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C3C2611-4C71-4FC5-86AE-919BDF0F9419}" styleName="">
    <a:wholeTbl>
      <a:tcTxStyle>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Style>
        <a:tcBdr/>
        <a:fill>
          <a:solidFill>
            <a:srgbClr val="E3E5E8"/>
          </a:solidFill>
        </a:fill>
      </a:tcStyle>
    </a:band2H>
    <a:firstCol>
      <a:tcTxStyle b="on">
        <a:fontRef idx="maj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p:txBody>
      </p:sp>
      <p:sp>
        <p:nvSpPr>
          <p:cNvPr id="149" name="Shape 149"/>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Helvetica Neue"/>
      </a:defRPr>
    </a:lvl1pPr>
    <a:lvl2pPr indent="228600" defTabSz="457200" latinLnBrk="0">
      <a:lnSpc>
        <a:spcPct val="118000"/>
      </a:lnSpc>
      <a:defRPr sz="2200">
        <a:latin typeface="+mn-lt"/>
        <a:ea typeface="+mn-ea"/>
        <a:cs typeface="+mn-cs"/>
        <a:sym typeface="Helvetica Neue"/>
      </a:defRPr>
    </a:lvl2pPr>
    <a:lvl3pPr indent="457200" defTabSz="457200" latinLnBrk="0">
      <a:lnSpc>
        <a:spcPct val="118000"/>
      </a:lnSpc>
      <a:defRPr sz="2200">
        <a:latin typeface="+mn-lt"/>
        <a:ea typeface="+mn-ea"/>
        <a:cs typeface="+mn-cs"/>
        <a:sym typeface="Helvetica Neue"/>
      </a:defRPr>
    </a:lvl3pPr>
    <a:lvl4pPr indent="685800" defTabSz="457200" latinLnBrk="0">
      <a:lnSpc>
        <a:spcPct val="118000"/>
      </a:lnSpc>
      <a:defRPr sz="2200">
        <a:latin typeface="+mn-lt"/>
        <a:ea typeface="+mn-ea"/>
        <a:cs typeface="+mn-cs"/>
        <a:sym typeface="Helvetica Neue"/>
      </a:defRPr>
    </a:lvl4pPr>
    <a:lvl5pPr indent="914400" defTabSz="457200" latinLnBrk="0">
      <a:lnSpc>
        <a:spcPct val="118000"/>
      </a:lnSpc>
      <a:defRPr sz="2200">
        <a:latin typeface="+mn-lt"/>
        <a:ea typeface="+mn-ea"/>
        <a:cs typeface="+mn-cs"/>
        <a:sym typeface="Helvetica Neue"/>
      </a:defRPr>
    </a:lvl5pPr>
    <a:lvl6pPr indent="1143000" defTabSz="457200" latinLnBrk="0">
      <a:lnSpc>
        <a:spcPct val="118000"/>
      </a:lnSpc>
      <a:defRPr sz="2200">
        <a:latin typeface="+mn-lt"/>
        <a:ea typeface="+mn-ea"/>
        <a:cs typeface="+mn-cs"/>
        <a:sym typeface="Helvetica Neue"/>
      </a:defRPr>
    </a:lvl6pPr>
    <a:lvl7pPr indent="1371600" defTabSz="457200" latinLnBrk="0">
      <a:lnSpc>
        <a:spcPct val="118000"/>
      </a:lnSpc>
      <a:defRPr sz="2200">
        <a:latin typeface="+mn-lt"/>
        <a:ea typeface="+mn-ea"/>
        <a:cs typeface="+mn-cs"/>
        <a:sym typeface="Helvetica Neue"/>
      </a:defRPr>
    </a:lvl7pPr>
    <a:lvl8pPr indent="1600200" defTabSz="457200" latinLnBrk="0">
      <a:lnSpc>
        <a:spcPct val="118000"/>
      </a:lnSpc>
      <a:defRPr sz="2200">
        <a:latin typeface="+mn-lt"/>
        <a:ea typeface="+mn-ea"/>
        <a:cs typeface="+mn-cs"/>
        <a:sym typeface="Helvetica Neue"/>
      </a:defRPr>
    </a:lvl8pPr>
    <a:lvl9pPr indent="1828800" defTabSz="457200" latinLnBrk="0">
      <a:lnSpc>
        <a:spcPct val="118000"/>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1.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1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9.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file:///C:\Users\1V994W2\PycharmProjects\PPT_Background_Generation/pic_temp/pic_half_down.png" TargetMode="External"/><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22.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21.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3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2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40.xml"/><Relationship Id="rId4" Type="http://schemas.openxmlformats.org/officeDocument/2006/relationships/image" Target="file:///C:\Users\1V994W2\Documents\Tencent%20Files\574576071\FileRecv\&#25340;&#35013;&#32032;&#26448;\&#31616;&#32422;&#28385;&#29256;-28\\19\subject_holdleft_72,108,173_0_staid_full_0.png" TargetMode="External"/><Relationship Id="rId3" Type="http://schemas.openxmlformats.org/officeDocument/2006/relationships/image" Target="../media/image5.png"/><Relationship Id="rId2" Type="http://schemas.openxmlformats.org/officeDocument/2006/relationships/tags" Target="../tags/tag39.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49.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48.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57.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56.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64.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63.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7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8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81.xml"/><Relationship Id="rId2" Type="http://schemas.openxmlformats.org/officeDocument/2006/relationships/tags" Target="../tags/tag80.xml"/><Relationship Id="rId13" Type="http://schemas.openxmlformats.org/officeDocument/2006/relationships/tags" Target="../tags/tag87.xml"/><Relationship Id="rId12" Type="http://schemas.openxmlformats.org/officeDocument/2006/relationships/tags" Target="../tags/tag86.xml"/><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89.xml"/><Relationship Id="rId2" Type="http://schemas.openxmlformats.org/officeDocument/2006/relationships/tags" Target="../tags/tag88.xml"/><Relationship Id="rId11" Type="http://schemas.openxmlformats.org/officeDocument/2006/relationships/tags" Target="../tags/tag95.xml"/><Relationship Id="rId10" Type="http://schemas.openxmlformats.org/officeDocument/2006/relationships/tags" Target="../tags/tag94.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9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97.xml"/><Relationship Id="rId2" Type="http://schemas.openxmlformats.org/officeDocument/2006/relationships/tags" Target="../tags/tag96.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0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06.xml"/><Relationship Id="rId2" Type="http://schemas.openxmlformats.org/officeDocument/2006/relationships/tags" Target="../tags/tag105.xml"/><Relationship Id="rId14" Type="http://schemas.openxmlformats.org/officeDocument/2006/relationships/tags" Target="../tags/tag113.xml"/><Relationship Id="rId13" Type="http://schemas.openxmlformats.org/officeDocument/2006/relationships/tags" Target="../tags/tag112.xml"/><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16.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15.xml"/><Relationship Id="rId2" Type="http://schemas.openxmlformats.org/officeDocument/2006/relationships/tags" Target="../tags/tag114.xml"/><Relationship Id="rId16" Type="http://schemas.openxmlformats.org/officeDocument/2006/relationships/tags" Target="../tags/tag124.xml"/><Relationship Id="rId15" Type="http://schemas.openxmlformats.org/officeDocument/2006/relationships/tags" Target="../tags/tag123.xml"/><Relationship Id="rId14" Type="http://schemas.openxmlformats.org/officeDocument/2006/relationships/tags" Target="../tags/tag122.xml"/><Relationship Id="rId13" Type="http://schemas.openxmlformats.org/officeDocument/2006/relationships/tags" Target="../tags/tag121.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27.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7.png"/><Relationship Id="rId3" Type="http://schemas.openxmlformats.org/officeDocument/2006/relationships/tags" Target="../tags/tag126.xml"/><Relationship Id="rId2" Type="http://schemas.openxmlformats.org/officeDocument/2006/relationships/tags" Target="../tags/tag125.xml"/><Relationship Id="rId13" Type="http://schemas.openxmlformats.org/officeDocument/2006/relationships/tags" Target="../tags/tag132.xml"/><Relationship Id="rId12" Type="http://schemas.openxmlformats.org/officeDocument/2006/relationships/tags" Target="../tags/tag13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flipH="1">
            <a:off x="0" y="-198000"/>
            <a:ext cx="24384000" cy="13716000"/>
          </a:xfrm>
          <a:prstGeom prst="rect">
            <a:avLst/>
          </a:prstGeom>
        </p:spPr>
      </p:pic>
      <p:sp>
        <p:nvSpPr>
          <p:cNvPr id="16" name="日期占位符 15"/>
          <p:cNvSpPr>
            <a:spLocks noGrp="1"/>
          </p:cNvSpPr>
          <p:nvPr>
            <p:ph type="dt" sz="half" idx="10"/>
            <p:custDataLst>
              <p:tags r:id="rId5"/>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6" name="文本占位符 5"/>
          <p:cNvSpPr>
            <a:spLocks noGrp="1"/>
          </p:cNvSpPr>
          <p:nvPr>
            <p:ph type="body" sz="quarter" idx="16" hasCustomPrompt="1"/>
            <p:custDataLst>
              <p:tags r:id="rId8"/>
            </p:custDataLst>
          </p:nvPr>
        </p:nvSpPr>
        <p:spPr>
          <a:xfrm>
            <a:off x="12767310" y="8926144"/>
            <a:ext cx="3511550" cy="817880"/>
          </a:xfrm>
          <a:prstGeom prst="rect">
            <a:avLst/>
          </a:prstGeom>
        </p:spPr>
        <p:txBody>
          <a:bodyPr vert="horz" wrap="square" lIns="90170" tIns="46990" rIns="90170" bIns="46990" anchor="t" anchorCtr="0">
            <a:normAutofit/>
          </a:bodyPr>
          <a:lstStyle>
            <a:lvl1pPr marL="685800" marR="0" indent="-685800" algn="l" rtl="0" eaLnBrk="1" fontAlgn="auto">
              <a:lnSpc>
                <a:spcPct val="130000"/>
              </a:lnSpc>
              <a:spcBef>
                <a:spcPct val="1000"/>
              </a:spcBef>
              <a:spcAft>
                <a:spcPts val="1000"/>
              </a:spcAft>
              <a:buClrTx/>
              <a:buSzPts val="1600"/>
              <a:buFont typeface="Arial" panose="020B0604020202020204" pitchFamily="34" charset="0"/>
              <a:buNone/>
              <a:defRPr sz="3200" b="0" spc="150">
                <a:solidFill>
                  <a:schemeClr val="tx1">
                    <a:lumMod val="85000"/>
                    <a:lumOff val="15000"/>
                  </a:schemeClr>
                </a:solidFill>
                <a:latin typeface="Arial" panose="020B0604020202020204" pitchFamily="34" charset="0"/>
                <a:ea typeface="微软雅黑" panose="020B0503020204020204" charset="-122"/>
              </a:defRPr>
            </a:lvl1pPr>
          </a:lstStyle>
          <a:p>
            <a:pPr marL="0" marR="0" lvl="0" indent="0" algn="r" defTabSz="914400" rtl="0" eaLnBrk="1" fontAlgn="auto" latinLnBrk="0" hangingPunct="1">
              <a:lnSpc>
                <a:spcPct val="130000"/>
              </a:lnSpc>
              <a:spcBef>
                <a:spcPts val="0"/>
              </a:spcBef>
              <a:spcAft>
                <a:spcPts val="1000"/>
              </a:spcAft>
              <a:buClr>
                <a:schemeClr val="tx1">
                  <a:lumMod val="100000"/>
                </a:schemeClr>
              </a:buClr>
              <a:buSzPts val="1600"/>
              <a:buFont typeface="Arial" panose="020B0604020202020204" pitchFamily="34" charset="0"/>
              <a:buNone/>
            </a:pPr>
            <a:r>
              <a:rPr lang="zh-CN" altLang="en-US" dirty="0"/>
              <a:t>编辑文本</a:t>
            </a:r>
            <a:endParaRPr lang="zh-CN" altLang="en-US" dirty="0"/>
          </a:p>
        </p:txBody>
      </p:sp>
      <p:sp>
        <p:nvSpPr>
          <p:cNvPr id="4" name="文本占位符 3"/>
          <p:cNvSpPr>
            <a:spLocks noGrp="1"/>
          </p:cNvSpPr>
          <p:nvPr>
            <p:ph type="body" sz="quarter" idx="15" hasCustomPrompt="1"/>
            <p:custDataLst>
              <p:tags r:id="rId9"/>
            </p:custDataLst>
          </p:nvPr>
        </p:nvSpPr>
        <p:spPr>
          <a:xfrm>
            <a:off x="12767310" y="9970084"/>
            <a:ext cx="3511550" cy="817880"/>
          </a:xfrm>
          <a:prstGeom prst="rect">
            <a:avLst/>
          </a:prstGeom>
        </p:spPr>
        <p:txBody>
          <a:bodyPr vert="horz" wrap="square" lIns="90170" tIns="46990" rIns="90170" bIns="46990" anchor="t" anchorCtr="0">
            <a:normAutofit/>
          </a:bodyPr>
          <a:lstStyle>
            <a:lvl1pPr marL="685800" marR="0" indent="-685800" algn="l" rtl="0" eaLnBrk="1" fontAlgn="auto">
              <a:lnSpc>
                <a:spcPct val="130000"/>
              </a:lnSpc>
              <a:spcBef>
                <a:spcPct val="1000"/>
              </a:spcBef>
              <a:spcAft>
                <a:spcPts val="1000"/>
              </a:spcAft>
              <a:buClrTx/>
              <a:buSzPts val="1600"/>
              <a:buFont typeface="Arial" panose="020B0604020202020204" pitchFamily="34" charset="0"/>
              <a:buNone/>
              <a:defRPr sz="3200" b="0" spc="150">
                <a:solidFill>
                  <a:schemeClr val="tx1">
                    <a:lumMod val="85000"/>
                    <a:lumOff val="15000"/>
                  </a:schemeClr>
                </a:solidFill>
                <a:latin typeface="Arial" panose="020B0604020202020204" pitchFamily="34" charset="0"/>
                <a:ea typeface="微软雅黑" panose="020B0503020204020204" charset="-122"/>
              </a:defRPr>
            </a:lvl1pPr>
          </a:lstStyle>
          <a:p>
            <a:pPr marL="0" marR="0" lvl="0" indent="0" algn="r" defTabSz="914400" rtl="0" eaLnBrk="1" fontAlgn="auto" latinLnBrk="0" hangingPunct="1">
              <a:lnSpc>
                <a:spcPct val="130000"/>
              </a:lnSpc>
              <a:spcBef>
                <a:spcPts val="0"/>
              </a:spcBef>
              <a:spcAft>
                <a:spcPts val="1000"/>
              </a:spcAft>
              <a:buClr>
                <a:schemeClr val="tx1">
                  <a:lumMod val="100000"/>
                </a:schemeClr>
              </a:buClr>
              <a:buSzPts val="1600"/>
              <a:buFont typeface="Arial" panose="020B0604020202020204" pitchFamily="34" charset="0"/>
              <a:buNone/>
            </a:pPr>
            <a:r>
              <a:rPr lang="zh-CN" altLang="en-US"/>
              <a:t>编辑文本</a:t>
            </a:r>
            <a:endParaRPr lang="zh-CN" altLang="en-US"/>
          </a:p>
        </p:txBody>
      </p:sp>
      <p:sp>
        <p:nvSpPr>
          <p:cNvPr id="3" name="标题 2"/>
          <p:cNvSpPr>
            <a:spLocks noGrp="1"/>
          </p:cNvSpPr>
          <p:nvPr>
            <p:ph type="ctrTitle" idx="14" hasCustomPrompt="1"/>
            <p:custDataLst>
              <p:tags r:id="rId10"/>
            </p:custDataLst>
          </p:nvPr>
        </p:nvSpPr>
        <p:spPr>
          <a:xfrm>
            <a:off x="12768000" y="4630820"/>
            <a:ext cx="9650730" cy="1941830"/>
          </a:xfrm>
        </p:spPr>
        <p:txBody>
          <a:bodyPr vert="horz" wrap="square" lIns="90170" tIns="46990" rIns="90170" bIns="0" anchor="b"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10800" b="0" spc="6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11"/>
            </p:custDataLst>
          </p:nvPr>
        </p:nvSpPr>
        <p:spPr>
          <a:xfrm>
            <a:off x="12767310" y="6761480"/>
            <a:ext cx="9652000" cy="960120"/>
          </a:xfrm>
        </p:spPr>
        <p:txBody>
          <a:bodyPr vert="horz" wrap="square" lIns="90170" tIns="0" rIns="90170" bIns="46990" anchor="t" anchorCtr="0">
            <a:normAutofit/>
          </a:bodyPr>
          <a:lstStyle>
            <a:lvl1pPr marL="0" marR="0" indent="0" algn="l" defTabSz="914400" rtl="0" eaLnBrk="1" fontAlgn="auto" latinLnBrk="0" hangingPunct="1">
              <a:lnSpc>
                <a:spcPct val="100000"/>
              </a:lnSpc>
              <a:spcBef>
                <a:spcPct val="1000"/>
              </a:spcBef>
              <a:spcAft>
                <a:spcPts val="0"/>
              </a:spcAft>
              <a:buClrTx/>
              <a:buSzPts val="2000"/>
              <a:buFont typeface="Arial" panose="020B0604020202020204" pitchFamily="34" charset="0"/>
              <a:buNone/>
              <a:defRPr sz="4000" b="0" spc="200">
                <a:solidFill>
                  <a:schemeClr val="tx1">
                    <a:lumMod val="85000"/>
                    <a:lumOff val="15000"/>
                  </a:schemeClr>
                </a:solidFill>
                <a:latin typeface="Arial" panose="020B0604020202020204" pitchFamily="34" charset="0"/>
                <a:ea typeface="微软雅黑" panose="020B0503020204020204" charset="-122"/>
              </a:defRPr>
            </a:lvl1pPr>
            <a:lvl2pPr marL="914400" indent="0" algn="ctr">
              <a:buNone/>
            </a:lvl2pPr>
            <a:lvl3pPr marL="1828800" indent="0" algn="ctr">
              <a:buNone/>
            </a:lvl3pPr>
            <a:lvl4pPr marL="2743200" indent="0" algn="ctr">
              <a:buNone/>
            </a:lvl4pPr>
            <a:lvl5pPr marL="3657600" indent="0" algn="ctr">
              <a:buNone/>
            </a:lvl5pPr>
            <a:lvl6pPr marL="4572000" indent="0" algn="ctr">
              <a:buNone/>
            </a:lvl6pPr>
            <a:lvl7pPr marL="5486400" indent="0" algn="ctr">
              <a:buNone/>
            </a:lvl7pPr>
            <a:lvl8pPr marL="6400800" indent="0" algn="ctr">
              <a:buNone/>
            </a:lvl8pPr>
            <a:lvl9pPr marL="7315200" indent="0" algn="ctr">
              <a:buNone/>
            </a:lvl9pPr>
          </a:lstStyle>
          <a:p>
            <a:r>
              <a:rPr lang="zh-CN" altLang="en-US"/>
              <a:t>单击此处编辑副标题</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7" name="图片 6"/>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764" y="886468"/>
            <a:ext cx="21704474" cy="883928"/>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1339764" y="1905016"/>
            <a:ext cx="21704474" cy="1077781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7" name="图片 6"/>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8128000" y="0"/>
            <a:ext cx="8128000" cy="3512634"/>
          </a:xfrm>
          <a:prstGeom prst="rect">
            <a:avLst/>
          </a:prstGeom>
        </p:spPr>
      </p:pic>
      <p:sp>
        <p:nvSpPr>
          <p:cNvPr id="4" name="日期占位符 3"/>
          <p:cNvSpPr>
            <a:spLocks noGrp="1"/>
          </p:cNvSpPr>
          <p:nvPr>
            <p:ph type="dt" sz="half" idx="10"/>
            <p:custDataLst>
              <p:tags r:id="rId5"/>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2" name="标题 1"/>
          <p:cNvSpPr>
            <a:spLocks noGrp="1"/>
          </p:cNvSpPr>
          <p:nvPr>
            <p:ph type="ctrTitle" idx="13" hasCustomPrompt="1"/>
            <p:custDataLst>
              <p:tags r:id="rId8"/>
            </p:custDataLst>
          </p:nvPr>
        </p:nvSpPr>
        <p:spPr>
          <a:xfrm>
            <a:off x="7259954" y="5220334"/>
            <a:ext cx="9864090" cy="3275330"/>
          </a:xfrm>
        </p:spPr>
        <p:txBody>
          <a:bodyPr vert="horz" wrap="square" lIns="90170" tIns="46990" rIns="90170" bIns="46990" anchor="ctr" anchorCtr="0">
            <a:normAutofit/>
          </a:bodyPr>
          <a:lstStyle>
            <a:lvl1pPr marL="0" marR="0" indent="0" algn="dist" defTabSz="914400" rtl="0" eaLnBrk="1" fontAlgn="auto" latinLnBrk="0" hangingPunct="1">
              <a:lnSpc>
                <a:spcPct val="100000"/>
              </a:lnSpc>
              <a:spcBef>
                <a:spcPct val="0"/>
              </a:spcBef>
              <a:spcAft>
                <a:spcPts val="0"/>
              </a:spcAft>
              <a:buClrTx/>
              <a:buSzPts val="8000"/>
              <a:buFont typeface="Arial" panose="020B0604020202020204" pitchFamily="34" charset="0"/>
              <a:buNone/>
              <a:defRPr sz="16000" b="0" spc="8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764" y="886468"/>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1339860" y="1905016"/>
            <a:ext cx="10566484" cy="1077781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12477754" y="1905016"/>
            <a:ext cx="10566484" cy="10777814"/>
          </a:xfrm>
        </p:spPr>
        <p:txBody>
          <a:bodyPr wrap="square" lIns="90170" tIns="46990" rIns="90170" bIns="46990">
            <a:normAutofit/>
          </a:bodyPr>
          <a:lstStyle>
            <a:lvl1pPr eaLnBrk="1" fontAlgn="auto" latinLnBrk="0" hangingPunct="1">
              <a:defRPr sz="3200">
                <a:solidFill>
                  <a:schemeClr val="tx1"/>
                </a:solidFill>
                <a:latin typeface="Arial" panose="020B0604020202020204" pitchFamily="34" charset="0"/>
                <a:ea typeface="微软雅黑" panose="020B0503020204020204" charset="-122"/>
              </a:defRPr>
            </a:lvl1pPr>
            <a:lvl2pPr eaLnBrk="1" fontAlgn="auto" latinLnBrk="0" hangingPunct="1">
              <a:defRPr sz="3200">
                <a:solidFill>
                  <a:schemeClr val="tx1"/>
                </a:solidFill>
                <a:latin typeface="Arial" panose="020B0604020202020204" pitchFamily="34" charset="0"/>
                <a:ea typeface="微软雅黑" panose="020B0503020204020204" charset="-122"/>
              </a:defRPr>
            </a:lvl2pPr>
            <a:lvl3pPr eaLnBrk="1" fontAlgn="auto" latinLnBrk="0" hangingPunct="1">
              <a:defRPr sz="3200">
                <a:solidFill>
                  <a:schemeClr val="tx1"/>
                </a:solidFill>
                <a:latin typeface="Arial" panose="020B0604020202020204" pitchFamily="34" charset="0"/>
                <a:ea typeface="微软雅黑" panose="020B0503020204020204" charset="-122"/>
              </a:defRPr>
            </a:lvl3pPr>
            <a:lvl4pPr eaLnBrk="1" fontAlgn="auto" latinLnBrk="0" hangingPunct="1">
              <a:defRPr sz="3200">
                <a:solidFill>
                  <a:schemeClr val="tx1"/>
                </a:solidFill>
                <a:latin typeface="Arial" panose="020B0604020202020204" pitchFamily="34" charset="0"/>
                <a:ea typeface="微软雅黑" panose="020B0503020204020204" charset="-122"/>
              </a:defRPr>
            </a:lvl4pPr>
            <a:lvl5pPr eaLnBrk="1" fontAlgn="auto" latinLnBrk="0" hangingPunct="1">
              <a:defRPr sz="32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10" name="图片 9"/>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764" y="886468"/>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1339860" y="1905016"/>
            <a:ext cx="10566484" cy="762006"/>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4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1339850" y="2813050"/>
            <a:ext cx="10566400" cy="986950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12471500" y="1905016"/>
            <a:ext cx="10566484" cy="762006"/>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ct val="1000"/>
              </a:spcBef>
              <a:spcAft>
                <a:spcPts val="0"/>
              </a:spcAft>
              <a:buFont typeface="Arial" panose="020B0604020202020204" pitchFamily="34" charset="0"/>
              <a:buNone/>
              <a:defRPr kumimoji="0" lang="zh-CN" altLang="en-US" sz="4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12471500" y="2813050"/>
            <a:ext cx="10566484" cy="986950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7" name="图片 6"/>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rot="10800000" flipH="1">
            <a:off x="14996160" y="3064356"/>
            <a:ext cx="8778240" cy="7587290"/>
          </a:xfrm>
          <a:prstGeom prst="rect">
            <a:avLst/>
          </a:prstGeom>
        </p:spPr>
      </p:pic>
      <p:pic>
        <p:nvPicPr>
          <p:cNvPr id="6" name="图片 5"/>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0" y="12468786"/>
            <a:ext cx="1440180" cy="1247214"/>
          </a:xfrm>
          <a:prstGeom prst="rect">
            <a:avLst/>
          </a:prstGeom>
        </p:spPr>
      </p:pic>
      <p:sp>
        <p:nvSpPr>
          <p:cNvPr id="2" name="标题 1"/>
          <p:cNvSpPr>
            <a:spLocks noGrp="1"/>
          </p:cNvSpPr>
          <p:nvPr>
            <p:ph type="title"/>
            <p:custDataLst>
              <p:tags r:id="rId8"/>
            </p:custDataLst>
          </p:nvPr>
        </p:nvSpPr>
        <p:spPr>
          <a:xfrm>
            <a:off x="1339764" y="886460"/>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1"/>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8"/>
            </p:custDataLst>
          </p:nvPr>
        </p:nvSpPr>
        <p:spPr>
          <a:xfrm>
            <a:off x="1339860" y="886468"/>
            <a:ext cx="21704474" cy="883928"/>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1339860" y="1905016"/>
            <a:ext cx="10566484" cy="10777814"/>
          </a:xfrm>
        </p:spPr>
        <p:txBody>
          <a:bodyPr vert="horz" lIns="90170" tIns="46990" rIns="90170" bIns="46990" rtlCol="0">
            <a:normAutofit/>
          </a:bodyPr>
          <a:lstStyle>
            <a:lvl1pPr marL="0" marR="0" lvl="0" indent="0" algn="l" defTabSz="914400" rtl="0" eaLnBrk="1" fontAlgn="auto" latinLnBrk="0" hangingPunct="1">
              <a:lnSpc>
                <a:spcPct val="130000"/>
              </a:lnSpc>
              <a:spcBef>
                <a:spcPct val="1000"/>
              </a:spcBef>
              <a:spcAft>
                <a:spcPts val="1000"/>
              </a:spcAft>
              <a:buFont typeface="Arial" panose="020B0604020202020204" pitchFamily="34" charset="0"/>
              <a:buNone/>
              <a:defRPr kumimoji="0" lang="zh-CN" altLang="en-US" sz="3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1371600" marR="0" lvl="1" indent="-457200" algn="l" defTabSz="914400" rtl="0" eaLnBrk="1" fontAlgn="auto" latinLnBrk="0" hangingPunct="1">
              <a:lnSpc>
                <a:spcPct val="130000"/>
              </a:lnSpc>
              <a:spcBef>
                <a:spcPct val="1000"/>
              </a:spcBef>
              <a:spcAft>
                <a:spcPts val="1000"/>
              </a:spcAft>
              <a:buFont typeface="Arial" panose="020B0604020202020204" pitchFamily="34" charset="0"/>
              <a:buChar char="•"/>
              <a:tabLst>
                <a:tab pos="1609725" algn="l"/>
              </a:tabLst>
              <a:defRPr kumimoji="0" lang="zh-CN" altLang="en-US" sz="3200" b="0" i="0" u="none" strike="noStrike" kern="1200" cap="none" spc="150" normalizeH="0" baseline="0" noProof="1" dirty="0">
                <a:solidFill>
                  <a:schemeClr val="tx1"/>
                </a:solidFill>
                <a:uFillTx/>
                <a:latin typeface="+mn-lt"/>
                <a:ea typeface="+mn-ea"/>
                <a:cs typeface="+mn-cs"/>
                <a:sym typeface="+mn-ea"/>
              </a:defRPr>
            </a:lvl2pPr>
            <a:lvl3pPr marL="2286000" marR="0" lvl="2"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mn-lt"/>
                <a:ea typeface="+mn-ea"/>
                <a:cs typeface="+mn-cs"/>
                <a:sym typeface="+mn-ea"/>
              </a:defRPr>
            </a:lvl3pPr>
            <a:lvl4pPr marL="3200400" marR="0" lvl="3"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mn-lt"/>
                <a:ea typeface="+mn-ea"/>
                <a:cs typeface="+mn-cs"/>
                <a:sym typeface="+mn-ea"/>
              </a:defRPr>
            </a:lvl4pPr>
            <a:lvl5pPr marL="4114800" marR="0" lvl="4"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12477850" y="1905016"/>
            <a:ext cx="10566484" cy="10777814"/>
          </a:xfrm>
        </p:spPr>
        <p:txBody>
          <a:bodyPr vert="horz" wrap="square" lIns="90170" tIns="46990" rIns="90170" bIns="46990" rtlCol="0">
            <a:normAutofit/>
          </a:bodyPr>
          <a:lstStyle>
            <a:lvl1pPr marL="457200" marR="0" lvl="0" indent="-457200" algn="l" defTabSz="914400" rtl="0" eaLnBrk="1" fontAlgn="auto" latinLnBrk="0" hangingPunct="1">
              <a:lnSpc>
                <a:spcPct val="130000"/>
              </a:lnSpc>
              <a:spcBef>
                <a:spcPct val="1000"/>
              </a:spcBef>
              <a:spcAft>
                <a:spcPts val="1000"/>
              </a:spcAft>
              <a:buFont typeface="Arial" panose="020B0604020202020204" pitchFamily="34" charset="0"/>
              <a:buChar char="•"/>
              <a:defRPr kumimoji="0" lang="zh-CN" altLang="en-US" sz="3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7" name="图片 6"/>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竖排标题 1"/>
          <p:cNvSpPr>
            <a:spLocks noGrp="1"/>
          </p:cNvSpPr>
          <p:nvPr>
            <p:ph type="title" orient="vert"/>
            <p:custDataLst>
              <p:tags r:id="rId8"/>
            </p:custDataLst>
          </p:nvPr>
        </p:nvSpPr>
        <p:spPr>
          <a:xfrm>
            <a:off x="21142270" y="1905016"/>
            <a:ext cx="1901968" cy="10777814"/>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4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1339850" y="1905000"/>
            <a:ext cx="19656202" cy="10777814"/>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6" name="图片 5"/>
          <p:cNvPicPr/>
          <p:nvPr>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3" name="日期占位符 2"/>
          <p:cNvSpPr>
            <a:spLocks noGrp="1"/>
          </p:cNvSpPr>
          <p:nvPr>
            <p:ph type="dt" sz="half" idx="10"/>
            <p:custDataLst>
              <p:tags r:id="rId8"/>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1339860" y="1905016"/>
            <a:ext cx="21704474" cy="10777814"/>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flipH="1">
            <a:off x="0" y="0"/>
            <a:ext cx="24384000" cy="13716000"/>
          </a:xfrm>
          <a:prstGeom prst="rect">
            <a:avLst/>
          </a:prstGeom>
        </p:spPr>
      </p:pic>
      <p:sp>
        <p:nvSpPr>
          <p:cNvPr id="3" name="日期占位符 2"/>
          <p:cNvSpPr>
            <a:spLocks noGrp="1"/>
          </p:cNvSpPr>
          <p:nvPr>
            <p:ph type="dt" sz="half" idx="10"/>
            <p:custDataLst>
              <p:tags r:id="rId5"/>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文本占位符 6"/>
          <p:cNvSpPr>
            <a:spLocks noGrp="1"/>
          </p:cNvSpPr>
          <p:nvPr>
            <p:ph type="body" idx="14" hasCustomPrompt="1"/>
            <p:custDataLst>
              <p:tags r:id="rId8"/>
            </p:custDataLst>
          </p:nvPr>
        </p:nvSpPr>
        <p:spPr>
          <a:xfrm>
            <a:off x="13218160" y="7217410"/>
            <a:ext cx="3843020" cy="967740"/>
          </a:xfrm>
        </p:spPr>
        <p:txBody>
          <a:bodyPr vert="horz" wrap="square" lIns="90170" tIns="46990" rIns="90170" bIns="46990" anchor="t" anchorCtr="0">
            <a:noAutofit/>
          </a:bodyPr>
          <a:lstStyle>
            <a:lvl1pPr marL="914400" marR="0" indent="-914400" algn="l" rtl="0" eaLnBrk="1" fontAlgn="auto">
              <a:lnSpc>
                <a:spcPct val="100000"/>
              </a:lnSpc>
              <a:spcBef>
                <a:spcPct val="1000"/>
              </a:spcBef>
              <a:spcAft>
                <a:spcPts val="0"/>
              </a:spcAft>
              <a:buClrTx/>
              <a:buSzPts val="2000"/>
              <a:buFont typeface="Arial" panose="020B0604020202020204" pitchFamily="34" charset="0"/>
              <a:buNone/>
              <a:defRPr sz="4800" b="0" spc="300">
                <a:solidFill>
                  <a:schemeClr val="tx1">
                    <a:lumMod val="85000"/>
                    <a:lumOff val="15000"/>
                  </a:schemeClr>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
                <a:schemeClr val="tx1">
                  <a:lumMod val="65000"/>
                  <a:lumOff val="35000"/>
                </a:schemeClr>
              </a:buClr>
              <a:buSzPts val="2000"/>
              <a:buFont typeface="Arial" panose="020B0604020202020204" pitchFamily="34" charset="0"/>
              <a:buNone/>
            </a:pPr>
            <a:r>
              <a:rPr lang="zh-CN" altLang="en-US"/>
              <a:t>编辑文本</a:t>
            </a:r>
            <a:endParaRPr lang="zh-CN" altLang="en-US"/>
          </a:p>
        </p:txBody>
      </p:sp>
      <p:sp>
        <p:nvSpPr>
          <p:cNvPr id="2" name="标题 1"/>
          <p:cNvSpPr>
            <a:spLocks noGrp="1"/>
          </p:cNvSpPr>
          <p:nvPr>
            <p:ph type="title" idx="13" hasCustomPrompt="1"/>
            <p:custDataLst>
              <p:tags r:id="rId9"/>
            </p:custDataLst>
          </p:nvPr>
        </p:nvSpPr>
        <p:spPr>
          <a:xfrm>
            <a:off x="13218596" y="4602314"/>
            <a:ext cx="9144072" cy="2344420"/>
          </a:xfrm>
        </p:spPr>
        <p:txBody>
          <a:bodyPr vert="horz" wrap="square" lIns="90170" tIns="46990" rIns="90170" bIns="0" anchor="b" anchorCtr="0">
            <a:normAutofit/>
          </a:bodyPr>
          <a:lstStyle>
            <a:lvl1pPr marL="0" marR="0" indent="0" algn="l" defTabSz="914400" rtl="0" eaLnBrk="1" fontAlgn="auto" latinLnBrk="0" hangingPunct="1">
              <a:lnSpc>
                <a:spcPct val="100000"/>
              </a:lnSpc>
              <a:spcBef>
                <a:spcPct val="0"/>
              </a:spcBef>
              <a:spcAft>
                <a:spcPts val="0"/>
              </a:spcAft>
              <a:buClrTx/>
              <a:buSzPts val="6600"/>
              <a:buFont typeface="Arial" panose="020B0604020202020204" pitchFamily="34" charset="0"/>
              <a:buNone/>
              <a:defRPr sz="13200" b="0" spc="7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7" name="图片 6"/>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sp>
        <p:nvSpPr>
          <p:cNvPr id="2" name="标题 1"/>
          <p:cNvSpPr>
            <a:spLocks noGrp="1"/>
          </p:cNvSpPr>
          <p:nvPr>
            <p:ph type="title"/>
            <p:custDataLst>
              <p:tags r:id="rId5"/>
            </p:custDataLst>
          </p:nvPr>
        </p:nvSpPr>
        <p:spPr>
          <a:xfrm>
            <a:off x="1339764" y="886460"/>
            <a:ext cx="21704474" cy="883928"/>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pic>
        <p:nvPicPr>
          <p:cNvPr id="8" name="图片 7" descr="images (2)"/>
          <p:cNvPicPr>
            <a:picLocks noChangeAspect="1"/>
          </p:cNvPicPr>
          <p:nvPr userDrawn="1"/>
        </p:nvPicPr>
        <p:blipFill>
          <a:blip r:embed="rId9"/>
          <a:stretch>
            <a:fillRect/>
          </a:stretch>
        </p:blipFill>
        <p:spPr>
          <a:xfrm>
            <a:off x="21732875" y="0"/>
            <a:ext cx="2651125" cy="221742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584150" y="607618"/>
            <a:ext cx="23215702" cy="12500764"/>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9" name="图片 8"/>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hasCustomPrompt="1"/>
            <p:custDataLst>
              <p:tags r:id="rId9"/>
            </p:custDataLst>
          </p:nvPr>
        </p:nvSpPr>
        <p:spPr>
          <a:xfrm>
            <a:off x="2563200" y="2498400"/>
            <a:ext cx="19252800" cy="1447200"/>
          </a:xfrm>
        </p:spPr>
        <p:txBody>
          <a:bodyPr wrap="square" anchor="ctr">
            <a:normAutofit/>
          </a:bodyPr>
          <a:lstStyle>
            <a:lvl1pPr>
              <a:defRPr sz="64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0"/>
            </p:custDataLst>
          </p:nvPr>
        </p:nvSpPr>
        <p:spPr>
          <a:xfrm>
            <a:off x="2562226" y="4327200"/>
            <a:ext cx="19253200" cy="6890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1"/>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9649206" cy="13716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8" name="图片 7"/>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hasCustomPrompt="1"/>
            <p:custDataLst>
              <p:tags r:id="rId6"/>
            </p:custDataLst>
          </p:nvPr>
        </p:nvSpPr>
        <p:spPr>
          <a:xfrm>
            <a:off x="1166400" y="1540800"/>
            <a:ext cx="7920000" cy="1764000"/>
          </a:xfrm>
        </p:spPr>
        <p:txBody>
          <a:bodyPr wrap="square" anchor="ctr" anchorCtr="0">
            <a:normAutofit/>
          </a:bodyPr>
          <a:lstStyle>
            <a:lvl1pPr>
              <a:defRPr sz="72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1173600" y="3528000"/>
            <a:ext cx="7912800" cy="8186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10202400" y="1539876"/>
            <a:ext cx="12960000" cy="1017587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2"/>
            </p:custDataLst>
          </p:nvPr>
        </p:nvSpPr>
        <p:spPr>
          <a:xfrm>
            <a:off x="0" y="0"/>
            <a:ext cx="24384000" cy="5328666"/>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10" name="图片 9"/>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9"/>
            </p:custDataLst>
          </p:nvPr>
        </p:nvSpPr>
        <p:spPr>
          <a:xfrm>
            <a:off x="1224000" y="1562400"/>
            <a:ext cx="21952800" cy="1252800"/>
          </a:xfrm>
        </p:spPr>
        <p:txBody>
          <a:bodyPr wrap="square" anchor="ctr">
            <a:normAutofit/>
          </a:bodyPr>
          <a:lstStyle>
            <a:lvl1pPr algn="ctr">
              <a:defRPr sz="72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224000" y="3319200"/>
            <a:ext cx="2195195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1225550" y="5616000"/>
            <a:ext cx="21931200" cy="686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2"/>
            </p:custDataLst>
          </p:nvPr>
        </p:nvSpPr>
        <p:spPr>
          <a:xfrm>
            <a:off x="0" y="10057942"/>
            <a:ext cx="24384000" cy="365805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10" name="图片 9"/>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440180" cy="1247214"/>
          </a:xfrm>
          <a:prstGeom prst="rect">
            <a:avLst/>
          </a:prstGeom>
        </p:spPr>
      </p:pic>
      <p:pic>
        <p:nvPicPr>
          <p:cNvPr id="8" name="图片 7"/>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22943820" y="0"/>
            <a:ext cx="1440180" cy="1247214"/>
          </a:xfrm>
          <a:prstGeom prst="rect">
            <a:avLst/>
          </a:prstGeom>
        </p:spPr>
      </p:pic>
      <p:sp>
        <p:nvSpPr>
          <p:cNvPr id="2" name="标题 1"/>
          <p:cNvSpPr>
            <a:spLocks noGrp="1"/>
          </p:cNvSpPr>
          <p:nvPr>
            <p:ph type="title"/>
            <p:custDataLst>
              <p:tags r:id="rId9"/>
            </p:custDataLst>
          </p:nvPr>
        </p:nvSpPr>
        <p:spPr>
          <a:xfrm>
            <a:off x="1209600" y="1339200"/>
            <a:ext cx="21952800" cy="1130400"/>
          </a:xfrm>
        </p:spPr>
        <p:txBody>
          <a:bodyPr wrap="square" anchor="ctr" anchorCtr="0">
            <a:normAutofit/>
          </a:bodyPr>
          <a:lstStyle>
            <a:lvl1pPr algn="ctr">
              <a:defRPr sz="64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1209674" y="3362400"/>
            <a:ext cx="21981600" cy="6422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1188000" y="10360800"/>
            <a:ext cx="22003200" cy="202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p:custDataLst>
              <p:tags r:id="rId2"/>
            </p:custDataLst>
          </p:nvPr>
        </p:nvSpPr>
        <p:spPr>
          <a:xfrm>
            <a:off x="0" y="0"/>
            <a:ext cx="24384000" cy="18288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12" name="图片 11"/>
          <p:cNvPicPr/>
          <p:nvPr>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22943820" y="12468786"/>
            <a:ext cx="1440180" cy="1247214"/>
          </a:xfrm>
          <a:prstGeom prst="rect">
            <a:avLst/>
          </a:prstGeom>
        </p:spPr>
      </p:pic>
      <p:pic>
        <p:nvPicPr>
          <p:cNvPr id="10" name="图片 9"/>
          <p:cNvPicPr/>
          <p:nvPr>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0" y="12468786"/>
            <a:ext cx="1440180" cy="1247214"/>
          </a:xfrm>
          <a:prstGeom prst="rect">
            <a:avLst/>
          </a:prstGeom>
        </p:spPr>
      </p:pic>
      <p:sp>
        <p:nvSpPr>
          <p:cNvPr id="2" name="标题 1"/>
          <p:cNvSpPr>
            <a:spLocks noGrp="1"/>
          </p:cNvSpPr>
          <p:nvPr>
            <p:ph type="title"/>
            <p:custDataLst>
              <p:tags r:id="rId9"/>
            </p:custDataLst>
          </p:nvPr>
        </p:nvSpPr>
        <p:spPr>
          <a:xfrm>
            <a:off x="1159200" y="475200"/>
            <a:ext cx="22075200" cy="883928"/>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1159200" y="3326400"/>
            <a:ext cx="10684800" cy="5788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4"/>
            </p:custDataLst>
          </p:nvPr>
        </p:nvSpPr>
        <p:spPr>
          <a:xfrm>
            <a:off x="12484800" y="3326400"/>
            <a:ext cx="10735200" cy="5788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5"/>
            </p:custDataLst>
          </p:nvPr>
        </p:nvSpPr>
        <p:spPr>
          <a:xfrm>
            <a:off x="1144800" y="9633600"/>
            <a:ext cx="10684800" cy="1562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6"/>
            </p:custDataLst>
          </p:nvPr>
        </p:nvSpPr>
        <p:spPr>
          <a:xfrm>
            <a:off x="12506400" y="9626400"/>
            <a:ext cx="10735200" cy="1562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1907382"/>
            <a:ext cx="24384000" cy="9901236"/>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4800"/>
          </a:p>
        </p:txBody>
      </p:sp>
      <p:pic>
        <p:nvPicPr>
          <p:cNvPr id="9" name="图片 8"/>
          <p:cNvPicPr/>
          <p:nvPr>
            <p:custDataLst>
              <p:tags r:id="rId3"/>
            </p:custDataLst>
          </p:nvPr>
        </p:nvPicPr>
        <p:blipFill>
          <a:blip r:embed="rId4" r:link="rId5">
            <a:extLst>
              <a:ext uri="{28A0092B-C50C-407E-A947-70E740481C1C}">
                <a14:useLocalDpi xmlns:a14="http://schemas.microsoft.com/office/drawing/2010/main" val="0"/>
              </a:ext>
            </a:extLst>
          </a:blip>
          <a:stretch>
            <a:fillRect/>
          </a:stretch>
        </p:blipFill>
        <p:spPr>
          <a:xfrm>
            <a:off x="21143594" y="10909766"/>
            <a:ext cx="3240404" cy="2806234"/>
          </a:xfrm>
          <a:prstGeom prst="rect">
            <a:avLst/>
          </a:prstGeom>
        </p:spPr>
      </p:pic>
      <p:pic>
        <p:nvPicPr>
          <p:cNvPr id="8" name="图片 7"/>
          <p:cNvPicPr/>
          <p:nvPr>
            <p:custDataLst>
              <p:tags r:id="rId6"/>
            </p:custDataLst>
          </p:nvPr>
        </p:nvPicPr>
        <p:blipFill>
          <a:blip r:embed="rId7" r:link="rId8">
            <a:extLst>
              <a:ext uri="{28A0092B-C50C-407E-A947-70E740481C1C}">
                <a14:useLocalDpi xmlns:a14="http://schemas.microsoft.com/office/drawing/2010/main" val="0"/>
              </a:ext>
            </a:extLst>
          </a:blip>
          <a:stretch>
            <a:fillRect/>
          </a:stretch>
        </p:blipFill>
        <p:spPr>
          <a:xfrm>
            <a:off x="0" y="10909766"/>
            <a:ext cx="3240404" cy="2806234"/>
          </a:xfrm>
          <a:prstGeom prst="rect">
            <a:avLst/>
          </a:prstGeom>
        </p:spPr>
      </p:pic>
      <p:sp>
        <p:nvSpPr>
          <p:cNvPr id="2" name="标题 1"/>
          <p:cNvSpPr>
            <a:spLocks noGrp="1"/>
          </p:cNvSpPr>
          <p:nvPr>
            <p:ph type="title" hasCustomPrompt="1"/>
            <p:custDataLst>
              <p:tags r:id="rId9"/>
            </p:custDataLst>
          </p:nvPr>
        </p:nvSpPr>
        <p:spPr>
          <a:xfrm>
            <a:off x="3045600" y="2678400"/>
            <a:ext cx="18288000" cy="4773600"/>
          </a:xfrm>
        </p:spPr>
        <p:txBody>
          <a:bodyPr wrap="square" anchor="b">
            <a:normAutofit/>
          </a:bodyPr>
          <a:lstStyle>
            <a:lvl1pPr algn="ctr">
              <a:defRPr sz="12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1759484"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8232000" y="12699666"/>
            <a:ext cx="7920000" cy="633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17221200" y="12699666"/>
            <a:ext cx="5400000" cy="633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3044826" y="7725600"/>
            <a:ext cx="18288000" cy="3312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38.xml"/><Relationship Id="rId23" Type="http://schemas.openxmlformats.org/officeDocument/2006/relationships/tags" Target="../tags/tag137.xml"/><Relationship Id="rId22" Type="http://schemas.openxmlformats.org/officeDocument/2006/relationships/tags" Target="../tags/tag136.xml"/><Relationship Id="rId21" Type="http://schemas.openxmlformats.org/officeDocument/2006/relationships/tags" Target="../tags/tag135.xml"/><Relationship Id="rId20" Type="http://schemas.openxmlformats.org/officeDocument/2006/relationships/tags" Target="../tags/tag134.xml"/><Relationship Id="rId2" Type="http://schemas.openxmlformats.org/officeDocument/2006/relationships/slideLayout" Target="../slideLayouts/slideLayout2.xml"/><Relationship Id="rId19" Type="http://schemas.openxmlformats.org/officeDocument/2006/relationships/tags" Target="../tags/tag133.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1339764" y="886460"/>
            <a:ext cx="21704474" cy="883928"/>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1339764" y="1922796"/>
            <a:ext cx="21704474" cy="10777814"/>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1759484" y="12699666"/>
            <a:ext cx="5400000" cy="633600"/>
          </a:xfrm>
          <a:prstGeom prst="rect">
            <a:avLst/>
          </a:prstGeom>
        </p:spPr>
        <p:txBody>
          <a:bodyPr vert="horz" wrap="square" lIns="91440" tIns="45720" rIns="91440" bIns="45720" rtlCol="0" anchor="ctr">
            <a:normAutofit/>
          </a:bodyPr>
          <a:lstStyle>
            <a:lvl1pPr algn="l">
              <a:defRPr sz="24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8232000" y="12699666"/>
            <a:ext cx="7920000" cy="633600"/>
          </a:xfrm>
          <a:prstGeom prst="rect">
            <a:avLst/>
          </a:prstGeom>
        </p:spPr>
        <p:txBody>
          <a:bodyPr vert="horz" wrap="square" lIns="91440" tIns="45720" rIns="91440" bIns="45720" rtlCol="0" anchor="ctr">
            <a:normAutofit/>
          </a:bodyPr>
          <a:lstStyle>
            <a:lvl1pPr algn="ctr">
              <a:defRPr sz="24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17221200" y="12699666"/>
            <a:ext cx="5400000" cy="633600"/>
          </a:xfrm>
          <a:prstGeom prst="rect">
            <a:avLst/>
          </a:prstGeom>
        </p:spPr>
        <p:txBody>
          <a:bodyPr vert="horz" wrap="square" lIns="91440" tIns="45720" rIns="91440" bIns="45720" rtlCol="0" anchor="ctr">
            <a:normAutofit/>
          </a:bodyPr>
          <a:lstStyle>
            <a:lvl1pPr algn="r">
              <a:defRPr sz="24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1828800" rtl="0" eaLnBrk="1" fontAlgn="auto" latinLnBrk="0" hangingPunct="1">
        <a:lnSpc>
          <a:spcPct val="100000"/>
        </a:lnSpc>
        <a:spcBef>
          <a:spcPct val="0"/>
        </a:spcBef>
        <a:buNone/>
        <a:defRPr sz="48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4572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1371600" indent="-457200" algn="l" defTabSz="1828800" rtl="0" eaLnBrk="1" fontAlgn="auto" latinLnBrk="0" hangingPunct="1">
        <a:lnSpc>
          <a:spcPct val="130000"/>
        </a:lnSpc>
        <a:spcBef>
          <a:spcPct val="1000"/>
        </a:spcBef>
        <a:spcAft>
          <a:spcPts val="1000"/>
        </a:spcAft>
        <a:buFont typeface="Arial" panose="020B0604020202020204" pitchFamily="34" charset="0"/>
        <a:buChar char="•"/>
        <a:tabLst>
          <a:tab pos="3219450" algn="l"/>
        </a:tabLst>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22860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32004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4114800" indent="-457200" algn="l" defTabSz="1828800" rtl="0" eaLnBrk="1" fontAlgn="auto" latinLnBrk="0" hangingPunct="1">
        <a:lnSpc>
          <a:spcPct val="130000"/>
        </a:lnSpc>
        <a:spcBef>
          <a:spcPct val="1000"/>
        </a:spcBef>
        <a:spcAft>
          <a:spcPts val="1000"/>
        </a:spcAft>
        <a:buFont typeface="Arial" panose="020B0604020202020204" pitchFamily="34" charset="0"/>
        <a:buChar char="•"/>
        <a:defRPr sz="3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50292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9pPr>
    </p:bodyStyle>
    <p:otherStyle>
      <a:defPPr>
        <a:defRPr lang="zh-CN"/>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9.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3.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4.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9.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8.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5.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8.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9.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0.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3.xml"/><Relationship Id="rId1" Type="http://schemas.openxmlformats.org/officeDocument/2006/relationships/image" Target="../media/image10.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4.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5.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6.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7.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8.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9.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resented by Dr. Daniel Cheung…"/>
          <p:cNvSpPr txBox="1"/>
          <p:nvPr>
            <p:ph type="body" idx="21"/>
          </p:nvPr>
        </p:nvSpPr>
        <p:spPr>
          <a:xfrm>
            <a:off x="1201340" y="9671577"/>
            <a:ext cx="21971003" cy="2825264"/>
          </a:xfrm>
          <a:prstGeom prst="rect">
            <a:avLst/>
          </a:prstGeom>
        </p:spPr>
        <p:txBody>
          <a:bodyPr/>
          <a:lstStyle/>
          <a:p>
            <a:pPr algn="ctr"/>
            <a:r>
              <a:t>Presented by Dr. Daniel Cheung</a:t>
            </a:r>
          </a:p>
          <a:p>
            <a:pPr algn="ctr"/>
          </a:p>
          <a:p>
            <a:pPr marL="0" indent="0" algn="ctr">
              <a:buNone/>
            </a:pPr>
          </a:p>
        </p:txBody>
      </p:sp>
      <p:sp>
        <p:nvSpPr>
          <p:cNvPr id="152" name="A Contemporary Studies"/>
          <p:cNvSpPr txBox="1"/>
          <p:nvPr>
            <p:ph type="subTitle" sz="quarter" idx="1"/>
          </p:nvPr>
        </p:nvSpPr>
        <p:spPr>
          <a:xfrm>
            <a:off x="1206500" y="8486666"/>
            <a:ext cx="21971000" cy="1905001"/>
          </a:xfrm>
          <a:prstGeom prst="rect">
            <a:avLst/>
          </a:prstGeom>
        </p:spPr>
        <p:txBody>
          <a:bodyPr/>
          <a:lstStyle/>
          <a:p>
            <a:pPr algn="ctr"/>
            <a:r>
              <a:t>A Contemporary Studies</a:t>
            </a:r>
          </a:p>
        </p:txBody>
      </p:sp>
      <p:sp>
        <p:nvSpPr>
          <p:cNvPr id="153" name="Slide Number"/>
          <p:cNvSpPr txBox="1"/>
          <p:nvPr>
            <p:ph type="sldNum" sz="quarter" idx="12"/>
          </p:nvPr>
        </p:nvSpPr>
        <p:spPr>
          <a:prstGeom prst="rect">
            <a:avLst/>
          </a:prstGeom>
        </p:spPr>
        <p:txBody>
          <a:bodyPr/>
          <a:lstStyle/>
          <a:p>
            <a:fld id="{86CB4B4D-7CA3-9044-876B-883B54F8677D}" type="slidenum">
              <a:rPr/>
            </a:fld>
            <a:endParaRPr/>
          </a:p>
        </p:txBody>
      </p:sp>
      <p:pic>
        <p:nvPicPr>
          <p:cNvPr id="2" name="图片 1" descr="images (2)"/>
          <p:cNvPicPr>
            <a:picLocks noChangeAspect="1"/>
          </p:cNvPicPr>
          <p:nvPr/>
        </p:nvPicPr>
        <p:blipFill>
          <a:blip r:embed="rId1"/>
          <a:stretch>
            <a:fillRect/>
          </a:stretch>
        </p:blipFill>
        <p:spPr>
          <a:xfrm>
            <a:off x="9660890" y="647700"/>
            <a:ext cx="5062855" cy="4234815"/>
          </a:xfrm>
          <a:prstGeom prst="rect">
            <a:avLst/>
          </a:prstGeom>
        </p:spPr>
      </p:pic>
      <p:sp>
        <p:nvSpPr>
          <p:cNvPr id="154" name="Lecture Notes on Financial Reporting and Corporate Strategy"/>
          <p:cNvSpPr txBox="1"/>
          <p:nvPr>
            <p:ph type="ctrTitle"/>
          </p:nvPr>
        </p:nvSpPr>
        <p:spPr>
          <a:xfrm>
            <a:off x="1206498" y="3372255"/>
            <a:ext cx="21971004" cy="4648201"/>
          </a:xfrm>
          <a:prstGeom prst="rect">
            <a:avLst/>
          </a:prstGeom>
        </p:spPr>
        <p:txBody>
          <a:bodyPr/>
          <a:lstStyle>
            <a:lvl1pPr defTabSz="2365375">
              <a:defRPr sz="11250" spc="-225"/>
            </a:lvl1pPr>
          </a:lstStyle>
          <a:p>
            <a:pPr algn="ctr"/>
            <a:r>
              <a:rPr sz="8800">
                <a:solidFill>
                  <a:schemeClr val="accent1"/>
                </a:solidFill>
                <a:effectLst>
                  <a:outerShdw blurRad="38100" dist="25400" dir="5400000" algn="ctr" rotWithShape="0">
                    <a:srgbClr val="6E747A">
                      <a:alpha val="43000"/>
                    </a:srgbClr>
                  </a:outerShdw>
                </a:effectLst>
              </a:rPr>
              <a:t>Lecture Notes on Financial Reporting and Corporate Strategy</a:t>
            </a:r>
            <a:endParaRPr sz="8800">
              <a:solidFill>
                <a:schemeClr val="accent1"/>
              </a:solidFill>
              <a:effectLst>
                <a:outerShdw blurRad="38100" dist="25400" dir="5400000" algn="ctr" rotWithShape="0">
                  <a:srgbClr val="6E747A">
                    <a:alpha val="43000"/>
                  </a:srgbClr>
                </a:outerShdw>
              </a:effectLst>
            </a:endParaRPr>
          </a:p>
        </p:txBody>
      </p:sp>
    </p:spTree>
    <p:custDataLst>
      <p:tags r:id="rId2"/>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A brief introduction of Dr. Daniel Cheung"/>
          <p:cNvSpPr txBox="1"/>
          <p:nvPr/>
        </p:nvSpPr>
        <p:spPr>
          <a:xfrm>
            <a:off x="1987170" y="1251302"/>
            <a:ext cx="16314857" cy="857882"/>
          </a:xfrm>
          <a:prstGeom prst="rect">
            <a:avLst/>
          </a:prstGeom>
          <a:ln w="12700">
            <a:miter lim="400000"/>
          </a:ln>
        </p:spPr>
        <p:txBody>
          <a:bodyPr lIns="50800" tIns="50800" rIns="50800" bIns="50800" anchor="ctr">
            <a:spAutoFit/>
          </a:bodyPr>
          <a:lstStyle/>
          <a:p>
            <a:pPr>
              <a:defRPr sz="5000"/>
            </a:pPr>
            <a:r>
              <a:t>                 </a:t>
            </a:r>
            <a:r>
              <a:rPr b="1"/>
              <a:t>A brief introduction of Dr. Daniel Cheung</a:t>
            </a:r>
            <a:endParaRPr b="1"/>
          </a:p>
        </p:txBody>
      </p:sp>
      <p:sp>
        <p:nvSpPr>
          <p:cNvPr id="157" name="Dr. Daniel Cheung holds a doctorate degree in financial economics from Southern Illinois University at Carbondale, USA. Dr. Cheung has more than thirty years of teaching experience in universities in Hong Kong. In particular, Dr. Cheung has been teaching"/>
          <p:cNvSpPr txBox="1"/>
          <p:nvPr/>
        </p:nvSpPr>
        <p:spPr>
          <a:xfrm>
            <a:off x="1825144" y="3046482"/>
            <a:ext cx="20215936" cy="4354577"/>
          </a:xfrm>
          <a:prstGeom prst="rect">
            <a:avLst/>
          </a:prstGeom>
          <a:ln w="12700">
            <a:miter lim="400000"/>
          </a:ln>
        </p:spPr>
        <p:txBody>
          <a:bodyPr lIns="50800" tIns="50800" rIns="50800" bIns="50800" anchor="ctr">
            <a:spAutoFit/>
          </a:bodyPr>
          <a:lstStyle>
            <a:lvl1pPr algn="l">
              <a:defRPr sz="4000"/>
            </a:lvl1pPr>
          </a:lstStyle>
          <a:p>
            <a:r>
              <a:t>Dr. Daniel Cheung holds a doctorate degree in financial economics from Southern Illinois University at Carbondale, USA. Dr. Cheung has more than thirty years of teaching experience in universities in Hong Kong. In particular, Dr. Cheung has been teaching and conducting research at the Chinese University of Hong Kong for about twenty years. Recently, Dr. Cheung is a consultant of pre-IPOs as well as project finance; and he is also a part-time lecturer in DBA/MBA/BBA finance and economics courses. Dr. Cheung has published more than ten papers in international academic journals. </a:t>
            </a:r>
          </a:p>
        </p:txBody>
      </p:sp>
      <p:sp>
        <p:nvSpPr>
          <p:cNvPr id="158"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Definition of Financial Reporting"/>
          <p:cNvSpPr txBox="1"/>
          <p:nvPr/>
        </p:nvSpPr>
        <p:spPr>
          <a:xfrm>
            <a:off x="523658" y="909805"/>
            <a:ext cx="10761715" cy="1625601"/>
          </a:xfrm>
          <a:prstGeom prst="rect">
            <a:avLst/>
          </a:prstGeom>
          <a:ln w="12700">
            <a:miter lim="400000"/>
          </a:ln>
        </p:spPr>
        <p:txBody>
          <a:bodyPr lIns="50800" tIns="50800" rIns="50800" bIns="50800" anchor="ctr">
            <a:spAutoFit/>
          </a:bodyPr>
          <a:lstStyle>
            <a:lvl1pPr algn="l" defTabSz="457200">
              <a:defRPr sz="5000" b="1">
                <a:solidFill>
                  <a:srgbClr val="292929"/>
                </a:solidFill>
                <a:latin typeface="Helvetica"/>
                <a:ea typeface="Helvetica"/>
                <a:cs typeface="Helvetica"/>
                <a:sym typeface="Helvetica"/>
              </a:defRPr>
            </a:lvl1pPr>
          </a:lstStyle>
          <a:p>
            <a:r>
              <a:t>Definition of Financial Reporting</a:t>
            </a:r>
          </a:p>
        </p:txBody>
      </p:sp>
      <p:sp>
        <p:nvSpPr>
          <p:cNvPr id="161" name="Financial Reporting involves the disclosure of financial information to the various stakeholders about the financial performance and financial position of the organization over a specified period of time."/>
          <p:cNvSpPr txBox="1"/>
          <p:nvPr/>
        </p:nvSpPr>
        <p:spPr>
          <a:xfrm>
            <a:off x="532345" y="2529222"/>
            <a:ext cx="17448391" cy="2844801"/>
          </a:xfrm>
          <a:prstGeom prst="rect">
            <a:avLst/>
          </a:prstGeom>
          <a:ln w="12700">
            <a:miter lim="400000"/>
          </a:ln>
        </p:spPr>
        <p:txBody>
          <a:bodyPr lIns="50800" tIns="50800" rIns="50800" bIns="50800" anchor="ctr">
            <a:spAutoFit/>
          </a:bodyPr>
          <a:lstStyle>
            <a:lvl1pPr marL="444500" indent="-444500" algn="l" defTabSz="457200">
              <a:buSzPct val="123000"/>
              <a:buChar char="*"/>
              <a:defRPr sz="4500">
                <a:solidFill>
                  <a:srgbClr val="292929"/>
                </a:solidFill>
                <a:latin typeface="Helvetica"/>
                <a:ea typeface="Helvetica"/>
                <a:cs typeface="Helvetica"/>
                <a:sym typeface="Helvetica"/>
              </a:defRPr>
            </a:lvl1pPr>
          </a:lstStyle>
          <a:p>
            <a:r>
              <a:t>Financial Reporting involves the disclosure of financial information to the various stakeholders about the financial performance and financial position of the organization over a specified period of time. </a:t>
            </a:r>
          </a:p>
        </p:txBody>
      </p:sp>
      <p:sp>
        <p:nvSpPr>
          <p:cNvPr id="162" name="Stakeholders include – investors, creditors, public, debt providers, governments &amp; government agencies. In case of listed companies the frequency of financial reporting is quarterly &amp; annual."/>
          <p:cNvSpPr txBox="1"/>
          <p:nvPr/>
        </p:nvSpPr>
        <p:spPr>
          <a:xfrm>
            <a:off x="-196558" y="6800693"/>
            <a:ext cx="18362824" cy="2692401"/>
          </a:xfrm>
          <a:prstGeom prst="rect">
            <a:avLst/>
          </a:prstGeom>
          <a:ln w="12700">
            <a:miter lim="400000"/>
          </a:ln>
        </p:spPr>
        <p:txBody>
          <a:bodyPr lIns="50800" tIns="50800" rIns="50800" bIns="50800" anchor="ctr">
            <a:spAutoFit/>
          </a:bodyPr>
          <a:lstStyle/>
          <a:p>
            <a:pPr marL="444500" indent="-444500" algn="l" defTabSz="457200">
              <a:buSzPct val="123000"/>
              <a:buChar char="*"/>
              <a:defRPr sz="3500">
                <a:solidFill>
                  <a:srgbClr val="292929"/>
                </a:solidFill>
                <a:latin typeface="Helvetica"/>
                <a:ea typeface="Helvetica"/>
                <a:cs typeface="Helvetica"/>
                <a:sym typeface="Helvetica"/>
              </a:defRPr>
            </a:pPr>
          </a:p>
          <a:p>
            <a:pPr marL="1054100" lvl="1" indent="-444500" algn="l" defTabSz="457200">
              <a:buSzPct val="123000"/>
              <a:buChar char="*"/>
              <a:defRPr sz="4500">
                <a:solidFill>
                  <a:srgbClr val="292929"/>
                </a:solidFill>
                <a:latin typeface="Helvetica"/>
                <a:ea typeface="Helvetica"/>
                <a:cs typeface="Helvetica"/>
                <a:sym typeface="Helvetica"/>
              </a:defRPr>
            </a:pPr>
            <a:r>
              <a:t>Stakeholders include – investors, creditors, public, debt providers, governments &amp; government agencies. In case of listed companies the frequency of financial reporting is quarterly &amp; annual.</a:t>
            </a:r>
          </a:p>
        </p:txBody>
      </p:sp>
      <p:sp>
        <p:nvSpPr>
          <p:cNvPr id="163"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Financial Reporting is usually considered an end product of Accounting. The typical components of financial reporting are:"/>
          <p:cNvSpPr txBox="1"/>
          <p:nvPr/>
        </p:nvSpPr>
        <p:spPr>
          <a:xfrm>
            <a:off x="1019364" y="1405846"/>
            <a:ext cx="18251805" cy="1486535"/>
          </a:xfrm>
          <a:prstGeom prst="rect">
            <a:avLst/>
          </a:prstGeom>
          <a:ln w="12700">
            <a:miter lim="400000"/>
          </a:ln>
        </p:spPr>
        <p:txBody>
          <a:bodyPr wrap="none" lIns="50800" tIns="50800" rIns="50800" bIns="50800" anchor="ctr">
            <a:spAutoFit/>
          </a:bodyPr>
          <a:lstStyle>
            <a:lvl1pPr algn="l" defTabSz="457200">
              <a:defRPr sz="4500">
                <a:solidFill>
                  <a:srgbClr val="292929"/>
                </a:solidFill>
                <a:latin typeface="Helvetica"/>
                <a:ea typeface="Helvetica"/>
                <a:cs typeface="Helvetica"/>
                <a:sym typeface="Helvetica"/>
              </a:defRPr>
            </a:lvl1pPr>
          </a:lstStyle>
          <a:p>
            <a:r>
              <a:t>Financial Reporting is usually considered an end product of Accounting. </a:t>
            </a:r>
          </a:p>
          <a:p>
            <a:r>
              <a:t>The typical components of financial reporting are:</a:t>
            </a:r>
          </a:p>
        </p:txBody>
      </p:sp>
      <p:sp>
        <p:nvSpPr>
          <p:cNvPr id="166" name="The financial statements – Balance Sheet, Profit &amp; loss account, Cash flow statement &amp; Statement of changes in stock holder’s equity…"/>
          <p:cNvSpPr txBox="1"/>
          <p:nvPr/>
        </p:nvSpPr>
        <p:spPr>
          <a:xfrm>
            <a:off x="948560" y="4108260"/>
            <a:ext cx="21435733" cy="6959601"/>
          </a:xfrm>
          <a:prstGeom prst="rect">
            <a:avLst/>
          </a:prstGeom>
          <a:ln w="12700">
            <a:miter lim="400000"/>
          </a:ln>
        </p:spPr>
        <p:txBody>
          <a:bodyPr lIns="50800" tIns="50800" rIns="50800" bIns="50800" anchor="ctr">
            <a:spAutoFit/>
          </a:bodyPr>
          <a:lstStyle/>
          <a:p>
            <a:pPr marL="457200" indent="-317500" algn="l" defTabSz="457200">
              <a:buClr>
                <a:srgbClr val="292929"/>
              </a:buClr>
              <a:buSzPct val="100000"/>
              <a:buFont typeface="Helvetica"/>
              <a:buAutoNum type="arabicPeriod"/>
              <a:defRPr sz="4500" b="1">
                <a:solidFill>
                  <a:srgbClr val="292929"/>
                </a:solidFill>
                <a:latin typeface="Helvetica"/>
                <a:ea typeface="Helvetica"/>
                <a:cs typeface="Helvetica"/>
                <a:sym typeface="Helvetica"/>
              </a:defRPr>
            </a:pPr>
            <a:r>
              <a:rPr b="0"/>
              <a:t>The financial statements – </a:t>
            </a:r>
            <a:r>
              <a:t>Balance Sheet</a:t>
            </a:r>
            <a:r>
              <a:rPr b="0"/>
              <a:t>, </a:t>
            </a:r>
            <a:r>
              <a:t>Profit &amp; loss account</a:t>
            </a:r>
            <a:r>
              <a:rPr b="0"/>
              <a:t>, </a:t>
            </a:r>
            <a:r>
              <a:t>Cash flow statement</a:t>
            </a:r>
            <a:r>
              <a:rPr b="0"/>
              <a:t> &amp; </a:t>
            </a:r>
            <a:r>
              <a:t>Statement of changes in stock holder’s equity</a:t>
            </a:r>
          </a:p>
          <a:p>
            <a:pPr algn="l" defTabSz="457200">
              <a:defRPr sz="4500" b="1">
                <a:solidFill>
                  <a:srgbClr val="292929"/>
                </a:solidFill>
                <a:latin typeface="Helvetica"/>
                <a:ea typeface="Helvetica"/>
                <a:cs typeface="Helvetica"/>
                <a:sym typeface="Helvetica"/>
              </a:defRPr>
            </a:pPr>
            <a:endParaRPr b="0"/>
          </a:p>
          <a:p>
            <a:pPr marL="457200" indent="-317500" algn="l" defTabSz="457200">
              <a:buClr>
                <a:srgbClr val="292929"/>
              </a:buClr>
              <a:buSzPct val="100000"/>
              <a:buFont typeface="Helvetica"/>
              <a:buAutoNum type="arabicPeriod" startAt="2"/>
              <a:defRPr sz="4500" b="1">
                <a:solidFill>
                  <a:srgbClr val="292929"/>
                </a:solidFill>
                <a:latin typeface="Helvetica"/>
                <a:ea typeface="Helvetica"/>
                <a:cs typeface="Helvetica"/>
                <a:sym typeface="Helvetica"/>
              </a:defRPr>
            </a:pPr>
            <a:r>
              <a:rPr b="0"/>
              <a:t>The </a:t>
            </a:r>
            <a:r>
              <a:t>notes</a:t>
            </a:r>
            <a:r>
              <a:rPr b="0"/>
              <a:t> to </a:t>
            </a:r>
            <a:r>
              <a:t>financial statements</a:t>
            </a:r>
          </a:p>
          <a:p>
            <a:pPr algn="l" defTabSz="457200">
              <a:defRPr sz="4500" b="1">
                <a:solidFill>
                  <a:srgbClr val="292929"/>
                </a:solidFill>
                <a:latin typeface="Helvetica"/>
                <a:ea typeface="Helvetica"/>
                <a:cs typeface="Helvetica"/>
                <a:sym typeface="Helvetica"/>
              </a:defRPr>
            </a:pPr>
            <a:endParaRPr b="0"/>
          </a:p>
          <a:p>
            <a:pPr marL="457200" indent="-317500" algn="l" defTabSz="457200">
              <a:buClr>
                <a:srgbClr val="292929"/>
              </a:buClr>
              <a:buSzPct val="100000"/>
              <a:buFont typeface="Helvetica"/>
              <a:buAutoNum type="arabicPeriod" startAt="3"/>
              <a:defRPr sz="4500">
                <a:solidFill>
                  <a:srgbClr val="292929"/>
                </a:solidFill>
                <a:latin typeface="Helvetica"/>
                <a:ea typeface="Helvetica"/>
                <a:cs typeface="Helvetica"/>
                <a:sym typeface="Helvetica"/>
              </a:defRPr>
            </a:pPr>
            <a:r>
              <a:rPr b="1"/>
              <a:t>Quarterly</a:t>
            </a:r>
            <a:r>
              <a:t> &amp; A</a:t>
            </a:r>
            <a:r>
              <a:rPr b="1"/>
              <a:t>nnual reports</a:t>
            </a:r>
            <a:r>
              <a:t> (in case of listed companies)</a:t>
            </a:r>
          </a:p>
          <a:p>
            <a:pPr algn="l" defTabSz="457200">
              <a:defRPr sz="4500">
                <a:solidFill>
                  <a:srgbClr val="292929"/>
                </a:solidFill>
                <a:latin typeface="Helvetica"/>
                <a:ea typeface="Helvetica"/>
                <a:cs typeface="Helvetica"/>
                <a:sym typeface="Helvetica"/>
              </a:defRPr>
            </a:pPr>
          </a:p>
          <a:p>
            <a:pPr marL="457200" indent="-317500" algn="l" defTabSz="457200">
              <a:buClr>
                <a:srgbClr val="292929"/>
              </a:buClr>
              <a:buSzPct val="100000"/>
              <a:buFont typeface="Helvetica"/>
              <a:buAutoNum type="arabicPeriod" startAt="4"/>
              <a:defRPr sz="4500">
                <a:solidFill>
                  <a:srgbClr val="292929"/>
                </a:solidFill>
                <a:latin typeface="Helvetica"/>
                <a:ea typeface="Helvetica"/>
                <a:cs typeface="Helvetica"/>
                <a:sym typeface="Helvetica"/>
              </a:defRPr>
            </a:pPr>
            <a:r>
              <a:rPr b="1"/>
              <a:t>Prospectus</a:t>
            </a:r>
            <a:r>
              <a:t> (In case of companies going for IPOs)</a:t>
            </a:r>
          </a:p>
          <a:p>
            <a:pPr algn="l" defTabSz="457200">
              <a:defRPr sz="4500">
                <a:solidFill>
                  <a:srgbClr val="292929"/>
                </a:solidFill>
                <a:latin typeface="Helvetica"/>
                <a:ea typeface="Helvetica"/>
                <a:cs typeface="Helvetica"/>
                <a:sym typeface="Helvetica"/>
              </a:defRPr>
            </a:pPr>
          </a:p>
          <a:p>
            <a:pPr marL="457200" indent="-317500" algn="l" defTabSz="457200">
              <a:buClr>
                <a:srgbClr val="292929"/>
              </a:buClr>
              <a:buSzPct val="100000"/>
              <a:buFont typeface="Helvetica"/>
              <a:buAutoNum type="arabicPeriod" startAt="5"/>
              <a:defRPr sz="4500" b="1">
                <a:solidFill>
                  <a:srgbClr val="292929"/>
                </a:solidFill>
                <a:latin typeface="Helvetica"/>
                <a:ea typeface="Helvetica"/>
                <a:cs typeface="Helvetica"/>
                <a:sym typeface="Helvetica"/>
              </a:defRPr>
            </a:pPr>
            <a:r>
              <a:t>Management Discussion &amp; Analysis</a:t>
            </a:r>
            <a:r>
              <a:rPr b="0"/>
              <a:t> (In case of public companies)</a:t>
            </a:r>
            <a:endParaRPr b="0"/>
          </a:p>
        </p:txBody>
      </p:sp>
      <p:sp>
        <p:nvSpPr>
          <p:cNvPr id="16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
          <p:cNvSpPr txBox="1"/>
          <p:nvPr/>
        </p:nvSpPr>
        <p:spPr>
          <a:xfrm>
            <a:off x="2000040" y="6642099"/>
            <a:ext cx="18341891" cy="431801"/>
          </a:xfrm>
          <a:prstGeom prst="rect">
            <a:avLst/>
          </a:prstGeom>
          <a:ln w="12700">
            <a:miter lim="400000"/>
          </a:ln>
        </p:spPr>
        <p:txBody>
          <a:bodyPr lIns="50800" tIns="50800" rIns="50800" bIns="50800" anchor="ctr">
            <a:spAutoFit/>
          </a:bodyPr>
          <a:lstStyle>
            <a:lvl1pPr algn="just" defTabSz="457200">
              <a:tabLst>
                <a:tab pos="3022600" algn="ctr"/>
              </a:tabLst>
              <a:defRPr sz="1100">
                <a:solidFill>
                  <a:srgbClr val="000000"/>
                </a:solidFill>
                <a:uFill>
                  <a:solidFill>
                    <a:srgbClr val="000000"/>
                  </a:solidFill>
                </a:uFill>
                <a:latin typeface="Times Roman"/>
                <a:ea typeface="Times Roman"/>
                <a:cs typeface="Times Roman"/>
                <a:sym typeface="Times Roman"/>
              </a:defRPr>
            </a:lvl1pPr>
          </a:lstStyle>
          <a:p>
            <a:r>
              <a:t>	</a:t>
            </a:r>
          </a:p>
        </p:txBody>
      </p:sp>
      <p:pic>
        <p:nvPicPr>
          <p:cNvPr id="170" name="table0201.jpeg" descr="table0201.jpeg"/>
          <p:cNvPicPr>
            <a:picLocks noChangeAspect="1"/>
          </p:cNvPicPr>
          <p:nvPr/>
        </p:nvPicPr>
        <p:blipFill>
          <a:blip r:embed="rId1"/>
          <a:srcRect l="18946" t="20962"/>
          <a:stretch>
            <a:fillRect/>
          </a:stretch>
        </p:blipFill>
        <p:spPr>
          <a:xfrm>
            <a:off x="5288376" y="5330994"/>
            <a:ext cx="15448497" cy="7189161"/>
          </a:xfrm>
          <a:prstGeom prst="rect">
            <a:avLst/>
          </a:prstGeom>
          <a:ln w="12700">
            <a:miter lim="400000"/>
            <a:headEnd/>
            <a:tailEnd/>
          </a:ln>
        </p:spPr>
      </p:pic>
      <p:sp>
        <p:nvSpPr>
          <p:cNvPr id="171" name="2019"/>
          <p:cNvSpPr txBox="1"/>
          <p:nvPr/>
        </p:nvSpPr>
        <p:spPr>
          <a:xfrm>
            <a:off x="11795912" y="4308616"/>
            <a:ext cx="792176" cy="461367"/>
          </a:xfrm>
          <a:prstGeom prst="rect">
            <a:avLst/>
          </a:prstGeom>
          <a:ln w="12700">
            <a:miter lim="400000"/>
          </a:ln>
        </p:spPr>
        <p:txBody>
          <a:bodyPr wrap="none" lIns="50800" tIns="50800" rIns="50800" bIns="50800" anchor="ctr">
            <a:spAutoFit/>
          </a:bodyPr>
          <a:lstStyle/>
          <a:p>
            <a:r>
              <a:t>2019</a:t>
            </a:r>
          </a:p>
        </p:txBody>
      </p:sp>
      <p:sp>
        <p:nvSpPr>
          <p:cNvPr id="172" name="2018"/>
          <p:cNvSpPr txBox="1"/>
          <p:nvPr/>
        </p:nvSpPr>
        <p:spPr>
          <a:xfrm>
            <a:off x="9915247" y="4308616"/>
            <a:ext cx="954729" cy="461367"/>
          </a:xfrm>
          <a:prstGeom prst="rect">
            <a:avLst/>
          </a:prstGeom>
          <a:ln w="12700">
            <a:miter lim="400000"/>
          </a:ln>
        </p:spPr>
        <p:txBody>
          <a:bodyPr lIns="50800" tIns="50800" rIns="50800" bIns="50800" anchor="ctr">
            <a:spAutoFit/>
          </a:bodyPr>
          <a:lstStyle/>
          <a:p>
            <a:r>
              <a:t>2018</a:t>
            </a:r>
          </a:p>
        </p:txBody>
      </p:sp>
      <p:sp>
        <p:nvSpPr>
          <p:cNvPr id="173" name="2018"/>
          <p:cNvSpPr txBox="1"/>
          <p:nvPr/>
        </p:nvSpPr>
        <p:spPr>
          <a:xfrm>
            <a:off x="17891912" y="4308616"/>
            <a:ext cx="792176" cy="461367"/>
          </a:xfrm>
          <a:prstGeom prst="rect">
            <a:avLst/>
          </a:prstGeom>
          <a:ln w="12700">
            <a:miter lim="400000"/>
          </a:ln>
        </p:spPr>
        <p:txBody>
          <a:bodyPr wrap="none" lIns="50800" tIns="50800" rIns="50800" bIns="50800" anchor="ctr">
            <a:spAutoFit/>
          </a:bodyPr>
          <a:lstStyle/>
          <a:p>
            <a:r>
              <a:t>2018</a:t>
            </a:r>
          </a:p>
        </p:txBody>
      </p:sp>
      <p:sp>
        <p:nvSpPr>
          <p:cNvPr id="174" name="2019"/>
          <p:cNvSpPr txBox="1"/>
          <p:nvPr/>
        </p:nvSpPr>
        <p:spPr>
          <a:xfrm>
            <a:off x="19439622" y="4308616"/>
            <a:ext cx="792176" cy="461367"/>
          </a:xfrm>
          <a:prstGeom prst="rect">
            <a:avLst/>
          </a:prstGeom>
          <a:ln w="12700">
            <a:miter lim="400000"/>
          </a:ln>
        </p:spPr>
        <p:txBody>
          <a:bodyPr wrap="none" lIns="50800" tIns="50800" rIns="50800" bIns="50800" anchor="ctr">
            <a:spAutoFit/>
          </a:bodyPr>
          <a:lstStyle/>
          <a:p>
            <a:r>
              <a:t>2019</a:t>
            </a:r>
          </a:p>
        </p:txBody>
      </p:sp>
      <p:sp>
        <p:nvSpPr>
          <p:cNvPr id="175" name="Text"/>
          <p:cNvSpPr txBox="1"/>
          <p:nvPr/>
        </p:nvSpPr>
        <p:spPr>
          <a:xfrm>
            <a:off x="11842071" y="6794499"/>
            <a:ext cx="13430" cy="127001"/>
          </a:xfrm>
          <a:prstGeom prst="rect">
            <a:avLst/>
          </a:prstGeom>
          <a:ln w="12700">
            <a:miter lim="400000"/>
          </a:ln>
        </p:spPr>
        <p:txBody>
          <a:bodyPr lIns="50800" tIns="50800" rIns="50800" bIns="50800" anchor="ctr">
            <a:spAutoFit/>
          </a:bodyPr>
          <a:lstStyle/>
          <a:p/>
        </p:txBody>
      </p:sp>
      <p:sp>
        <p:nvSpPr>
          <p:cNvPr id="176" name="ABC  Corporation…"/>
          <p:cNvSpPr txBox="1"/>
          <p:nvPr/>
        </p:nvSpPr>
        <p:spPr>
          <a:xfrm>
            <a:off x="8426929" y="1268019"/>
            <a:ext cx="9171255" cy="1802588"/>
          </a:xfrm>
          <a:prstGeom prst="rect">
            <a:avLst/>
          </a:prstGeom>
          <a:ln w="12700">
            <a:miter lim="400000"/>
          </a:ln>
        </p:spPr>
        <p:txBody>
          <a:bodyPr wrap="none" lIns="50800" tIns="50800" rIns="50800" bIns="50800" anchor="ctr">
            <a:spAutoFit/>
          </a:bodyPr>
          <a:lstStyle/>
          <a:p>
            <a:pPr>
              <a:defRPr sz="3800"/>
            </a:pPr>
            <a:r>
              <a:t>ABC  Corporation </a:t>
            </a:r>
          </a:p>
          <a:p>
            <a:pPr>
              <a:defRPr sz="3800"/>
            </a:pPr>
            <a:r>
              <a:t>Balance Sheet as Dec. 31, 2018 and 2019</a:t>
            </a:r>
          </a:p>
          <a:p>
            <a:pPr>
              <a:defRPr sz="3800"/>
            </a:pPr>
            <a:r>
              <a:t>($ in Millions)</a:t>
            </a:r>
          </a:p>
        </p:txBody>
      </p:sp>
      <p:sp>
        <p:nvSpPr>
          <p:cNvPr id="17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2"/>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table0202.jpeg" descr="table0202.jpeg"/>
          <p:cNvPicPr>
            <a:picLocks noChangeAspect="1"/>
          </p:cNvPicPr>
          <p:nvPr/>
        </p:nvPicPr>
        <p:blipFill>
          <a:blip r:embed="rId1"/>
          <a:srcRect t="24501" r="27141"/>
          <a:stretch>
            <a:fillRect/>
          </a:stretch>
        </p:blipFill>
        <p:spPr>
          <a:xfrm>
            <a:off x="4898759" y="5491770"/>
            <a:ext cx="14965771" cy="6861170"/>
          </a:xfrm>
          <a:prstGeom prst="rect">
            <a:avLst/>
          </a:prstGeom>
          <a:ln w="12700">
            <a:miter lim="400000"/>
            <a:headEnd/>
            <a:tailEnd/>
          </a:ln>
        </p:spPr>
      </p:pic>
      <p:sp>
        <p:nvSpPr>
          <p:cNvPr id="180" name="ABC Corporation…"/>
          <p:cNvSpPr txBox="1"/>
          <p:nvPr/>
        </p:nvSpPr>
        <p:spPr>
          <a:xfrm>
            <a:off x="9507973" y="1812995"/>
            <a:ext cx="6252681" cy="1840333"/>
          </a:xfrm>
          <a:prstGeom prst="rect">
            <a:avLst/>
          </a:prstGeom>
          <a:ln w="12700">
            <a:miter lim="400000"/>
          </a:ln>
        </p:spPr>
        <p:txBody>
          <a:bodyPr lIns="50800" tIns="50800" rIns="50800" bIns="50800" anchor="ctr">
            <a:spAutoFit/>
          </a:bodyPr>
          <a:lstStyle/>
          <a:p>
            <a:pPr>
              <a:defRPr sz="3900"/>
            </a:pPr>
            <a:r>
              <a:t>ABC Corporation </a:t>
            </a:r>
          </a:p>
          <a:p>
            <a:pPr>
              <a:defRPr sz="3900"/>
            </a:pPr>
            <a:r>
              <a:t>2019 Income Statement</a:t>
            </a:r>
          </a:p>
          <a:p>
            <a:pPr>
              <a:defRPr sz="3900"/>
            </a:pPr>
            <a:r>
              <a:t>($ in Millions)</a:t>
            </a:r>
          </a:p>
        </p:txBody>
      </p:sp>
      <p:sp>
        <p:nvSpPr>
          <p:cNvPr id="181"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2"/>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Objectives of Financial Reporting"/>
          <p:cNvSpPr txBox="1"/>
          <p:nvPr/>
        </p:nvSpPr>
        <p:spPr>
          <a:xfrm>
            <a:off x="651773" y="1204674"/>
            <a:ext cx="11214584" cy="939801"/>
          </a:xfrm>
          <a:prstGeom prst="rect">
            <a:avLst/>
          </a:prstGeom>
          <a:ln w="12700">
            <a:miter lim="400000"/>
          </a:ln>
        </p:spPr>
        <p:txBody>
          <a:bodyPr wrap="none" lIns="50800" tIns="50800" rIns="50800" bIns="50800" anchor="ctr">
            <a:spAutoFit/>
          </a:bodyPr>
          <a:lstStyle>
            <a:lvl1pPr algn="l" defTabSz="457200">
              <a:defRPr sz="5500" b="1">
                <a:solidFill>
                  <a:srgbClr val="292929"/>
                </a:solidFill>
                <a:latin typeface="Helvetica"/>
                <a:ea typeface="Helvetica"/>
                <a:cs typeface="Helvetica"/>
                <a:sym typeface="Helvetica"/>
              </a:defRPr>
            </a:lvl1pPr>
          </a:lstStyle>
          <a:p>
            <a:r>
              <a:t>Objectives of Financial Reporting</a:t>
            </a:r>
          </a:p>
        </p:txBody>
      </p:sp>
      <p:sp>
        <p:nvSpPr>
          <p:cNvPr id="184" name="According to International Accounting Standard Board (IASB), the objective of financial reporting is “to provide information about the financial position, performance and changes in financial position of an enterprise that is useful to a wide range of us"/>
          <p:cNvSpPr txBox="1"/>
          <p:nvPr/>
        </p:nvSpPr>
        <p:spPr>
          <a:xfrm>
            <a:off x="641500" y="4377013"/>
            <a:ext cx="21268436" cy="2844801"/>
          </a:xfrm>
          <a:prstGeom prst="rect">
            <a:avLst/>
          </a:prstGeom>
          <a:ln w="12700">
            <a:miter lim="400000"/>
          </a:ln>
        </p:spPr>
        <p:txBody>
          <a:bodyPr lIns="50800" tIns="50800" rIns="50800" bIns="50800" anchor="ctr">
            <a:spAutoFit/>
          </a:bodyPr>
          <a:lstStyle/>
          <a:p>
            <a:pPr algn="l" defTabSz="457200">
              <a:defRPr sz="4500" i="1">
                <a:solidFill>
                  <a:srgbClr val="292929"/>
                </a:solidFill>
                <a:latin typeface="Helvetica"/>
                <a:ea typeface="Helvetica"/>
                <a:cs typeface="Helvetica"/>
                <a:sym typeface="Helvetica"/>
              </a:defRPr>
            </a:pPr>
            <a:r>
              <a:rPr i="0"/>
              <a:t>According to </a:t>
            </a:r>
            <a:r>
              <a:rPr b="1" i="0"/>
              <a:t>International Accounting Standard Board (IASB)</a:t>
            </a:r>
            <a:r>
              <a:rPr i="0"/>
              <a:t>, the </a:t>
            </a:r>
            <a:r>
              <a:rPr b="1" i="0"/>
              <a:t>objective</a:t>
            </a:r>
            <a:r>
              <a:rPr i="0"/>
              <a:t> of </a:t>
            </a:r>
            <a:r>
              <a:rPr b="1" i="0"/>
              <a:t>financial reporting </a:t>
            </a:r>
            <a:r>
              <a:rPr i="0"/>
              <a:t>is “to</a:t>
            </a:r>
            <a:r>
              <a:t> provide information about the financial position, performance and changes in financial position of an enterprise that is useful to a wide range of users in making economic decisions.</a:t>
            </a:r>
            <a:r>
              <a:rPr i="0"/>
              <a:t>”</a:t>
            </a:r>
            <a:endParaRPr i="0"/>
          </a:p>
        </p:txBody>
      </p:sp>
      <p:sp>
        <p:nvSpPr>
          <p:cNvPr id="185"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he following are the sum up the objectives &amp; purposes of financial reporting –"/>
          <p:cNvSpPr txBox="1"/>
          <p:nvPr/>
        </p:nvSpPr>
        <p:spPr>
          <a:xfrm>
            <a:off x="821400" y="1434691"/>
            <a:ext cx="18658840" cy="1793875"/>
          </a:xfrm>
          <a:prstGeom prst="rect">
            <a:avLst/>
          </a:prstGeom>
          <a:ln w="12700">
            <a:miter lim="400000"/>
          </a:ln>
        </p:spPr>
        <p:txBody>
          <a:bodyPr wrap="none" lIns="50800" tIns="50800" rIns="50800" bIns="50800" anchor="ctr">
            <a:spAutoFit/>
          </a:bodyPr>
          <a:lstStyle/>
          <a:p>
            <a:pPr algn="l" defTabSz="457200">
              <a:defRPr sz="5500">
                <a:solidFill>
                  <a:srgbClr val="292929"/>
                </a:solidFill>
                <a:latin typeface="Helvetica"/>
                <a:ea typeface="Helvetica"/>
                <a:cs typeface="Helvetica"/>
                <a:sym typeface="Helvetica"/>
              </a:defRPr>
            </a:pPr>
            <a:r>
              <a:rPr b="1"/>
              <a:t>The</a:t>
            </a:r>
            <a:r>
              <a:t> </a:t>
            </a:r>
            <a:r>
              <a:rPr b="1"/>
              <a:t>following are the sum up the objectives &amp; purposes </a:t>
            </a:r>
            <a:endParaRPr b="1"/>
          </a:p>
          <a:p>
            <a:pPr algn="l" defTabSz="457200">
              <a:defRPr sz="5500">
                <a:solidFill>
                  <a:srgbClr val="292929"/>
                </a:solidFill>
                <a:latin typeface="Helvetica"/>
                <a:ea typeface="Helvetica"/>
                <a:cs typeface="Helvetica"/>
                <a:sym typeface="Helvetica"/>
              </a:defRPr>
            </a:pPr>
            <a:r>
              <a:rPr b="1"/>
              <a:t>of financial reporting –</a:t>
            </a:r>
            <a:endParaRPr b="1"/>
          </a:p>
        </p:txBody>
      </p:sp>
      <p:sp>
        <p:nvSpPr>
          <p:cNvPr id="188" name="Providing information to the management of an organization which is used for the purpose of    planning, analysis, benchmarking and decision making.…"/>
          <p:cNvSpPr txBox="1"/>
          <p:nvPr/>
        </p:nvSpPr>
        <p:spPr>
          <a:xfrm>
            <a:off x="814168" y="3809620"/>
            <a:ext cx="19704099" cy="9017001"/>
          </a:xfrm>
          <a:prstGeom prst="rect">
            <a:avLst/>
          </a:prstGeom>
          <a:ln w="12700">
            <a:miter lim="400000"/>
          </a:ln>
        </p:spPr>
        <p:txBody>
          <a:bodyPr lIns="50800" tIns="50800" rIns="50800" bIns="50800" anchor="ctr">
            <a:spAutoFit/>
          </a:bodyPr>
          <a:lstStyle/>
          <a:p>
            <a:pPr marL="457200" indent="-317500" algn="l" defTabSz="457200">
              <a:buClr>
                <a:srgbClr val="292929"/>
              </a:buClr>
              <a:buSzPct val="100000"/>
              <a:buFont typeface="Helvetica"/>
              <a:buAutoNum type="arabicPeriod"/>
              <a:defRPr sz="4500">
                <a:solidFill>
                  <a:srgbClr val="292929"/>
                </a:solidFill>
                <a:latin typeface="Helvetica"/>
                <a:ea typeface="Helvetica"/>
                <a:cs typeface="Helvetica"/>
                <a:sym typeface="Helvetica"/>
              </a:defRPr>
            </a:pPr>
            <a:r>
              <a:t>Providing information to the management of an organization which is used for the purpose of    planning, analysis, benchmarking and decision making.</a:t>
            </a:r>
          </a:p>
          <a:p>
            <a:pPr algn="l" defTabSz="457200">
              <a:defRPr sz="4500">
                <a:solidFill>
                  <a:srgbClr val="292929"/>
                </a:solidFill>
                <a:latin typeface="Helvetica"/>
                <a:ea typeface="Helvetica"/>
                <a:cs typeface="Helvetica"/>
                <a:sym typeface="Helvetica"/>
              </a:defRPr>
            </a:pPr>
          </a:p>
          <a:p>
            <a:pPr marL="457200" indent="-317500" algn="l" defTabSz="457200">
              <a:buClr>
                <a:srgbClr val="292929"/>
              </a:buClr>
              <a:buSzPct val="100000"/>
              <a:buFont typeface="Helvetica"/>
              <a:buAutoNum type="arabicPeriod" startAt="2"/>
              <a:defRPr sz="4500">
                <a:solidFill>
                  <a:srgbClr val="292929"/>
                </a:solidFill>
                <a:latin typeface="Helvetica"/>
                <a:ea typeface="Helvetica"/>
                <a:cs typeface="Helvetica"/>
                <a:sym typeface="Helvetica"/>
              </a:defRPr>
            </a:pPr>
            <a:r>
              <a:t>Providing information to investors, promoters, debt provider and creditors which is used to enable them to male rational and prudent decisions regarding investment, credit etc.</a:t>
            </a:r>
          </a:p>
          <a:p>
            <a:pPr algn="l" defTabSz="457200">
              <a:defRPr sz="4500">
                <a:solidFill>
                  <a:srgbClr val="292929"/>
                </a:solidFill>
                <a:latin typeface="Helvetica"/>
                <a:ea typeface="Helvetica"/>
                <a:cs typeface="Helvetica"/>
                <a:sym typeface="Helvetica"/>
              </a:defRPr>
            </a:pPr>
          </a:p>
          <a:p>
            <a:pPr marL="457200" indent="-317500" algn="l" defTabSz="457200">
              <a:buClr>
                <a:srgbClr val="292929"/>
              </a:buClr>
              <a:buSzPct val="100000"/>
              <a:buFont typeface="Helvetica"/>
              <a:buAutoNum type="arabicPeriod" startAt="3"/>
              <a:defRPr sz="4500">
                <a:solidFill>
                  <a:srgbClr val="292929"/>
                </a:solidFill>
                <a:latin typeface="Helvetica"/>
                <a:ea typeface="Helvetica"/>
                <a:cs typeface="Helvetica"/>
                <a:sym typeface="Helvetica"/>
              </a:defRPr>
            </a:pPr>
            <a:r>
              <a:t>Providing information to shareholders &amp; public at large in case of listed companies about various aspects of an organization.</a:t>
            </a:r>
          </a:p>
          <a:p>
            <a:pPr algn="l" defTabSz="457200">
              <a:defRPr sz="4500">
                <a:solidFill>
                  <a:srgbClr val="292929"/>
                </a:solidFill>
                <a:latin typeface="Helvetica"/>
                <a:ea typeface="Helvetica"/>
                <a:cs typeface="Helvetica"/>
                <a:sym typeface="Helvetica"/>
              </a:defRPr>
            </a:pPr>
          </a:p>
          <a:p>
            <a:pPr marL="457200" indent="-317500" algn="l" defTabSz="457200">
              <a:buClr>
                <a:srgbClr val="292929"/>
              </a:buClr>
              <a:buSzPct val="100000"/>
              <a:buFont typeface="Helvetica"/>
              <a:buAutoNum type="arabicPeriod" startAt="4"/>
              <a:defRPr sz="4500">
                <a:solidFill>
                  <a:srgbClr val="292929"/>
                </a:solidFill>
                <a:latin typeface="Helvetica"/>
                <a:ea typeface="Helvetica"/>
                <a:cs typeface="Helvetica"/>
                <a:sym typeface="Helvetica"/>
              </a:defRPr>
            </a:pPr>
            <a:r>
              <a:t>Providing information about the economic resources of an organization, claims to those resources (liabilities &amp; owner’s equity) and how these resources and claims have undergone change over a period of time.</a:t>
            </a:r>
          </a:p>
        </p:txBody>
      </p:sp>
      <p:sp>
        <p:nvSpPr>
          <p:cNvPr id="189"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The following are the sum up the objectives &amp; purposes of financial reporting –"/>
          <p:cNvSpPr txBox="1"/>
          <p:nvPr/>
        </p:nvSpPr>
        <p:spPr>
          <a:xfrm>
            <a:off x="821400" y="1434691"/>
            <a:ext cx="18658840" cy="1793875"/>
          </a:xfrm>
          <a:prstGeom prst="rect">
            <a:avLst/>
          </a:prstGeom>
          <a:ln w="12700">
            <a:miter lim="400000"/>
          </a:ln>
        </p:spPr>
        <p:txBody>
          <a:bodyPr wrap="none" lIns="50800" tIns="50800" rIns="50800" bIns="50800" anchor="ctr">
            <a:spAutoFit/>
          </a:bodyPr>
          <a:lstStyle/>
          <a:p>
            <a:pPr algn="l" defTabSz="457200">
              <a:defRPr sz="5500">
                <a:solidFill>
                  <a:srgbClr val="292929"/>
                </a:solidFill>
                <a:latin typeface="Helvetica"/>
                <a:ea typeface="Helvetica"/>
                <a:cs typeface="Helvetica"/>
                <a:sym typeface="Helvetica"/>
              </a:defRPr>
            </a:pPr>
            <a:r>
              <a:rPr b="1"/>
              <a:t>The</a:t>
            </a:r>
            <a:r>
              <a:t> </a:t>
            </a:r>
            <a:r>
              <a:rPr b="1"/>
              <a:t>following are the sum up the objectives &amp; purposes </a:t>
            </a:r>
            <a:endParaRPr b="1"/>
          </a:p>
          <a:p>
            <a:pPr algn="l" defTabSz="457200">
              <a:defRPr sz="5500">
                <a:solidFill>
                  <a:srgbClr val="292929"/>
                </a:solidFill>
                <a:latin typeface="Helvetica"/>
                <a:ea typeface="Helvetica"/>
                <a:cs typeface="Helvetica"/>
                <a:sym typeface="Helvetica"/>
              </a:defRPr>
            </a:pPr>
            <a:r>
              <a:rPr b="1"/>
              <a:t>of financial reporting –</a:t>
            </a:r>
            <a:endParaRPr b="1"/>
          </a:p>
        </p:txBody>
      </p:sp>
      <p:sp>
        <p:nvSpPr>
          <p:cNvPr id="192" name="Providing information as to how an organization is procuring &amp; using various resources.…"/>
          <p:cNvSpPr txBox="1"/>
          <p:nvPr/>
        </p:nvSpPr>
        <p:spPr>
          <a:xfrm>
            <a:off x="917483" y="3854123"/>
            <a:ext cx="19294580" cy="9000999"/>
          </a:xfrm>
          <a:prstGeom prst="rect">
            <a:avLst/>
          </a:prstGeom>
          <a:ln w="12700">
            <a:miter lim="400000"/>
          </a:ln>
        </p:spPr>
        <p:txBody>
          <a:bodyPr lIns="50800" tIns="50800" rIns="50800" bIns="50800" anchor="ctr">
            <a:spAutoFit/>
          </a:bodyPr>
          <a:lstStyle/>
          <a:p>
            <a:pPr marL="355600" indent="-355600" algn="l" defTabSz="355600">
              <a:buSzPct val="100000"/>
              <a:buFont typeface="Helvetica Neue"/>
              <a:buAutoNum type="arabicPeriod" startAt="5"/>
              <a:defRPr sz="4500">
                <a:solidFill>
                  <a:srgbClr val="000000"/>
                </a:solidFill>
              </a:defRPr>
            </a:pPr>
            <a:r>
              <a:t>Providing information as to how an organization is procuring &amp; using various resources.</a:t>
            </a:r>
          </a:p>
          <a:p>
            <a:pPr algn="l" defTabSz="355600">
              <a:defRPr sz="4500">
                <a:solidFill>
                  <a:srgbClr val="000000"/>
                </a:solidFill>
              </a:defRPr>
            </a:pPr>
          </a:p>
          <a:p>
            <a:pPr marL="355600" indent="-355600" algn="l" defTabSz="355600">
              <a:buSzPct val="100000"/>
              <a:buFont typeface="Helvetica Neue"/>
              <a:buAutoNum type="arabicPeriod" startAt="6"/>
              <a:defRPr sz="4500">
                <a:solidFill>
                  <a:srgbClr val="000000"/>
                </a:solidFill>
              </a:defRPr>
            </a:pPr>
            <a:r>
              <a:t>Providing information to various stakeholders regarding performance management of an organization as to how diligently &amp; ethically they are discharging their fiduciary duties &amp; responsibilities.</a:t>
            </a:r>
          </a:p>
          <a:p>
            <a:pPr algn="l" defTabSz="355600">
              <a:defRPr sz="4500">
                <a:solidFill>
                  <a:srgbClr val="000000"/>
                </a:solidFill>
              </a:defRPr>
            </a:pPr>
          </a:p>
          <a:p>
            <a:pPr marL="355600" indent="-355600" algn="l" defTabSz="355600">
              <a:buSzPct val="100000"/>
              <a:buFont typeface="Helvetica Neue"/>
              <a:buAutoNum type="arabicPeriod" startAt="7"/>
              <a:defRPr sz="4500">
                <a:solidFill>
                  <a:srgbClr val="000000"/>
                </a:solidFill>
              </a:defRPr>
            </a:pPr>
            <a:r>
              <a:t>Providing information to the statutory auditors which in turn facilitates audit.</a:t>
            </a:r>
          </a:p>
          <a:p>
            <a:pPr algn="l" defTabSz="355600">
              <a:defRPr sz="4500">
                <a:solidFill>
                  <a:srgbClr val="000000"/>
                </a:solidFill>
              </a:defRPr>
            </a:pPr>
          </a:p>
          <a:p>
            <a:pPr marL="355600" indent="-355600" algn="l" defTabSz="355600">
              <a:buSzPct val="100000"/>
              <a:buFont typeface="Helvetica Neue"/>
              <a:buAutoNum type="arabicPeriod" startAt="8"/>
              <a:defRPr sz="4500">
                <a:solidFill>
                  <a:srgbClr val="000000"/>
                </a:solidFill>
              </a:defRPr>
            </a:pPr>
            <a:r>
              <a:t>Enhancing social welfare by looking into the interest of employees, trade union &amp; Government.</a:t>
            </a:r>
          </a:p>
        </p:txBody>
      </p:sp>
      <p:sp>
        <p:nvSpPr>
          <p:cNvPr id="193"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Importance of Financial Reporting"/>
          <p:cNvSpPr txBox="1"/>
          <p:nvPr/>
        </p:nvSpPr>
        <p:spPr>
          <a:xfrm>
            <a:off x="734161" y="1496698"/>
            <a:ext cx="11446508" cy="939801"/>
          </a:xfrm>
          <a:prstGeom prst="rect">
            <a:avLst/>
          </a:prstGeom>
          <a:ln w="12700">
            <a:miter lim="400000"/>
          </a:ln>
        </p:spPr>
        <p:txBody>
          <a:bodyPr wrap="none" lIns="50800" tIns="50800" rIns="50800" bIns="50800" anchor="ctr">
            <a:spAutoFit/>
          </a:bodyPr>
          <a:lstStyle>
            <a:lvl1pPr algn="l" defTabSz="457200">
              <a:defRPr sz="5500" b="1">
                <a:solidFill>
                  <a:srgbClr val="292929"/>
                </a:solidFill>
                <a:latin typeface="Helvetica"/>
                <a:ea typeface="Helvetica"/>
                <a:cs typeface="Helvetica"/>
                <a:sym typeface="Helvetica"/>
              </a:defRPr>
            </a:lvl1pPr>
          </a:lstStyle>
          <a:p>
            <a:r>
              <a:t>Importance of Financial Reporting</a:t>
            </a:r>
          </a:p>
        </p:txBody>
      </p:sp>
      <p:sp>
        <p:nvSpPr>
          <p:cNvPr id="196" name="The importance of financial reporting cannot be over emphasized. It is required by each and every stakeholder for multiple reasons &amp; purposes. The following points highlights why financial reporting framework is important –"/>
          <p:cNvSpPr txBox="1"/>
          <p:nvPr/>
        </p:nvSpPr>
        <p:spPr>
          <a:xfrm>
            <a:off x="944584" y="3446947"/>
            <a:ext cx="19696642" cy="2159001"/>
          </a:xfrm>
          <a:prstGeom prst="rect">
            <a:avLst/>
          </a:prstGeom>
          <a:ln w="12700">
            <a:miter lim="400000"/>
          </a:ln>
        </p:spPr>
        <p:txBody>
          <a:bodyPr lIns="50800" tIns="50800" rIns="50800" bIns="50800" anchor="ctr">
            <a:spAutoFit/>
          </a:bodyPr>
          <a:lstStyle>
            <a:lvl1pPr algn="l" defTabSz="457200">
              <a:defRPr sz="4500">
                <a:solidFill>
                  <a:srgbClr val="292929"/>
                </a:solidFill>
                <a:latin typeface="Helvetica"/>
                <a:ea typeface="Helvetica"/>
                <a:cs typeface="Helvetica"/>
                <a:sym typeface="Helvetica"/>
              </a:defRPr>
            </a:lvl1pPr>
          </a:lstStyle>
          <a:p>
            <a:r>
              <a:t>The importance of financial reporting cannot be over emphasized. It is required by each and every stakeholder for multiple reasons &amp; purposes. The following points highlights why financial reporting framework is important –</a:t>
            </a:r>
          </a:p>
        </p:txBody>
      </p:sp>
      <p:sp>
        <p:nvSpPr>
          <p:cNvPr id="197" name="In help and organization to comply with various statues and regulatory requirements. The organizations are required to file financial statements to IRS, Government Agencies. In case of listed companies, quarterly as well as annual results are required to"/>
          <p:cNvSpPr txBox="1"/>
          <p:nvPr/>
        </p:nvSpPr>
        <p:spPr>
          <a:xfrm>
            <a:off x="788783" y="6616396"/>
            <a:ext cx="21045013" cy="4902201"/>
          </a:xfrm>
          <a:prstGeom prst="rect">
            <a:avLst/>
          </a:prstGeom>
          <a:ln w="12700">
            <a:miter lim="400000"/>
          </a:ln>
        </p:spPr>
        <p:txBody>
          <a:bodyPr lIns="50800" tIns="50800" rIns="50800" bIns="50800" anchor="ctr">
            <a:spAutoFit/>
          </a:bodyPr>
          <a:lstStyle/>
          <a:p>
            <a:pPr marL="457200" indent="-317500" algn="l" defTabSz="457200">
              <a:buClr>
                <a:srgbClr val="292929"/>
              </a:buClr>
              <a:buSzPct val="100000"/>
              <a:buFont typeface="Helvetica"/>
              <a:buAutoNum type="arabicPeriod"/>
              <a:defRPr sz="4500">
                <a:solidFill>
                  <a:srgbClr val="292929"/>
                </a:solidFill>
                <a:latin typeface="Helvetica"/>
                <a:ea typeface="Helvetica"/>
                <a:cs typeface="Helvetica"/>
                <a:sym typeface="Helvetica"/>
              </a:defRPr>
            </a:pPr>
            <a:r>
              <a:t>In help and organization to comply with various statues and regulatory requirements. The organizations are required to file financial statements to IRS, Government Agencies. In case of listed companies, quarterly as well as annual results are required to be filed to stock exchanges and published.</a:t>
            </a:r>
          </a:p>
          <a:p>
            <a:pPr algn="l" defTabSz="457200">
              <a:defRPr sz="4500">
                <a:solidFill>
                  <a:srgbClr val="292929"/>
                </a:solidFill>
                <a:latin typeface="Helvetica"/>
                <a:ea typeface="Helvetica"/>
                <a:cs typeface="Helvetica"/>
                <a:sym typeface="Helvetica"/>
              </a:defRPr>
            </a:pPr>
          </a:p>
          <a:p>
            <a:pPr marL="457200" indent="-317500" algn="l" defTabSz="457200">
              <a:buClr>
                <a:srgbClr val="292929"/>
              </a:buClr>
              <a:buSzPct val="100000"/>
              <a:buFont typeface="Helvetica"/>
              <a:buAutoNum type="arabicPeriod" startAt="2"/>
              <a:defRPr sz="4500">
                <a:solidFill>
                  <a:srgbClr val="292929"/>
                </a:solidFill>
                <a:latin typeface="Helvetica"/>
                <a:ea typeface="Helvetica"/>
                <a:cs typeface="Helvetica"/>
                <a:sym typeface="Helvetica"/>
              </a:defRPr>
            </a:pPr>
            <a:r>
              <a:t>It facilitates statutory audit. The Statutory auditors are required to audit the financial statements of an organization to express their opinion.</a:t>
            </a:r>
          </a:p>
        </p:txBody>
      </p:sp>
      <p:sp>
        <p:nvSpPr>
          <p:cNvPr id="198"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Importance of Financial Reporting"/>
          <p:cNvSpPr txBox="1"/>
          <p:nvPr/>
        </p:nvSpPr>
        <p:spPr>
          <a:xfrm>
            <a:off x="734161" y="1496698"/>
            <a:ext cx="11446508" cy="939801"/>
          </a:xfrm>
          <a:prstGeom prst="rect">
            <a:avLst/>
          </a:prstGeom>
          <a:ln w="12700">
            <a:miter lim="400000"/>
          </a:ln>
        </p:spPr>
        <p:txBody>
          <a:bodyPr wrap="none" lIns="50800" tIns="50800" rIns="50800" bIns="50800" anchor="ctr">
            <a:spAutoFit/>
          </a:bodyPr>
          <a:lstStyle>
            <a:lvl1pPr algn="l" defTabSz="457200">
              <a:defRPr sz="5500" b="1">
                <a:solidFill>
                  <a:srgbClr val="292929"/>
                </a:solidFill>
                <a:latin typeface="Helvetica"/>
                <a:ea typeface="Helvetica"/>
                <a:cs typeface="Helvetica"/>
                <a:sym typeface="Helvetica"/>
              </a:defRPr>
            </a:lvl1pPr>
          </a:lstStyle>
          <a:p>
            <a:r>
              <a:t>Importance of Financial Reporting</a:t>
            </a:r>
          </a:p>
        </p:txBody>
      </p:sp>
      <p:sp>
        <p:nvSpPr>
          <p:cNvPr id="201" name="Financial Reports forms the backbone for financial planning, analysis, benchmarking and decision making. These are used for above purposes by various stakeholders…"/>
          <p:cNvSpPr txBox="1"/>
          <p:nvPr/>
        </p:nvSpPr>
        <p:spPr>
          <a:xfrm>
            <a:off x="628629" y="3306578"/>
            <a:ext cx="21645602" cy="9000999"/>
          </a:xfrm>
          <a:prstGeom prst="rect">
            <a:avLst/>
          </a:prstGeom>
          <a:ln w="12700">
            <a:miter lim="400000"/>
          </a:ln>
        </p:spPr>
        <p:txBody>
          <a:bodyPr lIns="50800" tIns="50800" rIns="50800" bIns="50800" anchor="ctr">
            <a:spAutoFit/>
          </a:bodyPr>
          <a:lstStyle/>
          <a:p>
            <a:pPr marL="355600" indent="-355600" algn="l" defTabSz="355600">
              <a:buSzPct val="100000"/>
              <a:buFont typeface="Helvetica Neue"/>
              <a:buAutoNum type="arabicPeriod" startAt="3"/>
              <a:defRPr sz="4500">
                <a:solidFill>
                  <a:srgbClr val="000000"/>
                </a:solidFill>
              </a:defRPr>
            </a:pPr>
            <a:r>
              <a:t>Financial Reports forms the backbone for financial planning, analysis, benchmarking and decision making. These are used for above purposes by various stakeholders</a:t>
            </a:r>
          </a:p>
          <a:p>
            <a:pPr algn="l" defTabSz="355600">
              <a:defRPr sz="4500">
                <a:solidFill>
                  <a:srgbClr val="000000"/>
                </a:solidFill>
              </a:defRPr>
            </a:pPr>
          </a:p>
          <a:p>
            <a:pPr marL="355600" indent="-355600" algn="l" defTabSz="355600">
              <a:buSzPct val="100000"/>
              <a:buFont typeface="Helvetica Neue"/>
              <a:buAutoNum type="arabicPeriod" startAt="4"/>
              <a:defRPr sz="4500">
                <a:solidFill>
                  <a:srgbClr val="000000"/>
                </a:solidFill>
              </a:defRPr>
            </a:pPr>
            <a:r>
              <a:t>Financial reporting helps organizations to raise capital both domestic as well as overseas.</a:t>
            </a:r>
          </a:p>
          <a:p>
            <a:pPr algn="l" defTabSz="355600">
              <a:defRPr sz="4500">
                <a:solidFill>
                  <a:srgbClr val="000000"/>
                </a:solidFill>
              </a:defRPr>
            </a:pPr>
          </a:p>
          <a:p>
            <a:pPr marL="355600" indent="-355600" algn="l" defTabSz="355600">
              <a:buSzPct val="100000"/>
              <a:buFont typeface="Helvetica Neue"/>
              <a:buAutoNum type="arabicPeriod" startAt="5"/>
              <a:defRPr sz="4500">
                <a:solidFill>
                  <a:srgbClr val="000000"/>
                </a:solidFill>
              </a:defRPr>
            </a:pPr>
            <a:r>
              <a:t>On the basis of financials, the public in large can analyze the performance of the organization as well as of its management.</a:t>
            </a:r>
          </a:p>
          <a:p>
            <a:pPr algn="l" defTabSz="355600">
              <a:defRPr sz="4500">
                <a:solidFill>
                  <a:srgbClr val="000000"/>
                </a:solidFill>
              </a:defRPr>
            </a:pPr>
          </a:p>
          <a:p>
            <a:pPr marL="355600" indent="-355600" algn="l" defTabSz="355600">
              <a:buSzPct val="100000"/>
              <a:buFont typeface="Helvetica Neue"/>
              <a:buAutoNum type="arabicPeriod" startAt="6"/>
              <a:defRPr sz="4500">
                <a:solidFill>
                  <a:srgbClr val="000000"/>
                </a:solidFill>
              </a:defRPr>
            </a:pPr>
            <a:r>
              <a:t>For the purpose of bidding, labor contract, government supplies etc., organizations are required to furnish their financial reports &amp; statements.</a:t>
            </a:r>
          </a:p>
        </p:txBody>
      </p:sp>
      <p:sp>
        <p:nvSpPr>
          <p:cNvPr id="202"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onclusion"/>
          <p:cNvSpPr txBox="1"/>
          <p:nvPr/>
        </p:nvSpPr>
        <p:spPr>
          <a:xfrm>
            <a:off x="1117569" y="839644"/>
            <a:ext cx="3917170" cy="939801"/>
          </a:xfrm>
          <a:prstGeom prst="rect">
            <a:avLst/>
          </a:prstGeom>
          <a:ln w="12700">
            <a:miter lim="400000"/>
          </a:ln>
        </p:spPr>
        <p:txBody>
          <a:bodyPr wrap="none" lIns="50800" tIns="50800" rIns="50800" bIns="50800" anchor="ctr">
            <a:spAutoFit/>
          </a:bodyPr>
          <a:lstStyle>
            <a:lvl1pPr algn="l" defTabSz="457200">
              <a:defRPr sz="5500" b="1">
                <a:solidFill>
                  <a:srgbClr val="292929"/>
                </a:solidFill>
                <a:latin typeface="Helvetica"/>
                <a:ea typeface="Helvetica"/>
                <a:cs typeface="Helvetica"/>
                <a:sym typeface="Helvetica"/>
              </a:defRPr>
            </a:lvl1pPr>
          </a:lstStyle>
          <a:p>
            <a:r>
              <a:t>Conclusion</a:t>
            </a:r>
          </a:p>
        </p:txBody>
      </p:sp>
      <p:sp>
        <p:nvSpPr>
          <p:cNvPr id="205" name="We can conclude from the above that financial reporting is very important from various stakeholders point of view. At times for large corporations, it becomes very complex but the benefits are far more than such complexities. We can say that financial re"/>
          <p:cNvSpPr txBox="1"/>
          <p:nvPr/>
        </p:nvSpPr>
        <p:spPr>
          <a:xfrm>
            <a:off x="1344191" y="2719814"/>
            <a:ext cx="21376075" cy="4991101"/>
          </a:xfrm>
          <a:prstGeom prst="rect">
            <a:avLst/>
          </a:prstGeom>
          <a:ln w="12700">
            <a:miter lim="400000"/>
          </a:ln>
        </p:spPr>
        <p:txBody>
          <a:bodyPr lIns="50800" tIns="50800" rIns="50800" bIns="50800" anchor="ctr">
            <a:spAutoFit/>
          </a:bodyPr>
          <a:lstStyle>
            <a:lvl1pPr algn="l" defTabSz="457200">
              <a:defRPr sz="4600">
                <a:solidFill>
                  <a:srgbClr val="292929"/>
                </a:solidFill>
                <a:latin typeface="Helvetica"/>
                <a:ea typeface="Helvetica"/>
                <a:cs typeface="Helvetica"/>
                <a:sym typeface="Helvetica"/>
              </a:defRPr>
            </a:lvl1pPr>
          </a:lstStyle>
          <a:p>
            <a:r>
              <a:t>We can conclude from the above that financial reporting is very important from various stakeholders point of view. At times for large corporations, it becomes very complex but the benefits are far more than such complexities. We can say that financial reporting contains reliable and relevant information which are used by multiple stakeholders for various purposes. A sound &amp; robust financial reporting system across industries promotes good competition and also facilitates capital inflows. This, in turn, helps in economic development.</a:t>
            </a:r>
          </a:p>
        </p:txBody>
      </p:sp>
      <p:sp>
        <p:nvSpPr>
          <p:cNvPr id="206"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Financial Ratio Analysis"/>
          <p:cNvSpPr txBox="1"/>
          <p:nvPr/>
        </p:nvSpPr>
        <p:spPr>
          <a:xfrm>
            <a:off x="138039" y="1456950"/>
            <a:ext cx="10644163" cy="1019298"/>
          </a:xfrm>
          <a:prstGeom prst="rect">
            <a:avLst/>
          </a:prstGeom>
          <a:ln w="12700">
            <a:miter lim="400000"/>
          </a:ln>
        </p:spPr>
        <p:txBody>
          <a:bodyPr lIns="50800" tIns="50800" rIns="50800" bIns="50800" anchor="ctr">
            <a:spAutoFit/>
          </a:bodyPr>
          <a:lstStyle>
            <a:lvl1pPr>
              <a:defRPr sz="6000" b="1"/>
            </a:lvl1pPr>
          </a:lstStyle>
          <a:p>
            <a:r>
              <a:t>Financial Ratio Analysis</a:t>
            </a:r>
          </a:p>
        </p:txBody>
      </p:sp>
      <p:sp>
        <p:nvSpPr>
          <p:cNvPr id="209" name="Financial ratios also allow for better comparison through time or between companies…"/>
          <p:cNvSpPr txBox="1"/>
          <p:nvPr/>
        </p:nvSpPr>
        <p:spPr>
          <a:xfrm>
            <a:off x="1011056" y="3171043"/>
            <a:ext cx="16591219" cy="6862872"/>
          </a:xfrm>
          <a:prstGeom prst="rect">
            <a:avLst/>
          </a:prstGeom>
          <a:ln w="12700">
            <a:miter lim="400000"/>
          </a:ln>
        </p:spPr>
        <p:txBody>
          <a:bodyPr lIns="50800" tIns="50800" rIns="50800" bIns="50800" anchor="ctr">
            <a:spAutoFit/>
          </a:bodyPr>
          <a:lstStyle/>
          <a:p>
            <a:pPr marL="258445" indent="-258445" algn="l" defTabSz="914400">
              <a:spcBef>
                <a:spcPts val="700"/>
              </a:spcBef>
              <a:buClr>
                <a:srgbClr val="CC0000"/>
              </a:buClr>
              <a:buSzPct val="65000"/>
              <a:buChar char="■"/>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r>
              <a:t> Financial ratios also allow for better comparison through time or between companies</a:t>
            </a:r>
          </a:p>
          <a:p>
            <a:pPr algn="l" defTabSz="914400">
              <a:spcBef>
                <a:spcPts val="7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p>
          <a:p>
            <a:pPr marL="258445" indent="-258445" algn="l" defTabSz="914400">
              <a:spcBef>
                <a:spcPts val="700"/>
              </a:spcBef>
              <a:buClr>
                <a:srgbClr val="CC0000"/>
              </a:buClr>
              <a:buSzPct val="65000"/>
              <a:buChar char="■"/>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r>
              <a:t> As we look at each financial ratio, ask yourself what the ratio is trying to measure and why is that information important</a:t>
            </a:r>
          </a:p>
          <a:p>
            <a:pPr algn="l" defTabSz="914400">
              <a:spcBef>
                <a:spcPts val="7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p>
          <a:p>
            <a:pPr marL="258445" indent="-258445" algn="l" defTabSz="914400">
              <a:spcBef>
                <a:spcPts val="700"/>
              </a:spcBef>
              <a:buClr>
                <a:srgbClr val="CC0000"/>
              </a:buClr>
              <a:buSzPct val="65000"/>
              <a:buChar char="■"/>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r>
              <a:t> Financial Ratios are used both internally and externally</a:t>
            </a:r>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ategories of Financial Ratios"/>
          <p:cNvSpPr txBox="1"/>
          <p:nvPr>
            <p:ph type="title" idx="4294967295"/>
          </p:nvPr>
        </p:nvSpPr>
        <p:spPr>
          <a:xfrm>
            <a:off x="950826" y="1514151"/>
            <a:ext cx="10273456" cy="1157289"/>
          </a:xfrm>
          <a:prstGeom prst="rect">
            <a:avLst/>
          </a:prstGeom>
        </p:spPr>
        <p:txBody>
          <a:bodyPr lIns="45713" tIns="45713" rIns="45713" bIns="45713" anchor="ctr"/>
          <a:lstStyle>
            <a:lvl1pPr defTabSz="914400">
              <a:lnSpc>
                <a:spcPct val="100000"/>
              </a:lnSpc>
              <a:defRPr sz="63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Categories of Financial Ratios</a:t>
            </a:r>
          </a:p>
        </p:txBody>
      </p:sp>
      <p:sp>
        <p:nvSpPr>
          <p:cNvPr id="212" name="Short-term solvency or liquidity ratios…"/>
          <p:cNvSpPr txBox="1"/>
          <p:nvPr>
            <p:ph type="body" sz="quarter" idx="4294967295"/>
          </p:nvPr>
        </p:nvSpPr>
        <p:spPr>
          <a:xfrm>
            <a:off x="1372968" y="3866579"/>
            <a:ext cx="13440034" cy="4572001"/>
          </a:xfrm>
          <a:prstGeom prst="rect">
            <a:avLst/>
          </a:prstGeom>
        </p:spPr>
        <p:txBody>
          <a:bodyPr lIns="45713" tIns="45713" rIns="45713" bIns="45713"/>
          <a:lstStyle/>
          <a:p>
            <a:pPr marL="250825" indent="-250825" defTabSz="887095">
              <a:lnSpc>
                <a:spcPct val="100000"/>
              </a:lnSpc>
              <a:spcBef>
                <a:spcPts val="700"/>
              </a:spcBef>
              <a:buClr>
                <a:srgbClr val="CC0000"/>
              </a:buClr>
              <a:buSzPct val="65000"/>
              <a:buChar char="■"/>
              <a:defRPr sz="5335">
                <a:latin typeface="Times New Roman" panose="02020603050405020304"/>
                <a:ea typeface="Times New Roman" panose="02020603050405020304"/>
                <a:cs typeface="Times New Roman" panose="02020603050405020304"/>
                <a:sym typeface="Times New Roman" panose="02020603050405020304"/>
              </a:defRPr>
            </a:pPr>
            <a:r>
              <a:t> Short-term solvency or liquidity ratios</a:t>
            </a:r>
          </a:p>
          <a:p>
            <a:pPr marL="250825" indent="-250825" defTabSz="887095">
              <a:lnSpc>
                <a:spcPct val="100000"/>
              </a:lnSpc>
              <a:spcBef>
                <a:spcPts val="700"/>
              </a:spcBef>
              <a:buClr>
                <a:srgbClr val="CC0000"/>
              </a:buClr>
              <a:buSzPct val="65000"/>
              <a:buChar char="■"/>
              <a:defRPr sz="5335">
                <a:latin typeface="Times New Roman" panose="02020603050405020304"/>
                <a:ea typeface="Times New Roman" panose="02020603050405020304"/>
                <a:cs typeface="Times New Roman" panose="02020603050405020304"/>
                <a:sym typeface="Times New Roman" panose="02020603050405020304"/>
              </a:defRPr>
            </a:pPr>
            <a:r>
              <a:t> Long-term solvency or financial leverage ratios</a:t>
            </a:r>
          </a:p>
          <a:p>
            <a:pPr marL="250825" indent="-250825" defTabSz="887095">
              <a:lnSpc>
                <a:spcPct val="100000"/>
              </a:lnSpc>
              <a:spcBef>
                <a:spcPts val="700"/>
              </a:spcBef>
              <a:buClr>
                <a:srgbClr val="CC0000"/>
              </a:buClr>
              <a:buSzPct val="65000"/>
              <a:buChar char="■"/>
              <a:defRPr sz="5335">
                <a:latin typeface="Times New Roman" panose="02020603050405020304"/>
                <a:ea typeface="Times New Roman" panose="02020603050405020304"/>
                <a:cs typeface="Times New Roman" panose="02020603050405020304"/>
                <a:sym typeface="Times New Roman" panose="02020603050405020304"/>
              </a:defRPr>
            </a:pPr>
            <a:r>
              <a:t> Asset management or turnover ratios</a:t>
            </a:r>
          </a:p>
          <a:p>
            <a:pPr marL="250825" indent="-250825" defTabSz="887095">
              <a:lnSpc>
                <a:spcPct val="100000"/>
              </a:lnSpc>
              <a:spcBef>
                <a:spcPts val="700"/>
              </a:spcBef>
              <a:buClr>
                <a:srgbClr val="CC0000"/>
              </a:buClr>
              <a:buSzPct val="65000"/>
              <a:buChar char="■"/>
              <a:defRPr sz="5335">
                <a:latin typeface="Times New Roman" panose="02020603050405020304"/>
                <a:ea typeface="Times New Roman" panose="02020603050405020304"/>
                <a:cs typeface="Times New Roman" panose="02020603050405020304"/>
                <a:sym typeface="Times New Roman" panose="02020603050405020304"/>
              </a:defRPr>
            </a:pPr>
            <a:r>
              <a:t> Profitability ratios</a:t>
            </a:r>
          </a:p>
          <a:p>
            <a:pPr marL="250825" indent="-250825" defTabSz="887095">
              <a:lnSpc>
                <a:spcPct val="100000"/>
              </a:lnSpc>
              <a:spcBef>
                <a:spcPts val="700"/>
              </a:spcBef>
              <a:buClr>
                <a:srgbClr val="CC0000"/>
              </a:buClr>
              <a:buSzPct val="65000"/>
              <a:buChar char="■"/>
              <a:defRPr sz="5335">
                <a:latin typeface="Times New Roman" panose="02020603050405020304"/>
                <a:ea typeface="Times New Roman" panose="02020603050405020304"/>
                <a:cs typeface="Times New Roman" panose="02020603050405020304"/>
                <a:sym typeface="Times New Roman" panose="02020603050405020304"/>
              </a:defRPr>
            </a:pPr>
            <a:r>
              <a:t> Market value ratios</a:t>
            </a:r>
          </a:p>
        </p:txBody>
      </p:sp>
      <p:sp>
        <p:nvSpPr>
          <p:cNvPr id="213"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12">
                                            <p:txEl>
                                              <p:pRg st="0" end="0"/>
                                            </p:txEl>
                                          </p:spTgt>
                                        </p:tgtEl>
                                        <p:attrNameLst>
                                          <p:attrName>style.visibility</p:attrName>
                                        </p:attrNameLst>
                                      </p:cBhvr>
                                      <p:to>
                                        <p:strVal val="visible"/>
                                      </p:to>
                                    </p:set>
                                    <p:anim calcmode="lin" valueType="num">
                                      <p:cBhvr>
                                        <p:cTn id="7" dur="500" fill="hold"/>
                                        <p:tgtEl>
                                          <p:spTgt spid="212">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12">
                                            <p:txEl>
                                              <p:pRg st="1" end="1"/>
                                            </p:txEl>
                                          </p:spTgt>
                                        </p:tgtEl>
                                        <p:attrNameLst>
                                          <p:attrName>style.visibility</p:attrName>
                                        </p:attrNameLst>
                                      </p:cBhvr>
                                      <p:to>
                                        <p:strVal val="visible"/>
                                      </p:to>
                                    </p:set>
                                    <p:anim calcmode="lin" valueType="num">
                                      <p:cBhvr>
                                        <p:cTn id="13" dur="500" fill="hold"/>
                                        <p:tgtEl>
                                          <p:spTgt spid="212">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12">
                                            <p:txEl>
                                              <p:pRg st="2" end="2"/>
                                            </p:txEl>
                                          </p:spTgt>
                                        </p:tgtEl>
                                        <p:attrNameLst>
                                          <p:attrName>style.visibility</p:attrName>
                                        </p:attrNameLst>
                                      </p:cBhvr>
                                      <p:to>
                                        <p:strVal val="visible"/>
                                      </p:to>
                                    </p:set>
                                    <p:anim calcmode="lin" valueType="num">
                                      <p:cBhvr>
                                        <p:cTn id="19" dur="500" fill="hold"/>
                                        <p:tgtEl>
                                          <p:spTgt spid="212">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12">
                                            <p:txEl>
                                              <p:pRg st="3" end="3"/>
                                            </p:txEl>
                                          </p:spTgt>
                                        </p:tgtEl>
                                        <p:attrNameLst>
                                          <p:attrName>style.visibility</p:attrName>
                                        </p:attrNameLst>
                                      </p:cBhvr>
                                      <p:to>
                                        <p:strVal val="visible"/>
                                      </p:to>
                                    </p:set>
                                    <p:anim calcmode="lin" valueType="num">
                                      <p:cBhvr>
                                        <p:cTn id="25" dur="500" fill="hold"/>
                                        <p:tgtEl>
                                          <p:spTgt spid="212">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1" nodeType="clickEffect">
                                  <p:stCondLst>
                                    <p:cond delay="0"/>
                                  </p:stCondLst>
                                  <p:iterate type="el">
                                    <p:tmAbs val="0"/>
                                  </p:iterate>
                                  <p:childTnLst>
                                    <p:set>
                                      <p:cBhvr>
                                        <p:cTn id="30" dur="indefinite" fill="hold"/>
                                        <p:tgtEl>
                                          <p:spTgt spid="212">
                                            <p:txEl>
                                              <p:pRg st="4" end="4"/>
                                            </p:txEl>
                                          </p:spTgt>
                                        </p:tgtEl>
                                        <p:attrNameLst>
                                          <p:attrName>style.visibility</p:attrName>
                                        </p:attrNameLst>
                                      </p:cBhvr>
                                      <p:to>
                                        <p:strVal val="visible"/>
                                      </p:to>
                                    </p:set>
                                    <p:anim calcmode="lin" valueType="num">
                                      <p:cBhvr>
                                        <p:cTn id="31" dur="500" fill="hold"/>
                                        <p:tgtEl>
                                          <p:spTgt spid="212">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21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12" grpId="1" animBg="1" advAuto="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ample Balance Sheet"/>
          <p:cNvSpPr txBox="1"/>
          <p:nvPr>
            <p:ph type="title" idx="4294967295"/>
          </p:nvPr>
        </p:nvSpPr>
        <p:spPr>
          <a:xfrm>
            <a:off x="1346775" y="1493514"/>
            <a:ext cx="8358188" cy="1157288"/>
          </a:xfrm>
          <a:prstGeom prst="rect">
            <a:avLst/>
          </a:prstGeom>
        </p:spPr>
        <p:txBody>
          <a:bodyPr lIns="45713" tIns="45713" rIns="45713" bIns="45713" anchor="ctr"/>
          <a:lstStyle>
            <a:lvl1pPr defTabSz="914400">
              <a:lnSpc>
                <a:spcPct val="100000"/>
              </a:lnSpc>
              <a:defRPr sz="65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Sample Balance Sheet</a:t>
            </a:r>
          </a:p>
        </p:txBody>
      </p:sp>
      <p:sp>
        <p:nvSpPr>
          <p:cNvPr id="216" name="Numbers in thousands"/>
          <p:cNvSpPr txBox="1"/>
          <p:nvPr/>
        </p:nvSpPr>
        <p:spPr>
          <a:xfrm>
            <a:off x="2439403" y="3520156"/>
            <a:ext cx="7774386" cy="861868"/>
          </a:xfrm>
          <a:prstGeom prst="rect">
            <a:avLst/>
          </a:prstGeom>
          <a:ln w="12700">
            <a:miter lim="400000"/>
          </a:ln>
        </p:spPr>
        <p:txBody>
          <a:bodyPr lIns="45719" rIns="45719">
            <a:spAutoFit/>
          </a:bodyPr>
          <a:lstStyle>
            <a:lvl1pPr algn="l" defTabSz="914400">
              <a:spcBef>
                <a:spcPts val="14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Numbers in thousands</a:t>
            </a:r>
          </a:p>
        </p:txBody>
      </p:sp>
      <p:graphicFrame>
        <p:nvGraphicFramePr>
          <p:cNvPr id="217" name="Table"/>
          <p:cNvGraphicFramePr/>
          <p:nvPr/>
        </p:nvGraphicFramePr>
        <p:xfrm>
          <a:off x="2358549" y="4900636"/>
          <a:ext cx="18565110" cy="7357840"/>
        </p:xfrm>
        <a:graphic>
          <a:graphicData uri="http://schemas.openxmlformats.org/drawingml/2006/table">
            <a:tbl>
              <a:tblPr>
                <a:tableStyleId>{4C3C2611-4C71-4FC5-86AE-919BDF0F9419}</a:tableStyleId>
              </a:tblPr>
              <a:tblGrid>
                <a:gridCol w="4634133"/>
                <a:gridCol w="4634133"/>
                <a:gridCol w="4634133"/>
                <a:gridCol w="4634133"/>
              </a:tblGrid>
              <a:tr h="939225">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Cash</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28575">
                      <a:solidFill>
                        <a:srgbClr val="000000"/>
                      </a:solidFill>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6,489</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28575">
                      <a:solidFill>
                        <a:srgbClr val="000000"/>
                      </a:solidFill>
                    </a:lnT>
                    <a:lnB w="12700">
                      <a:miter lim="400000"/>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A/P</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28575">
                      <a:solidFill>
                        <a:srgbClr val="000000"/>
                      </a:solidFill>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340,220</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28575">
                      <a:solidFill>
                        <a:srgbClr val="000000"/>
                      </a:solidFill>
                    </a:lnT>
                    <a:lnB w="12700">
                      <a:miter lim="400000"/>
                    </a:lnB>
                  </a:tcPr>
                </a:tc>
              </a:tr>
              <a:tr h="941979">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A/R</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1,052,606</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miter lim="400000"/>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N/P</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86,631</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939225">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Inventory</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295,255</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miter lim="400000"/>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Other CL</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1,098,602</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939225">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Other CA</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199,375</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solidFill>
                        <a:srgbClr val="000000"/>
                      </a:solidFill>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Total CL</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1,525,453</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941979">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Total CA</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1,553,725</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solidFill>
                        <a:srgbClr val="000000"/>
                      </a:solidFill>
                    </a:lnT>
                    <a:lnB w="12700">
                      <a:miter lim="400000"/>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LT Debt</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871,851</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939225">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Net FA</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2,535,072</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miter lim="400000"/>
                    </a:lnT>
                    <a:lnB w="12700">
                      <a:solidFill>
                        <a:srgbClr val="000000"/>
                      </a:solidFill>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C/S</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12700">
                      <a:miter lim="400000"/>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1,691,493</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1688402">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Total Assets</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28575">
                      <a:solidFill>
                        <a:srgbClr val="000000"/>
                      </a:solidFill>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4,088,797</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12700">
                      <a:solidFill>
                        <a:srgbClr val="000000"/>
                      </a:solidFill>
                    </a:lnR>
                    <a:lnT w="12700">
                      <a:solidFill>
                        <a:srgbClr val="000000"/>
                      </a:solidFill>
                    </a:lnT>
                    <a:lnB w="28575">
                      <a:solidFill>
                        <a:srgbClr val="000000"/>
                      </a:solidFill>
                    </a:lnB>
                  </a:tcPr>
                </a:tc>
                <a:tc>
                  <a:txBody>
                    <a:bodyPr/>
                    <a:lstStyle/>
                    <a:p>
                      <a:pPr algn="l" defTabSz="914400"/>
                      <a:r>
                        <a:rPr sz="5500">
                          <a:latin typeface="Times New Roman" panose="02020603050405020304"/>
                          <a:ea typeface="Times New Roman" panose="02020603050405020304"/>
                          <a:cs typeface="Times New Roman" panose="02020603050405020304"/>
                          <a:sym typeface="Times New Roman" panose="02020603050405020304"/>
                        </a:rPr>
                        <a:t>Total Liab. &amp; Equity</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solidFill>
                        <a:srgbClr val="000000"/>
                      </a:solidFill>
                    </a:lnL>
                    <a:lnR w="12700">
                      <a:miter lim="400000"/>
                    </a:lnR>
                    <a:lnT w="12700">
                      <a:miter lim="400000"/>
                    </a:lnT>
                    <a:lnB w="28575">
                      <a:solidFill>
                        <a:srgbClr val="000000"/>
                      </a:solidFill>
                    </a:lnB>
                  </a:tcPr>
                </a:tc>
                <a:tc>
                  <a:txBody>
                    <a:bodyPr/>
                    <a:lstStyle/>
                    <a:p>
                      <a:pPr algn="r" defTabSz="914400"/>
                      <a:r>
                        <a:rPr sz="5500">
                          <a:latin typeface="Times New Roman" panose="02020603050405020304"/>
                          <a:ea typeface="Times New Roman" panose="02020603050405020304"/>
                          <a:cs typeface="Times New Roman" panose="02020603050405020304"/>
                          <a:sym typeface="Times New Roman" panose="02020603050405020304"/>
                        </a:rPr>
                        <a:t>4,088,797</a:t>
                      </a:r>
                      <a:endParaRPr sz="55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28575">
                      <a:solidFill>
                        <a:srgbClr val="000000"/>
                      </a:solidFill>
                    </a:lnB>
                  </a:tcPr>
                </a:tc>
              </a:tr>
            </a:tbl>
          </a:graphicData>
        </a:graphic>
      </p:graphicFrame>
      <p:sp>
        <p:nvSpPr>
          <p:cNvPr id="218"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ample Income Statement"/>
          <p:cNvSpPr txBox="1"/>
          <p:nvPr>
            <p:ph type="title" idx="4294967295"/>
          </p:nvPr>
        </p:nvSpPr>
        <p:spPr>
          <a:xfrm>
            <a:off x="680794" y="842603"/>
            <a:ext cx="8358188" cy="1479053"/>
          </a:xfrm>
          <a:prstGeom prst="rect">
            <a:avLst/>
          </a:prstGeom>
        </p:spPr>
        <p:txBody>
          <a:bodyPr lIns="45713" tIns="45713" rIns="45713" bIns="45713" anchor="ctr"/>
          <a:lstStyle>
            <a:lvl1pPr defTabSz="868680">
              <a:lnSpc>
                <a:spcPct val="100000"/>
              </a:lnSpc>
              <a:defRPr sz="6175"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Sample Income Statement</a:t>
            </a:r>
          </a:p>
        </p:txBody>
      </p:sp>
      <p:sp>
        <p:nvSpPr>
          <p:cNvPr id="221" name="Numbers in thousands, except EPS &amp; DPS"/>
          <p:cNvSpPr txBox="1"/>
          <p:nvPr/>
        </p:nvSpPr>
        <p:spPr>
          <a:xfrm>
            <a:off x="2164858" y="2902274"/>
            <a:ext cx="12351965" cy="861868"/>
          </a:xfrm>
          <a:prstGeom prst="rect">
            <a:avLst/>
          </a:prstGeom>
          <a:ln w="12700">
            <a:miter lim="400000"/>
          </a:ln>
        </p:spPr>
        <p:txBody>
          <a:bodyPr lIns="45719" rIns="45719">
            <a:spAutoFit/>
          </a:bodyPr>
          <a:lstStyle>
            <a:lvl1pPr algn="l" defTabSz="914400">
              <a:spcBef>
                <a:spcPts val="14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Numbers in thousands, except EPS &amp; DPS</a:t>
            </a:r>
          </a:p>
        </p:txBody>
      </p:sp>
      <p:graphicFrame>
        <p:nvGraphicFramePr>
          <p:cNvPr id="222" name="Table"/>
          <p:cNvGraphicFramePr/>
          <p:nvPr/>
        </p:nvGraphicFramePr>
        <p:xfrm>
          <a:off x="2358862" y="4344761"/>
          <a:ext cx="16138932" cy="8480268"/>
        </p:xfrm>
        <a:graphic>
          <a:graphicData uri="http://schemas.openxmlformats.org/drawingml/2006/table">
            <a:tbl>
              <a:tblPr>
                <a:tableStyleId>{4C3C2611-4C71-4FC5-86AE-919BDF0F9419}</a:tableStyleId>
              </a:tblPr>
              <a:tblGrid>
                <a:gridCol w="9897767"/>
                <a:gridCol w="6212589"/>
              </a:tblGrid>
              <a:tr h="774893">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Revenues</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28575">
                      <a:solidFill>
                        <a:srgbClr val="000000"/>
                      </a:solidFill>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3,991,997</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28575">
                      <a:solidFill>
                        <a:srgbClr val="000000"/>
                      </a:solidFill>
                    </a:lnT>
                    <a:lnB w="12700">
                      <a:miter lim="400000"/>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Cost of Goods Sold</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1,738,125</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Expenses</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1,269,479</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Depreciation</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308,355</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EBIT</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739,987</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Interest Expense</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42,013</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Taxable Income</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697,974</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Taxes</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0" marR="0" marT="0" marB="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272,210</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solidFill>
                        <a:srgbClr val="000000"/>
                      </a:solidFill>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Net Income</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r" defTabSz="914400"/>
                      <a:r>
                        <a:rPr sz="5000">
                          <a:latin typeface="Times New Roman" panose="02020603050405020304"/>
                          <a:ea typeface="Times New Roman" panose="02020603050405020304"/>
                          <a:cs typeface="Times New Roman" panose="02020603050405020304"/>
                          <a:sym typeface="Times New Roman" panose="02020603050405020304"/>
                        </a:rPr>
                        <a:t>425,764</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solidFill>
                        <a:srgbClr val="000000"/>
                      </a:solidFill>
                    </a:lnT>
                    <a:lnB w="12700">
                      <a:miter lim="400000"/>
                    </a:lnB>
                  </a:tcPr>
                </a:tc>
              </a:tr>
              <a:tr h="766931">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EPS</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12700">
                      <a:miter lim="400000"/>
                    </a:lnB>
                  </a:tcPr>
                </a:tc>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2.17</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12700">
                      <a:miter lim="400000"/>
                    </a:lnB>
                  </a:tcPr>
                </a:tc>
              </a:tr>
              <a:tr h="774893">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Dividends per share</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28575">
                      <a:solidFill>
                        <a:srgbClr val="000000"/>
                      </a:solidFill>
                    </a:lnL>
                    <a:lnR w="12700">
                      <a:miter lim="400000"/>
                    </a:lnR>
                    <a:lnT w="12700">
                      <a:miter lim="400000"/>
                    </a:lnT>
                    <a:lnB w="28575">
                      <a:solidFill>
                        <a:srgbClr val="000000"/>
                      </a:solidFill>
                    </a:lnB>
                  </a:tcPr>
                </a:tc>
                <a:tc>
                  <a:txBody>
                    <a:bodyPr/>
                    <a:lstStyle/>
                    <a:p>
                      <a:pPr algn="l" defTabSz="914400"/>
                      <a:r>
                        <a:rPr sz="5000">
                          <a:latin typeface="Times New Roman" panose="02020603050405020304"/>
                          <a:ea typeface="Times New Roman" panose="02020603050405020304"/>
                          <a:cs typeface="Times New Roman" panose="02020603050405020304"/>
                          <a:sym typeface="Times New Roman" panose="02020603050405020304"/>
                        </a:rPr>
                        <a:t>0.86</a:t>
                      </a:r>
                      <a:endParaRPr sz="5000">
                        <a:latin typeface="Times New Roman" panose="02020603050405020304"/>
                        <a:ea typeface="Times New Roman" panose="02020603050405020304"/>
                        <a:cs typeface="Times New Roman" panose="02020603050405020304"/>
                        <a:sym typeface="Times New Roman" panose="02020603050405020304"/>
                      </a:endParaRPr>
                    </a:p>
                  </a:txBody>
                  <a:tcPr marL="45720" marR="45720" anchor="t" anchorCtr="0" horzOverflow="overflow">
                    <a:lnL w="12700">
                      <a:miter lim="400000"/>
                    </a:lnL>
                    <a:lnR w="28575">
                      <a:solidFill>
                        <a:srgbClr val="000000"/>
                      </a:solidFill>
                    </a:lnR>
                    <a:lnT w="12700">
                      <a:miter lim="400000"/>
                    </a:lnT>
                    <a:lnB w="28575">
                      <a:solidFill>
                        <a:srgbClr val="000000"/>
                      </a:solidFill>
                    </a:lnB>
                  </a:tcPr>
                </a:tc>
              </a:tr>
            </a:tbl>
          </a:graphicData>
        </a:graphic>
      </p:graphicFrame>
      <p:sp>
        <p:nvSpPr>
          <p:cNvPr id="223"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Computing Liquidity Ratios"/>
          <p:cNvSpPr txBox="1"/>
          <p:nvPr>
            <p:ph type="title" idx="4294967295"/>
          </p:nvPr>
        </p:nvSpPr>
        <p:spPr>
          <a:xfrm>
            <a:off x="823182" y="1625739"/>
            <a:ext cx="10039594" cy="1157288"/>
          </a:xfrm>
          <a:prstGeom prst="rect">
            <a:avLst/>
          </a:prstGeom>
        </p:spPr>
        <p:txBody>
          <a:bodyPr lIns="45713" tIns="45713" rIns="45713" bIns="45713" anchor="ctr"/>
          <a:lstStyle>
            <a:lvl1pPr defTabSz="914400">
              <a:lnSpc>
                <a:spcPct val="100000"/>
              </a:lnSpc>
              <a:defRPr sz="66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Liquidity Ratios</a:t>
            </a:r>
          </a:p>
        </p:txBody>
      </p:sp>
      <p:sp>
        <p:nvSpPr>
          <p:cNvPr id="226" name="Current Ratio = CA / CL…"/>
          <p:cNvSpPr txBox="1"/>
          <p:nvPr>
            <p:ph type="body" sz="half" idx="4294967295"/>
          </p:nvPr>
        </p:nvSpPr>
        <p:spPr>
          <a:xfrm>
            <a:off x="1672506" y="4322820"/>
            <a:ext cx="14345208" cy="6326687"/>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Current Ratio = CA / CL</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1,553,725 / 1,525,453 = 1.02 times</a:t>
            </a:r>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Quick Ratio = (CA – Inventory) / CL</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(1,553,725 – 295,225) / 1,525,453 = .825 times</a:t>
            </a:r>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Cash Ratio = Cash / CL</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6,489 / 1,525,453 = .004 times</a:t>
            </a:r>
          </a:p>
        </p:txBody>
      </p:sp>
      <p:sp>
        <p:nvSpPr>
          <p:cNvPr id="22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26">
                                            <p:txEl>
                                              <p:pRg st="0" end="0"/>
                                            </p:txEl>
                                          </p:spTgt>
                                        </p:tgtEl>
                                        <p:attrNameLst>
                                          <p:attrName>style.visibility</p:attrName>
                                        </p:attrNameLst>
                                      </p:cBhvr>
                                      <p:to>
                                        <p:strVal val="visible"/>
                                      </p:to>
                                    </p:set>
                                    <p:anim calcmode="lin" valueType="num">
                                      <p:cBhvr>
                                        <p:cTn id="7" dur="500" fill="hold"/>
                                        <p:tgtEl>
                                          <p:spTgt spid="226">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26">
                                            <p:txEl>
                                              <p:pRg st="1" end="1"/>
                                            </p:txEl>
                                          </p:spTgt>
                                        </p:tgtEl>
                                        <p:attrNameLst>
                                          <p:attrName>style.visibility</p:attrName>
                                        </p:attrNameLst>
                                      </p:cBhvr>
                                      <p:to>
                                        <p:strVal val="visible"/>
                                      </p:to>
                                    </p:set>
                                    <p:anim calcmode="lin" valueType="num">
                                      <p:cBhvr>
                                        <p:cTn id="13" dur="500" fill="hold"/>
                                        <p:tgtEl>
                                          <p:spTgt spid="226">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26">
                                            <p:txEl>
                                              <p:pRg st="2" end="2"/>
                                            </p:txEl>
                                          </p:spTgt>
                                        </p:tgtEl>
                                        <p:attrNameLst>
                                          <p:attrName>style.visibility</p:attrName>
                                        </p:attrNameLst>
                                      </p:cBhvr>
                                      <p:to>
                                        <p:strVal val="visible"/>
                                      </p:to>
                                    </p:set>
                                    <p:anim calcmode="lin" valueType="num">
                                      <p:cBhvr>
                                        <p:cTn id="19" dur="500" fill="hold"/>
                                        <p:tgtEl>
                                          <p:spTgt spid="226">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26">
                                            <p:txEl>
                                              <p:pRg st="3" end="3"/>
                                            </p:txEl>
                                          </p:spTgt>
                                        </p:tgtEl>
                                        <p:attrNameLst>
                                          <p:attrName>style.visibility</p:attrName>
                                        </p:attrNameLst>
                                      </p:cBhvr>
                                      <p:to>
                                        <p:strVal val="visible"/>
                                      </p:to>
                                    </p:set>
                                    <p:anim calcmode="lin" valueType="num">
                                      <p:cBhvr>
                                        <p:cTn id="25" dur="500" fill="hold"/>
                                        <p:tgtEl>
                                          <p:spTgt spid="226">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2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1" nodeType="clickEffect">
                                  <p:stCondLst>
                                    <p:cond delay="0"/>
                                  </p:stCondLst>
                                  <p:iterate type="el">
                                    <p:tmAbs val="0"/>
                                  </p:iterate>
                                  <p:childTnLst>
                                    <p:set>
                                      <p:cBhvr>
                                        <p:cTn id="30" dur="indefinite" fill="hold"/>
                                        <p:tgtEl>
                                          <p:spTgt spid="226">
                                            <p:txEl>
                                              <p:pRg st="4" end="4"/>
                                            </p:txEl>
                                          </p:spTgt>
                                        </p:tgtEl>
                                        <p:attrNameLst>
                                          <p:attrName>style.visibility</p:attrName>
                                        </p:attrNameLst>
                                      </p:cBhvr>
                                      <p:to>
                                        <p:strVal val="visible"/>
                                      </p:to>
                                    </p:set>
                                    <p:anim calcmode="lin" valueType="num">
                                      <p:cBhvr>
                                        <p:cTn id="31" dur="500" fill="hold"/>
                                        <p:tgtEl>
                                          <p:spTgt spid="226">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2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1" nodeType="clickEffect">
                                  <p:stCondLst>
                                    <p:cond delay="0"/>
                                  </p:stCondLst>
                                  <p:iterate type="el">
                                    <p:tmAbs val="0"/>
                                  </p:iterate>
                                  <p:childTnLst>
                                    <p:set>
                                      <p:cBhvr>
                                        <p:cTn id="36" dur="indefinite" fill="hold"/>
                                        <p:tgtEl>
                                          <p:spTgt spid="226">
                                            <p:txEl>
                                              <p:pRg st="5" end="5"/>
                                            </p:txEl>
                                          </p:spTgt>
                                        </p:tgtEl>
                                        <p:attrNameLst>
                                          <p:attrName>style.visibility</p:attrName>
                                        </p:attrNameLst>
                                      </p:cBhvr>
                                      <p:to>
                                        <p:strVal val="visible"/>
                                      </p:to>
                                    </p:set>
                                    <p:anim calcmode="lin" valueType="num">
                                      <p:cBhvr>
                                        <p:cTn id="37" dur="500" fill="hold"/>
                                        <p:tgtEl>
                                          <p:spTgt spid="226">
                                            <p:txEl>
                                              <p:pRg st="5" end="5"/>
                                            </p:txEl>
                                          </p:spTgt>
                                        </p:tgtEl>
                                        <p:attrNameLst>
                                          <p:attrName>ppt_x</p:attrName>
                                        </p:attrNameLst>
                                      </p:cBhvr>
                                      <p:tavLst>
                                        <p:tav tm="0">
                                          <p:val>
                                            <p:strVal val="0-#ppt_w/2"/>
                                          </p:val>
                                        </p:tav>
                                        <p:tav tm="100000">
                                          <p:val>
                                            <p:strVal val="#ppt_x"/>
                                          </p:val>
                                        </p:tav>
                                      </p:tavLst>
                                    </p:anim>
                                    <p:anim calcmode="lin" valueType="num">
                                      <p:cBhvr>
                                        <p:cTn id="38" dur="500" fill="hold"/>
                                        <p:tgtEl>
                                          <p:spTgt spid="2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26" grpId="1" bldLvl="5" animBg="1" advAuto="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Computing Leverage Ratios"/>
          <p:cNvSpPr txBox="1"/>
          <p:nvPr>
            <p:ph type="title" idx="4294967295"/>
          </p:nvPr>
        </p:nvSpPr>
        <p:spPr>
          <a:xfrm>
            <a:off x="1214750" y="1625739"/>
            <a:ext cx="10938838" cy="1157288"/>
          </a:xfrm>
          <a:prstGeom prst="rect">
            <a:avLst/>
          </a:prstGeom>
        </p:spPr>
        <p:txBody>
          <a:bodyPr lIns="45713" tIns="45713" rIns="45713" bIns="45713" anchor="ctr"/>
          <a:lstStyle>
            <a:lvl1pPr defTabSz="914400">
              <a:lnSpc>
                <a:spcPct val="100000"/>
              </a:lnSpc>
              <a:defRPr sz="65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Leverage Ratios</a:t>
            </a:r>
          </a:p>
        </p:txBody>
      </p:sp>
      <p:sp>
        <p:nvSpPr>
          <p:cNvPr id="230" name="Total Debt Ratio = (TA – TE) / TA…"/>
          <p:cNvSpPr txBox="1"/>
          <p:nvPr>
            <p:ph type="body" idx="4294967295"/>
          </p:nvPr>
        </p:nvSpPr>
        <p:spPr>
          <a:xfrm>
            <a:off x="2384448" y="4097001"/>
            <a:ext cx="16550420" cy="8158685"/>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Total Debt Ratio = (TA – TE) / TA</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(4,088,797 – 1,691,493) / 4,088,797 = .5863 times or 58.63%</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The firm finances almost 59% of their assets with debt.</a:t>
            </a:r>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Debt/Equity = TD / TE</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(4,088,797 – 1,691,493) / 1, 691,493 = 1.417 times</a:t>
            </a:r>
          </a:p>
          <a:p>
            <a:pPr marL="258445" indent="-258445" defTabSz="914400">
              <a:lnSpc>
                <a:spcPct val="100000"/>
              </a:lnSpc>
              <a:spcBef>
                <a:spcPts val="700"/>
              </a:spcBef>
              <a:buClr>
                <a:srgbClr val="CC0000"/>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Equity Multiplier = TA / TE = 1 + D/E</a:t>
            </a:r>
          </a:p>
          <a:p>
            <a:pPr marL="644525" lvl="1" indent="-257175" defTabSz="914400">
              <a:lnSpc>
                <a:spcPct val="100000"/>
              </a:lnSpc>
              <a:spcBef>
                <a:spcPts val="0"/>
              </a:spcBef>
              <a:buClr>
                <a:srgbClr val="000066"/>
              </a:buClr>
              <a:buSzPct val="65000"/>
              <a:buChar char="■"/>
              <a:defRPr sz="5500">
                <a:latin typeface="Times New Roman" panose="02020603050405020304"/>
                <a:ea typeface="Times New Roman" panose="02020603050405020304"/>
                <a:cs typeface="Times New Roman" panose="02020603050405020304"/>
                <a:sym typeface="Times New Roman" panose="02020603050405020304"/>
              </a:defRPr>
            </a:pPr>
            <a:r>
              <a:t> 1 + 1.417 = 2.417</a:t>
            </a:r>
          </a:p>
        </p:txBody>
      </p:sp>
      <p:sp>
        <p:nvSpPr>
          <p:cNvPr id="231"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30">
                                            <p:txEl>
                                              <p:pRg st="0" end="0"/>
                                            </p:txEl>
                                          </p:spTgt>
                                        </p:tgtEl>
                                        <p:attrNameLst>
                                          <p:attrName>style.visibility</p:attrName>
                                        </p:attrNameLst>
                                      </p:cBhvr>
                                      <p:to>
                                        <p:strVal val="visible"/>
                                      </p:to>
                                    </p:set>
                                    <p:anim calcmode="lin" valueType="num">
                                      <p:cBhvr>
                                        <p:cTn id="7" dur="500" fill="hold"/>
                                        <p:tgtEl>
                                          <p:spTgt spid="230">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30">
                                            <p:txEl>
                                              <p:pRg st="1" end="1"/>
                                            </p:txEl>
                                          </p:spTgt>
                                        </p:tgtEl>
                                        <p:attrNameLst>
                                          <p:attrName>style.visibility</p:attrName>
                                        </p:attrNameLst>
                                      </p:cBhvr>
                                      <p:to>
                                        <p:strVal val="visible"/>
                                      </p:to>
                                    </p:set>
                                    <p:anim calcmode="lin" valueType="num">
                                      <p:cBhvr>
                                        <p:cTn id="13" dur="500" fill="hold"/>
                                        <p:tgtEl>
                                          <p:spTgt spid="230">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30">
                                            <p:txEl>
                                              <p:pRg st="2" end="2"/>
                                            </p:txEl>
                                          </p:spTgt>
                                        </p:tgtEl>
                                        <p:attrNameLst>
                                          <p:attrName>style.visibility</p:attrName>
                                        </p:attrNameLst>
                                      </p:cBhvr>
                                      <p:to>
                                        <p:strVal val="visible"/>
                                      </p:to>
                                    </p:set>
                                    <p:anim calcmode="lin" valueType="num">
                                      <p:cBhvr>
                                        <p:cTn id="19" dur="500" fill="hold"/>
                                        <p:tgtEl>
                                          <p:spTgt spid="230">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3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30">
                                            <p:txEl>
                                              <p:pRg st="3" end="3"/>
                                            </p:txEl>
                                          </p:spTgt>
                                        </p:tgtEl>
                                        <p:attrNameLst>
                                          <p:attrName>style.visibility</p:attrName>
                                        </p:attrNameLst>
                                      </p:cBhvr>
                                      <p:to>
                                        <p:strVal val="visible"/>
                                      </p:to>
                                    </p:set>
                                    <p:anim calcmode="lin" valueType="num">
                                      <p:cBhvr>
                                        <p:cTn id="25" dur="500" fill="hold"/>
                                        <p:tgtEl>
                                          <p:spTgt spid="230">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3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1" nodeType="clickEffect">
                                  <p:stCondLst>
                                    <p:cond delay="0"/>
                                  </p:stCondLst>
                                  <p:iterate type="el">
                                    <p:tmAbs val="0"/>
                                  </p:iterate>
                                  <p:childTnLst>
                                    <p:set>
                                      <p:cBhvr>
                                        <p:cTn id="30" dur="indefinite" fill="hold"/>
                                        <p:tgtEl>
                                          <p:spTgt spid="230">
                                            <p:txEl>
                                              <p:pRg st="4" end="4"/>
                                            </p:txEl>
                                          </p:spTgt>
                                        </p:tgtEl>
                                        <p:attrNameLst>
                                          <p:attrName>style.visibility</p:attrName>
                                        </p:attrNameLst>
                                      </p:cBhvr>
                                      <p:to>
                                        <p:strVal val="visible"/>
                                      </p:to>
                                    </p:set>
                                    <p:anim calcmode="lin" valueType="num">
                                      <p:cBhvr>
                                        <p:cTn id="31" dur="500" fill="hold"/>
                                        <p:tgtEl>
                                          <p:spTgt spid="230">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23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1" nodeType="clickEffect">
                                  <p:stCondLst>
                                    <p:cond delay="0"/>
                                  </p:stCondLst>
                                  <p:iterate type="el">
                                    <p:tmAbs val="0"/>
                                  </p:iterate>
                                  <p:childTnLst>
                                    <p:set>
                                      <p:cBhvr>
                                        <p:cTn id="36" dur="indefinite" fill="hold"/>
                                        <p:tgtEl>
                                          <p:spTgt spid="230">
                                            <p:txEl>
                                              <p:pRg st="5" end="5"/>
                                            </p:txEl>
                                          </p:spTgt>
                                        </p:tgtEl>
                                        <p:attrNameLst>
                                          <p:attrName>style.visibility</p:attrName>
                                        </p:attrNameLst>
                                      </p:cBhvr>
                                      <p:to>
                                        <p:strVal val="visible"/>
                                      </p:to>
                                    </p:set>
                                    <p:anim calcmode="lin" valueType="num">
                                      <p:cBhvr>
                                        <p:cTn id="37" dur="500" fill="hold"/>
                                        <p:tgtEl>
                                          <p:spTgt spid="230">
                                            <p:txEl>
                                              <p:pRg st="5" end="5"/>
                                            </p:txEl>
                                          </p:spTgt>
                                        </p:tgtEl>
                                        <p:attrNameLst>
                                          <p:attrName>ppt_x</p:attrName>
                                        </p:attrNameLst>
                                      </p:cBhvr>
                                      <p:tavLst>
                                        <p:tav tm="0">
                                          <p:val>
                                            <p:strVal val="0-#ppt_w/2"/>
                                          </p:val>
                                        </p:tav>
                                        <p:tav tm="100000">
                                          <p:val>
                                            <p:strVal val="#ppt_x"/>
                                          </p:val>
                                        </p:tav>
                                      </p:tavLst>
                                    </p:anim>
                                    <p:anim calcmode="lin" valueType="num">
                                      <p:cBhvr>
                                        <p:cTn id="38" dur="500" fill="hold"/>
                                        <p:tgtEl>
                                          <p:spTgt spid="23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1" nodeType="clickEffect">
                                  <p:stCondLst>
                                    <p:cond delay="0"/>
                                  </p:stCondLst>
                                  <p:iterate type="el">
                                    <p:tmAbs val="0"/>
                                  </p:iterate>
                                  <p:childTnLst>
                                    <p:set>
                                      <p:cBhvr>
                                        <p:cTn id="42" dur="indefinite" fill="hold"/>
                                        <p:tgtEl>
                                          <p:spTgt spid="230">
                                            <p:txEl>
                                              <p:pRg st="6" end="6"/>
                                            </p:txEl>
                                          </p:spTgt>
                                        </p:tgtEl>
                                        <p:attrNameLst>
                                          <p:attrName>style.visibility</p:attrName>
                                        </p:attrNameLst>
                                      </p:cBhvr>
                                      <p:to>
                                        <p:strVal val="visible"/>
                                      </p:to>
                                    </p:set>
                                    <p:anim calcmode="lin" valueType="num">
                                      <p:cBhvr>
                                        <p:cTn id="43" dur="500" fill="hold"/>
                                        <p:tgtEl>
                                          <p:spTgt spid="230">
                                            <p:txEl>
                                              <p:pRg st="6" end="6"/>
                                            </p:txEl>
                                          </p:spTgt>
                                        </p:tgtEl>
                                        <p:attrNameLst>
                                          <p:attrName>ppt_x</p:attrName>
                                        </p:attrNameLst>
                                      </p:cBhvr>
                                      <p:tavLst>
                                        <p:tav tm="0">
                                          <p:val>
                                            <p:strVal val="0-#ppt_w/2"/>
                                          </p:val>
                                        </p:tav>
                                        <p:tav tm="100000">
                                          <p:val>
                                            <p:strVal val="#ppt_x"/>
                                          </p:val>
                                        </p:tav>
                                      </p:tavLst>
                                    </p:anim>
                                    <p:anim calcmode="lin" valueType="num">
                                      <p:cBhvr>
                                        <p:cTn id="44" dur="500" fill="hold"/>
                                        <p:tgtEl>
                                          <p:spTgt spid="23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30" grpId="1" bldLvl="5" animBg="1" advAuto="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Computing Coverage Ratios"/>
          <p:cNvSpPr txBox="1"/>
          <p:nvPr>
            <p:ph type="title" idx="4294967295"/>
          </p:nvPr>
        </p:nvSpPr>
        <p:spPr>
          <a:xfrm>
            <a:off x="858779" y="1198574"/>
            <a:ext cx="10098969" cy="1750063"/>
          </a:xfrm>
          <a:prstGeom prst="rect">
            <a:avLst/>
          </a:prstGeom>
        </p:spPr>
        <p:txBody>
          <a:bodyPr lIns="45713" tIns="45713" rIns="45713" bIns="45713" anchor="ctr"/>
          <a:lstStyle>
            <a:lvl1pPr defTabSz="914400">
              <a:lnSpc>
                <a:spcPct val="100000"/>
              </a:lnSpc>
              <a:defRPr sz="65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Coverage Ratios</a:t>
            </a:r>
          </a:p>
        </p:txBody>
      </p:sp>
      <p:sp>
        <p:nvSpPr>
          <p:cNvPr id="234" name="Times Interest Earned = EBIT / Interest…"/>
          <p:cNvSpPr txBox="1"/>
          <p:nvPr>
            <p:ph type="body" sz="half" idx="4294967295"/>
          </p:nvPr>
        </p:nvSpPr>
        <p:spPr>
          <a:xfrm>
            <a:off x="1174147" y="4132598"/>
            <a:ext cx="16736052" cy="6687942"/>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Times Interest Earned = EBIT / Interest</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739,987 / 42,013 = 17.6 times</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Cash Coverage = (EBIT + Depreciation) / Interest</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(739,987 + 308,355) / 42,013 = 24.95 times</a:t>
            </a:r>
          </a:p>
        </p:txBody>
      </p:sp>
      <p:sp>
        <p:nvSpPr>
          <p:cNvPr id="235"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34">
                                            <p:txEl>
                                              <p:pRg st="0" end="0"/>
                                            </p:txEl>
                                          </p:spTgt>
                                        </p:tgtEl>
                                        <p:attrNameLst>
                                          <p:attrName>style.visibility</p:attrName>
                                        </p:attrNameLst>
                                      </p:cBhvr>
                                      <p:to>
                                        <p:strVal val="visible"/>
                                      </p:to>
                                    </p:set>
                                    <p:anim calcmode="lin" valueType="num">
                                      <p:cBhvr>
                                        <p:cTn id="7" dur="500" fill="hold"/>
                                        <p:tgtEl>
                                          <p:spTgt spid="234">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34">
                                            <p:txEl>
                                              <p:pRg st="1" end="1"/>
                                            </p:txEl>
                                          </p:spTgt>
                                        </p:tgtEl>
                                        <p:attrNameLst>
                                          <p:attrName>style.visibility</p:attrName>
                                        </p:attrNameLst>
                                      </p:cBhvr>
                                      <p:to>
                                        <p:strVal val="visible"/>
                                      </p:to>
                                    </p:set>
                                    <p:anim calcmode="lin" valueType="num">
                                      <p:cBhvr>
                                        <p:cTn id="13" dur="500" fill="hold"/>
                                        <p:tgtEl>
                                          <p:spTgt spid="234">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34">
                                            <p:txEl>
                                              <p:pRg st="2" end="2"/>
                                            </p:txEl>
                                          </p:spTgt>
                                        </p:tgtEl>
                                        <p:attrNameLst>
                                          <p:attrName>style.visibility</p:attrName>
                                        </p:attrNameLst>
                                      </p:cBhvr>
                                      <p:to>
                                        <p:strVal val="visible"/>
                                      </p:to>
                                    </p:set>
                                    <p:anim calcmode="lin" valueType="num">
                                      <p:cBhvr>
                                        <p:cTn id="19" dur="500" fill="hold"/>
                                        <p:tgtEl>
                                          <p:spTgt spid="234">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3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34">
                                            <p:txEl>
                                              <p:pRg st="3" end="3"/>
                                            </p:txEl>
                                          </p:spTgt>
                                        </p:tgtEl>
                                        <p:attrNameLst>
                                          <p:attrName>style.visibility</p:attrName>
                                        </p:attrNameLst>
                                      </p:cBhvr>
                                      <p:to>
                                        <p:strVal val="visible"/>
                                      </p:to>
                                    </p:set>
                                    <p:anim calcmode="lin" valueType="num">
                                      <p:cBhvr>
                                        <p:cTn id="25" dur="500" fill="hold"/>
                                        <p:tgtEl>
                                          <p:spTgt spid="234">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3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34" grpId="1" bldLvl="5" animBg="1" advAuto="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Computing Inventory Ratios"/>
          <p:cNvSpPr txBox="1"/>
          <p:nvPr>
            <p:ph type="title" idx="4294967295"/>
          </p:nvPr>
        </p:nvSpPr>
        <p:spPr>
          <a:xfrm>
            <a:off x="787585" y="2052903"/>
            <a:ext cx="11169663" cy="1157289"/>
          </a:xfrm>
          <a:prstGeom prst="rect">
            <a:avLst/>
          </a:prstGeom>
        </p:spPr>
        <p:txBody>
          <a:bodyPr lIns="45713" tIns="45713" rIns="45713" bIns="45713" anchor="ctr"/>
          <a:lstStyle>
            <a:lvl1pPr defTabSz="914400">
              <a:lnSpc>
                <a:spcPct val="100000"/>
              </a:lnSpc>
              <a:defRPr sz="65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Inventory Ratios</a:t>
            </a:r>
          </a:p>
        </p:txBody>
      </p:sp>
      <p:sp>
        <p:nvSpPr>
          <p:cNvPr id="238" name="Inventory Turnover = Cost of Goods Sold / Inventory…"/>
          <p:cNvSpPr txBox="1"/>
          <p:nvPr>
            <p:ph type="body" sz="half" idx="4294967295"/>
          </p:nvPr>
        </p:nvSpPr>
        <p:spPr>
          <a:xfrm>
            <a:off x="1151603" y="4953764"/>
            <a:ext cx="18659269" cy="5944297"/>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Inventory Turnover = Cost of Goods Sold / Inventory</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1,738,125 / 295,255 = 5.89 times</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Days’ Sales in Inventory = 365 / Inventory Turnover</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365 / 5.89 = 62 days</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38">
                                            <p:txEl>
                                              <p:pRg st="0" end="0"/>
                                            </p:txEl>
                                          </p:spTgt>
                                        </p:tgtEl>
                                        <p:attrNameLst>
                                          <p:attrName>style.visibility</p:attrName>
                                        </p:attrNameLst>
                                      </p:cBhvr>
                                      <p:to>
                                        <p:strVal val="visible"/>
                                      </p:to>
                                    </p:set>
                                    <p:anim calcmode="lin" valueType="num">
                                      <p:cBhvr>
                                        <p:cTn id="7" dur="500" fill="hold"/>
                                        <p:tgtEl>
                                          <p:spTgt spid="238">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3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38">
                                            <p:txEl>
                                              <p:pRg st="1" end="1"/>
                                            </p:txEl>
                                          </p:spTgt>
                                        </p:tgtEl>
                                        <p:attrNameLst>
                                          <p:attrName>style.visibility</p:attrName>
                                        </p:attrNameLst>
                                      </p:cBhvr>
                                      <p:to>
                                        <p:strVal val="visible"/>
                                      </p:to>
                                    </p:set>
                                    <p:anim calcmode="lin" valueType="num">
                                      <p:cBhvr>
                                        <p:cTn id="13" dur="500" fill="hold"/>
                                        <p:tgtEl>
                                          <p:spTgt spid="238">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3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38">
                                            <p:txEl>
                                              <p:pRg st="2" end="2"/>
                                            </p:txEl>
                                          </p:spTgt>
                                        </p:tgtEl>
                                        <p:attrNameLst>
                                          <p:attrName>style.visibility</p:attrName>
                                        </p:attrNameLst>
                                      </p:cBhvr>
                                      <p:to>
                                        <p:strVal val="visible"/>
                                      </p:to>
                                    </p:set>
                                    <p:anim calcmode="lin" valueType="num">
                                      <p:cBhvr>
                                        <p:cTn id="19" dur="500" fill="hold"/>
                                        <p:tgtEl>
                                          <p:spTgt spid="238">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3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38">
                                            <p:txEl>
                                              <p:pRg st="3" end="3"/>
                                            </p:txEl>
                                          </p:spTgt>
                                        </p:tgtEl>
                                        <p:attrNameLst>
                                          <p:attrName>style.visibility</p:attrName>
                                        </p:attrNameLst>
                                      </p:cBhvr>
                                      <p:to>
                                        <p:strVal val="visible"/>
                                      </p:to>
                                    </p:set>
                                    <p:anim calcmode="lin" valueType="num">
                                      <p:cBhvr>
                                        <p:cTn id="25" dur="500" fill="hold"/>
                                        <p:tgtEl>
                                          <p:spTgt spid="238">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3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38" grpId="1" bldLvl="5" animBg="1" advAuto="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Computing Receivables Ratios"/>
          <p:cNvSpPr txBox="1"/>
          <p:nvPr>
            <p:ph type="title" idx="4294967295"/>
          </p:nvPr>
        </p:nvSpPr>
        <p:spPr>
          <a:xfrm>
            <a:off x="858779" y="1412156"/>
            <a:ext cx="11726423" cy="1157289"/>
          </a:xfrm>
          <a:prstGeom prst="rect">
            <a:avLst/>
          </a:prstGeom>
        </p:spPr>
        <p:txBody>
          <a:bodyPr lIns="45713" tIns="45713" rIns="45713" bIns="45713" anchor="ctr"/>
          <a:lstStyle>
            <a:lvl1pPr defTabSz="914400">
              <a:lnSpc>
                <a:spcPct val="100000"/>
              </a:lnSpc>
              <a:defRPr sz="65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Receivables Ratios</a:t>
            </a:r>
          </a:p>
        </p:txBody>
      </p:sp>
      <p:sp>
        <p:nvSpPr>
          <p:cNvPr id="241" name="Receivables Turnover = Sales / Accounts Receivable…"/>
          <p:cNvSpPr txBox="1"/>
          <p:nvPr>
            <p:ph type="body" sz="half" idx="4294967295"/>
          </p:nvPr>
        </p:nvSpPr>
        <p:spPr>
          <a:xfrm>
            <a:off x="1465581" y="4025806"/>
            <a:ext cx="17432837" cy="6526782"/>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Receivables Turnover = Sales / Accounts Receivable</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3,991,997 / 1,052,606 = 3.79 times</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Days’ Sales in Receivables = 365 / Receivables Turnover</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365 / 3.79 = 96 days</a:t>
            </a: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41">
                                            <p:txEl>
                                              <p:pRg st="0" end="0"/>
                                            </p:txEl>
                                          </p:spTgt>
                                        </p:tgtEl>
                                        <p:attrNameLst>
                                          <p:attrName>style.visibility</p:attrName>
                                        </p:attrNameLst>
                                      </p:cBhvr>
                                      <p:to>
                                        <p:strVal val="visible"/>
                                      </p:to>
                                    </p:set>
                                    <p:anim calcmode="lin" valueType="num">
                                      <p:cBhvr>
                                        <p:cTn id="7" dur="500" fill="hold"/>
                                        <p:tgtEl>
                                          <p:spTgt spid="241">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4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41">
                                            <p:txEl>
                                              <p:pRg st="1" end="1"/>
                                            </p:txEl>
                                          </p:spTgt>
                                        </p:tgtEl>
                                        <p:attrNameLst>
                                          <p:attrName>style.visibility</p:attrName>
                                        </p:attrNameLst>
                                      </p:cBhvr>
                                      <p:to>
                                        <p:strVal val="visible"/>
                                      </p:to>
                                    </p:set>
                                    <p:anim calcmode="lin" valueType="num">
                                      <p:cBhvr>
                                        <p:cTn id="13" dur="500" fill="hold"/>
                                        <p:tgtEl>
                                          <p:spTgt spid="241">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4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41">
                                            <p:txEl>
                                              <p:pRg st="2" end="2"/>
                                            </p:txEl>
                                          </p:spTgt>
                                        </p:tgtEl>
                                        <p:attrNameLst>
                                          <p:attrName>style.visibility</p:attrName>
                                        </p:attrNameLst>
                                      </p:cBhvr>
                                      <p:to>
                                        <p:strVal val="visible"/>
                                      </p:to>
                                    </p:set>
                                    <p:anim calcmode="lin" valueType="num">
                                      <p:cBhvr>
                                        <p:cTn id="19" dur="500" fill="hold"/>
                                        <p:tgtEl>
                                          <p:spTgt spid="241">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4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41">
                                            <p:txEl>
                                              <p:pRg st="3" end="3"/>
                                            </p:txEl>
                                          </p:spTgt>
                                        </p:tgtEl>
                                        <p:attrNameLst>
                                          <p:attrName>style.visibility</p:attrName>
                                        </p:attrNameLst>
                                      </p:cBhvr>
                                      <p:to>
                                        <p:strVal val="visible"/>
                                      </p:to>
                                    </p:set>
                                    <p:anim calcmode="lin" valueType="num">
                                      <p:cBhvr>
                                        <p:cTn id="25" dur="500" fill="hold"/>
                                        <p:tgtEl>
                                          <p:spTgt spid="241">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4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41" grpId="1" bldLvl="5" animBg="1" advAuto="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Computing Total Asset Turnover"/>
          <p:cNvSpPr txBox="1"/>
          <p:nvPr>
            <p:ph type="title" idx="4294967295"/>
          </p:nvPr>
        </p:nvSpPr>
        <p:spPr>
          <a:xfrm>
            <a:off x="894376" y="1732530"/>
            <a:ext cx="12065569" cy="1157288"/>
          </a:xfrm>
          <a:prstGeom prst="rect">
            <a:avLst/>
          </a:prstGeom>
        </p:spPr>
        <p:txBody>
          <a:bodyPr lIns="45713" tIns="45713" rIns="45713" bIns="45713" anchor="ctr"/>
          <a:lstStyle>
            <a:lvl1pPr defTabSz="914400">
              <a:lnSpc>
                <a:spcPct val="100000"/>
              </a:lnSpc>
              <a:defRPr sz="66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Total Asset Turnover</a:t>
            </a:r>
          </a:p>
        </p:txBody>
      </p:sp>
      <p:sp>
        <p:nvSpPr>
          <p:cNvPr id="244" name="Total Asset Turnover = Sales / Total Assets…"/>
          <p:cNvSpPr txBox="1"/>
          <p:nvPr>
            <p:ph type="body" sz="half" idx="4294967295"/>
          </p:nvPr>
        </p:nvSpPr>
        <p:spPr>
          <a:xfrm>
            <a:off x="1741945" y="4132598"/>
            <a:ext cx="14802545" cy="6341565"/>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Total Asset Turnover = Sales / Total Assets</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3,991,997 / 4,088,797 = .98 times</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Measure of asset use efficiency</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Not unusual for TAT &lt; 1, especially if a firm      has a large amount of fixed assets</a:t>
            </a:r>
          </a:p>
        </p:txBody>
      </p:sp>
      <p:sp>
        <p:nvSpPr>
          <p:cNvPr id="245"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44">
                                            <p:txEl>
                                              <p:pRg st="0" end="0"/>
                                            </p:txEl>
                                          </p:spTgt>
                                        </p:tgtEl>
                                        <p:attrNameLst>
                                          <p:attrName>style.visibility</p:attrName>
                                        </p:attrNameLst>
                                      </p:cBhvr>
                                      <p:to>
                                        <p:strVal val="visible"/>
                                      </p:to>
                                    </p:set>
                                    <p:anim calcmode="lin" valueType="num">
                                      <p:cBhvr>
                                        <p:cTn id="7" dur="500" fill="hold"/>
                                        <p:tgtEl>
                                          <p:spTgt spid="244">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4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44">
                                            <p:txEl>
                                              <p:pRg st="1" end="1"/>
                                            </p:txEl>
                                          </p:spTgt>
                                        </p:tgtEl>
                                        <p:attrNameLst>
                                          <p:attrName>style.visibility</p:attrName>
                                        </p:attrNameLst>
                                      </p:cBhvr>
                                      <p:to>
                                        <p:strVal val="visible"/>
                                      </p:to>
                                    </p:set>
                                    <p:anim calcmode="lin" valueType="num">
                                      <p:cBhvr>
                                        <p:cTn id="13" dur="500" fill="hold"/>
                                        <p:tgtEl>
                                          <p:spTgt spid="244">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4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44">
                                            <p:txEl>
                                              <p:pRg st="2" end="2"/>
                                            </p:txEl>
                                          </p:spTgt>
                                        </p:tgtEl>
                                        <p:attrNameLst>
                                          <p:attrName>style.visibility</p:attrName>
                                        </p:attrNameLst>
                                      </p:cBhvr>
                                      <p:to>
                                        <p:strVal val="visible"/>
                                      </p:to>
                                    </p:set>
                                    <p:anim calcmode="lin" valueType="num">
                                      <p:cBhvr>
                                        <p:cTn id="19" dur="500" fill="hold"/>
                                        <p:tgtEl>
                                          <p:spTgt spid="244">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4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44">
                                            <p:txEl>
                                              <p:pRg st="3" end="3"/>
                                            </p:txEl>
                                          </p:spTgt>
                                        </p:tgtEl>
                                        <p:attrNameLst>
                                          <p:attrName>style.visibility</p:attrName>
                                        </p:attrNameLst>
                                      </p:cBhvr>
                                      <p:to>
                                        <p:strVal val="visible"/>
                                      </p:to>
                                    </p:set>
                                    <p:anim calcmode="lin" valueType="num">
                                      <p:cBhvr>
                                        <p:cTn id="25" dur="500" fill="hold"/>
                                        <p:tgtEl>
                                          <p:spTgt spid="244">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4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44" grpId="1" bldLvl="5" animBg="1" advAuto="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omputing Profitability Measures"/>
          <p:cNvSpPr txBox="1"/>
          <p:nvPr>
            <p:ph type="title" idx="4294967295"/>
          </p:nvPr>
        </p:nvSpPr>
        <p:spPr>
          <a:xfrm>
            <a:off x="1072362" y="1355701"/>
            <a:ext cx="10362610" cy="890311"/>
          </a:xfrm>
          <a:prstGeom prst="rect">
            <a:avLst/>
          </a:prstGeom>
        </p:spPr>
        <p:txBody>
          <a:bodyPr lIns="45713" tIns="45713" rIns="45713" bIns="45713" anchor="ctr"/>
          <a:lstStyle>
            <a:lvl1pPr defTabSz="804545">
              <a:lnSpc>
                <a:spcPct val="100000"/>
              </a:lnSpc>
              <a:defRPr sz="572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Profitability Measures</a:t>
            </a:r>
          </a:p>
        </p:txBody>
      </p:sp>
      <p:sp>
        <p:nvSpPr>
          <p:cNvPr id="248" name="Profit Margin = Net Income / Sales…"/>
          <p:cNvSpPr txBox="1"/>
          <p:nvPr>
            <p:ph type="body" sz="half" idx="4294967295"/>
          </p:nvPr>
        </p:nvSpPr>
        <p:spPr>
          <a:xfrm>
            <a:off x="2491239" y="3705433"/>
            <a:ext cx="16155235" cy="8188999"/>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Profit Margin = Net Income / Sales</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425,764 / 3,991,997 = .1067 times or 10.67%</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Return on Assets (ROA) = Net Income / Total Assets</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425,764 / 4,088,797 = .1041 times or 10.41%</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Return on Equity (ROE) = Net Income / Total Equity</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425,764 / 1,691,493 = .2517 times or 25.17%</a:t>
            </a:r>
          </a:p>
        </p:txBody>
      </p:sp>
      <p:sp>
        <p:nvSpPr>
          <p:cNvPr id="249"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48">
                                            <p:txEl>
                                              <p:pRg st="0" end="0"/>
                                            </p:txEl>
                                          </p:spTgt>
                                        </p:tgtEl>
                                        <p:attrNameLst>
                                          <p:attrName>style.visibility</p:attrName>
                                        </p:attrNameLst>
                                      </p:cBhvr>
                                      <p:to>
                                        <p:strVal val="visible"/>
                                      </p:to>
                                    </p:set>
                                    <p:anim calcmode="lin" valueType="num">
                                      <p:cBhvr>
                                        <p:cTn id="7" dur="500" fill="hold"/>
                                        <p:tgtEl>
                                          <p:spTgt spid="248">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48">
                                            <p:txEl>
                                              <p:pRg st="1" end="1"/>
                                            </p:txEl>
                                          </p:spTgt>
                                        </p:tgtEl>
                                        <p:attrNameLst>
                                          <p:attrName>style.visibility</p:attrName>
                                        </p:attrNameLst>
                                      </p:cBhvr>
                                      <p:to>
                                        <p:strVal val="visible"/>
                                      </p:to>
                                    </p:set>
                                    <p:anim calcmode="lin" valueType="num">
                                      <p:cBhvr>
                                        <p:cTn id="13" dur="500" fill="hold"/>
                                        <p:tgtEl>
                                          <p:spTgt spid="248">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48">
                                            <p:txEl>
                                              <p:pRg st="2" end="2"/>
                                            </p:txEl>
                                          </p:spTgt>
                                        </p:tgtEl>
                                        <p:attrNameLst>
                                          <p:attrName>style.visibility</p:attrName>
                                        </p:attrNameLst>
                                      </p:cBhvr>
                                      <p:to>
                                        <p:strVal val="visible"/>
                                      </p:to>
                                    </p:set>
                                    <p:anim calcmode="lin" valueType="num">
                                      <p:cBhvr>
                                        <p:cTn id="19" dur="500" fill="hold"/>
                                        <p:tgtEl>
                                          <p:spTgt spid="248">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4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48">
                                            <p:txEl>
                                              <p:pRg st="3" end="3"/>
                                            </p:txEl>
                                          </p:spTgt>
                                        </p:tgtEl>
                                        <p:attrNameLst>
                                          <p:attrName>style.visibility</p:attrName>
                                        </p:attrNameLst>
                                      </p:cBhvr>
                                      <p:to>
                                        <p:strVal val="visible"/>
                                      </p:to>
                                    </p:set>
                                    <p:anim calcmode="lin" valueType="num">
                                      <p:cBhvr>
                                        <p:cTn id="25" dur="500" fill="hold"/>
                                        <p:tgtEl>
                                          <p:spTgt spid="248">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4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1" nodeType="clickEffect">
                                  <p:stCondLst>
                                    <p:cond delay="0"/>
                                  </p:stCondLst>
                                  <p:iterate type="el">
                                    <p:tmAbs val="0"/>
                                  </p:iterate>
                                  <p:childTnLst>
                                    <p:set>
                                      <p:cBhvr>
                                        <p:cTn id="30" dur="indefinite" fill="hold"/>
                                        <p:tgtEl>
                                          <p:spTgt spid="248">
                                            <p:txEl>
                                              <p:pRg st="4" end="4"/>
                                            </p:txEl>
                                          </p:spTgt>
                                        </p:tgtEl>
                                        <p:attrNameLst>
                                          <p:attrName>style.visibility</p:attrName>
                                        </p:attrNameLst>
                                      </p:cBhvr>
                                      <p:to>
                                        <p:strVal val="visible"/>
                                      </p:to>
                                    </p:set>
                                    <p:anim calcmode="lin" valueType="num">
                                      <p:cBhvr>
                                        <p:cTn id="31" dur="500" fill="hold"/>
                                        <p:tgtEl>
                                          <p:spTgt spid="248">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24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1" nodeType="clickEffect">
                                  <p:stCondLst>
                                    <p:cond delay="0"/>
                                  </p:stCondLst>
                                  <p:iterate type="el">
                                    <p:tmAbs val="0"/>
                                  </p:iterate>
                                  <p:childTnLst>
                                    <p:set>
                                      <p:cBhvr>
                                        <p:cTn id="36" dur="indefinite" fill="hold"/>
                                        <p:tgtEl>
                                          <p:spTgt spid="248">
                                            <p:txEl>
                                              <p:pRg st="5" end="5"/>
                                            </p:txEl>
                                          </p:spTgt>
                                        </p:tgtEl>
                                        <p:attrNameLst>
                                          <p:attrName>style.visibility</p:attrName>
                                        </p:attrNameLst>
                                      </p:cBhvr>
                                      <p:to>
                                        <p:strVal val="visible"/>
                                      </p:to>
                                    </p:set>
                                    <p:anim calcmode="lin" valueType="num">
                                      <p:cBhvr>
                                        <p:cTn id="37" dur="500" fill="hold"/>
                                        <p:tgtEl>
                                          <p:spTgt spid="248">
                                            <p:txEl>
                                              <p:pRg st="5" end="5"/>
                                            </p:txEl>
                                          </p:spTgt>
                                        </p:tgtEl>
                                        <p:attrNameLst>
                                          <p:attrName>ppt_x</p:attrName>
                                        </p:attrNameLst>
                                      </p:cBhvr>
                                      <p:tavLst>
                                        <p:tav tm="0">
                                          <p:val>
                                            <p:strVal val="0-#ppt_w/2"/>
                                          </p:val>
                                        </p:tav>
                                        <p:tav tm="100000">
                                          <p:val>
                                            <p:strVal val="#ppt_x"/>
                                          </p:val>
                                        </p:tav>
                                      </p:tavLst>
                                    </p:anim>
                                    <p:anim calcmode="lin" valueType="num">
                                      <p:cBhvr>
                                        <p:cTn id="38" dur="500" fill="hold"/>
                                        <p:tgtEl>
                                          <p:spTgt spid="24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48" grpId="1" bldLvl="5" animBg="1" advAuto="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Computing Market Value Measures"/>
          <p:cNvSpPr txBox="1"/>
          <p:nvPr>
            <p:ph type="title" idx="4294967295"/>
          </p:nvPr>
        </p:nvSpPr>
        <p:spPr>
          <a:xfrm>
            <a:off x="965570" y="1412156"/>
            <a:ext cx="12350624" cy="1157289"/>
          </a:xfrm>
          <a:prstGeom prst="rect">
            <a:avLst/>
          </a:prstGeom>
        </p:spPr>
        <p:txBody>
          <a:bodyPr lIns="45713" tIns="45713" rIns="45713" bIns="45713" anchor="ctr"/>
          <a:lstStyle>
            <a:lvl1pPr defTabSz="914400">
              <a:lnSpc>
                <a:spcPct val="100000"/>
              </a:lnSpc>
              <a:defRPr sz="6500" b="0" spc="0">
                <a:solidFill>
                  <a:srgbClr val="000066"/>
                </a:solidFill>
                <a:latin typeface="Times New Roman" panose="02020603050405020304"/>
                <a:ea typeface="Times New Roman" panose="02020603050405020304"/>
                <a:cs typeface="Times New Roman" panose="02020603050405020304"/>
                <a:sym typeface="Times New Roman" panose="02020603050405020304"/>
              </a:defRPr>
            </a:lvl1pPr>
          </a:lstStyle>
          <a:p>
            <a:r>
              <a:t>Computing Market Value Measures</a:t>
            </a:r>
          </a:p>
        </p:txBody>
      </p:sp>
      <p:sp>
        <p:nvSpPr>
          <p:cNvPr id="252" name="Market Price = $61.625 per share…"/>
          <p:cNvSpPr txBox="1"/>
          <p:nvPr>
            <p:ph type="body" idx="4294967295"/>
          </p:nvPr>
        </p:nvSpPr>
        <p:spPr>
          <a:xfrm>
            <a:off x="1636909" y="3526613"/>
            <a:ext cx="16964513" cy="8632572"/>
          </a:xfrm>
          <a:prstGeom prst="rect">
            <a:avLst/>
          </a:prstGeom>
        </p:spPr>
        <p:txBody>
          <a:bodyPr lIns="45713" tIns="45713" rIns="45713" bIns="45713"/>
          <a:lstStyle/>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Market Price = $61.625 per share</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Shares outstanding = 205,838,594</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PE Ratio = Price per share / Earnings per share</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61.625 / 2.17 = 28.4 times</a:t>
            </a:r>
          </a:p>
          <a:p>
            <a:pPr marL="258445" indent="-258445" defTabSz="914400">
              <a:lnSpc>
                <a:spcPct val="100000"/>
              </a:lnSpc>
              <a:spcBef>
                <a:spcPts val="700"/>
              </a:spcBef>
              <a:buClr>
                <a:srgbClr val="CC0000"/>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Market-to-book ratio = market value per share / book value per share</a:t>
            </a:r>
          </a:p>
          <a:p>
            <a:pPr marL="644525" lvl="1" indent="-257175" defTabSz="914400">
              <a:lnSpc>
                <a:spcPct val="100000"/>
              </a:lnSpc>
              <a:spcBef>
                <a:spcPts val="0"/>
              </a:spcBef>
              <a:buClr>
                <a:srgbClr val="000066"/>
              </a:buClr>
              <a:buSzPct val="65000"/>
              <a:buChar char="■"/>
              <a:defRPr sz="6000">
                <a:latin typeface="Times New Roman" panose="02020603050405020304"/>
                <a:ea typeface="Times New Roman" panose="02020603050405020304"/>
                <a:cs typeface="Times New Roman" panose="02020603050405020304"/>
                <a:sym typeface="Times New Roman" panose="02020603050405020304"/>
              </a:defRPr>
            </a:pPr>
            <a:r>
              <a:t> 61.625 / (1,691,493,000 / 205,838,594) = 7.5 times</a:t>
            </a:r>
          </a:p>
        </p:txBody>
      </p:sp>
      <p:sp>
        <p:nvSpPr>
          <p:cNvPr id="253"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type="el">
                                    <p:tmAbs val="0"/>
                                  </p:iterate>
                                  <p:childTnLst>
                                    <p:set>
                                      <p:cBhvr>
                                        <p:cTn id="6" dur="indefinite" fill="hold"/>
                                        <p:tgtEl>
                                          <p:spTgt spid="252">
                                            <p:txEl>
                                              <p:pRg st="0" end="0"/>
                                            </p:txEl>
                                          </p:spTgt>
                                        </p:tgtEl>
                                        <p:attrNameLst>
                                          <p:attrName>style.visibility</p:attrName>
                                        </p:attrNameLst>
                                      </p:cBhvr>
                                      <p:to>
                                        <p:strVal val="visible"/>
                                      </p:to>
                                    </p:set>
                                    <p:anim calcmode="lin" valueType="num">
                                      <p:cBhvr>
                                        <p:cTn id="7" dur="500" fill="hold"/>
                                        <p:tgtEl>
                                          <p:spTgt spid="252">
                                            <p:txEl>
                                              <p:pRg st="0" end="0"/>
                                            </p:txEl>
                                          </p:spTgt>
                                        </p:tgtEl>
                                        <p:attrNameLst>
                                          <p:attrName>ppt_x</p:attrName>
                                        </p:attrNameLst>
                                      </p:cBhvr>
                                      <p:tavLst>
                                        <p:tav tm="0">
                                          <p:val>
                                            <p:strVal val="0-#ppt_w/2"/>
                                          </p:val>
                                        </p:tav>
                                        <p:tav tm="100000">
                                          <p:val>
                                            <p:strVal val="#ppt_x"/>
                                          </p:val>
                                        </p:tav>
                                      </p:tavLst>
                                    </p:anim>
                                    <p:anim calcmode="lin" valueType="num">
                                      <p:cBhvr>
                                        <p:cTn id="8" dur="500" fill="hold"/>
                                        <p:tgtEl>
                                          <p:spTgt spid="2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iterate type="el">
                                    <p:tmAbs val="0"/>
                                  </p:iterate>
                                  <p:childTnLst>
                                    <p:set>
                                      <p:cBhvr>
                                        <p:cTn id="12" dur="indefinite" fill="hold"/>
                                        <p:tgtEl>
                                          <p:spTgt spid="252">
                                            <p:txEl>
                                              <p:pRg st="1" end="1"/>
                                            </p:txEl>
                                          </p:spTgt>
                                        </p:tgtEl>
                                        <p:attrNameLst>
                                          <p:attrName>style.visibility</p:attrName>
                                        </p:attrNameLst>
                                      </p:cBhvr>
                                      <p:to>
                                        <p:strVal val="visible"/>
                                      </p:to>
                                    </p:set>
                                    <p:anim calcmode="lin" valueType="num">
                                      <p:cBhvr>
                                        <p:cTn id="13" dur="500" fill="hold"/>
                                        <p:tgtEl>
                                          <p:spTgt spid="252">
                                            <p:txEl>
                                              <p:pRg st="1" end="1"/>
                                            </p:txEl>
                                          </p:spTgt>
                                        </p:tgtEl>
                                        <p:attrNameLst>
                                          <p:attrName>ppt_x</p:attrName>
                                        </p:attrNameLst>
                                      </p:cBhvr>
                                      <p:tavLst>
                                        <p:tav tm="0">
                                          <p:val>
                                            <p:strVal val="0-#ppt_w/2"/>
                                          </p:val>
                                        </p:tav>
                                        <p:tav tm="100000">
                                          <p:val>
                                            <p:strVal val="#ppt_x"/>
                                          </p:val>
                                        </p:tav>
                                      </p:tavLst>
                                    </p:anim>
                                    <p:anim calcmode="lin" valueType="num">
                                      <p:cBhvr>
                                        <p:cTn id="14" dur="500" fill="hold"/>
                                        <p:tgtEl>
                                          <p:spTgt spid="25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1" nodeType="clickEffect">
                                  <p:stCondLst>
                                    <p:cond delay="0"/>
                                  </p:stCondLst>
                                  <p:iterate type="el">
                                    <p:tmAbs val="0"/>
                                  </p:iterate>
                                  <p:childTnLst>
                                    <p:set>
                                      <p:cBhvr>
                                        <p:cTn id="18" dur="indefinite" fill="hold"/>
                                        <p:tgtEl>
                                          <p:spTgt spid="252">
                                            <p:txEl>
                                              <p:pRg st="2" end="2"/>
                                            </p:txEl>
                                          </p:spTgt>
                                        </p:tgtEl>
                                        <p:attrNameLst>
                                          <p:attrName>style.visibility</p:attrName>
                                        </p:attrNameLst>
                                      </p:cBhvr>
                                      <p:to>
                                        <p:strVal val="visible"/>
                                      </p:to>
                                    </p:set>
                                    <p:anim calcmode="lin" valueType="num">
                                      <p:cBhvr>
                                        <p:cTn id="19" dur="500" fill="hold"/>
                                        <p:tgtEl>
                                          <p:spTgt spid="252">
                                            <p:txEl>
                                              <p:pRg st="2" end="2"/>
                                            </p:txEl>
                                          </p:spTgt>
                                        </p:tgtEl>
                                        <p:attrNameLst>
                                          <p:attrName>ppt_x</p:attrName>
                                        </p:attrNameLst>
                                      </p:cBhvr>
                                      <p:tavLst>
                                        <p:tav tm="0">
                                          <p:val>
                                            <p:strVal val="0-#ppt_w/2"/>
                                          </p:val>
                                        </p:tav>
                                        <p:tav tm="100000">
                                          <p:val>
                                            <p:strVal val="#ppt_x"/>
                                          </p:val>
                                        </p:tav>
                                      </p:tavLst>
                                    </p:anim>
                                    <p:anim calcmode="lin" valueType="num">
                                      <p:cBhvr>
                                        <p:cTn id="20" dur="500" fill="hold"/>
                                        <p:tgtEl>
                                          <p:spTgt spid="25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1" nodeType="clickEffect">
                                  <p:stCondLst>
                                    <p:cond delay="0"/>
                                  </p:stCondLst>
                                  <p:iterate type="el">
                                    <p:tmAbs val="0"/>
                                  </p:iterate>
                                  <p:childTnLst>
                                    <p:set>
                                      <p:cBhvr>
                                        <p:cTn id="24" dur="indefinite" fill="hold"/>
                                        <p:tgtEl>
                                          <p:spTgt spid="252">
                                            <p:txEl>
                                              <p:pRg st="3" end="3"/>
                                            </p:txEl>
                                          </p:spTgt>
                                        </p:tgtEl>
                                        <p:attrNameLst>
                                          <p:attrName>style.visibility</p:attrName>
                                        </p:attrNameLst>
                                      </p:cBhvr>
                                      <p:to>
                                        <p:strVal val="visible"/>
                                      </p:to>
                                    </p:set>
                                    <p:anim calcmode="lin" valueType="num">
                                      <p:cBhvr>
                                        <p:cTn id="25" dur="500" fill="hold"/>
                                        <p:tgtEl>
                                          <p:spTgt spid="252">
                                            <p:txEl>
                                              <p:pRg st="3" end="3"/>
                                            </p:txEl>
                                          </p:spTgt>
                                        </p:tgtEl>
                                        <p:attrNameLst>
                                          <p:attrName>ppt_x</p:attrName>
                                        </p:attrNameLst>
                                      </p:cBhvr>
                                      <p:tavLst>
                                        <p:tav tm="0">
                                          <p:val>
                                            <p:strVal val="0-#ppt_w/2"/>
                                          </p:val>
                                        </p:tav>
                                        <p:tav tm="100000">
                                          <p:val>
                                            <p:strVal val="#ppt_x"/>
                                          </p:val>
                                        </p:tav>
                                      </p:tavLst>
                                    </p:anim>
                                    <p:anim calcmode="lin" valueType="num">
                                      <p:cBhvr>
                                        <p:cTn id="26" dur="500" fill="hold"/>
                                        <p:tgtEl>
                                          <p:spTgt spid="25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1" nodeType="clickEffect">
                                  <p:stCondLst>
                                    <p:cond delay="0"/>
                                  </p:stCondLst>
                                  <p:iterate type="el">
                                    <p:tmAbs val="0"/>
                                  </p:iterate>
                                  <p:childTnLst>
                                    <p:set>
                                      <p:cBhvr>
                                        <p:cTn id="30" dur="indefinite" fill="hold"/>
                                        <p:tgtEl>
                                          <p:spTgt spid="252">
                                            <p:txEl>
                                              <p:pRg st="4" end="4"/>
                                            </p:txEl>
                                          </p:spTgt>
                                        </p:tgtEl>
                                        <p:attrNameLst>
                                          <p:attrName>style.visibility</p:attrName>
                                        </p:attrNameLst>
                                      </p:cBhvr>
                                      <p:to>
                                        <p:strVal val="visible"/>
                                      </p:to>
                                    </p:set>
                                    <p:anim calcmode="lin" valueType="num">
                                      <p:cBhvr>
                                        <p:cTn id="31" dur="500" fill="hold"/>
                                        <p:tgtEl>
                                          <p:spTgt spid="252">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25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1" nodeType="clickEffect">
                                  <p:stCondLst>
                                    <p:cond delay="0"/>
                                  </p:stCondLst>
                                  <p:iterate type="el">
                                    <p:tmAbs val="0"/>
                                  </p:iterate>
                                  <p:childTnLst>
                                    <p:set>
                                      <p:cBhvr>
                                        <p:cTn id="36" dur="indefinite" fill="hold"/>
                                        <p:tgtEl>
                                          <p:spTgt spid="252">
                                            <p:txEl>
                                              <p:pRg st="5" end="5"/>
                                            </p:txEl>
                                          </p:spTgt>
                                        </p:tgtEl>
                                        <p:attrNameLst>
                                          <p:attrName>style.visibility</p:attrName>
                                        </p:attrNameLst>
                                      </p:cBhvr>
                                      <p:to>
                                        <p:strVal val="visible"/>
                                      </p:to>
                                    </p:set>
                                    <p:anim calcmode="lin" valueType="num">
                                      <p:cBhvr>
                                        <p:cTn id="37" dur="500" fill="hold"/>
                                        <p:tgtEl>
                                          <p:spTgt spid="252">
                                            <p:txEl>
                                              <p:pRg st="5" end="5"/>
                                            </p:txEl>
                                          </p:spTgt>
                                        </p:tgtEl>
                                        <p:attrNameLst>
                                          <p:attrName>ppt_x</p:attrName>
                                        </p:attrNameLst>
                                      </p:cBhvr>
                                      <p:tavLst>
                                        <p:tav tm="0">
                                          <p:val>
                                            <p:strVal val="0-#ppt_w/2"/>
                                          </p:val>
                                        </p:tav>
                                        <p:tav tm="100000">
                                          <p:val>
                                            <p:strVal val="#ppt_x"/>
                                          </p:val>
                                        </p:tav>
                                      </p:tavLst>
                                    </p:anim>
                                    <p:anim calcmode="lin" valueType="num">
                                      <p:cBhvr>
                                        <p:cTn id="38" dur="500" fill="hold"/>
                                        <p:tgtEl>
                                          <p:spTgt spid="25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252" grpId="1" bldLvl="5" animBg="1" advAuto="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lide Number"/>
          <p:cNvSpPr txBox="1"/>
          <p:nvPr>
            <p:ph type="sldNum" sz="quarter" idx="12"/>
          </p:nvPr>
        </p:nvSpPr>
        <p:spPr>
          <a:prstGeom prst="rect">
            <a:avLst/>
          </a:prstGeom>
        </p:spPr>
        <p:txBody>
          <a:bodyPr/>
          <a:lstStyle/>
          <a:p>
            <a:fld id="{86CB4B4D-7CA3-9044-876B-883B54F8677D}" type="slidenum">
              <a:rPr/>
            </a:fld>
            <a:endParaRPr/>
          </a:p>
        </p:txBody>
      </p:sp>
      <p:sp>
        <p:nvSpPr>
          <p:cNvPr id="256" name="Main Board listing conditions in Hong Kong"/>
          <p:cNvSpPr txBox="1"/>
          <p:nvPr/>
        </p:nvSpPr>
        <p:spPr>
          <a:xfrm>
            <a:off x="91920" y="3491377"/>
            <a:ext cx="18960228" cy="1080956"/>
          </a:xfrm>
          <a:prstGeom prst="rect">
            <a:avLst/>
          </a:prstGeom>
          <a:ln w="12700">
            <a:miter lim="400000"/>
          </a:ln>
        </p:spPr>
        <p:txBody>
          <a:bodyPr lIns="50800" tIns="50800" rIns="50800" bIns="50800" anchor="ctr">
            <a:spAutoFit/>
          </a:bodyPr>
          <a:lstStyle>
            <a:lvl1pPr>
              <a:defRPr sz="6500" b="1"/>
            </a:lvl1pPr>
          </a:lstStyle>
          <a:p>
            <a:r>
              <a:t>Main Board listing conditions in Hong Kong</a:t>
            </a:r>
          </a:p>
        </p:txBody>
      </p:sp>
      <p:sp>
        <p:nvSpPr>
          <p:cNvPr id="257" name="The Main Board market in Hong Kong is designed for more established companies with a certain level of market capitalisation/revenue/profit scale. Listed companies range from conglomerates, banks, property developers to Internet companies and healthcare s"/>
          <p:cNvSpPr txBox="1"/>
          <p:nvPr/>
        </p:nvSpPr>
        <p:spPr>
          <a:xfrm>
            <a:off x="920652" y="5564283"/>
            <a:ext cx="20098312" cy="6787643"/>
          </a:xfrm>
          <a:prstGeom prst="rect">
            <a:avLst/>
          </a:prstGeom>
          <a:ln w="12700">
            <a:miter lim="400000"/>
          </a:ln>
        </p:spPr>
        <p:txBody>
          <a:bodyPr lIns="50800" tIns="50800" rIns="50800" bIns="50800" anchor="ctr">
            <a:spAutoFit/>
          </a:bodyPr>
          <a:lstStyle>
            <a:lvl1pPr algn="just">
              <a:defRPr sz="5500"/>
            </a:lvl1pPr>
          </a:lstStyle>
          <a:p>
            <a:r>
              <a:t>The Main Board market in Hong Kong is designed for more established companies with a certain level of market capitalisation/revenue/profit scale. Listed companies range from conglomerates, banks, property developers to Internet companies and healthcare service providers. Companies applying for listing on Main Board shall meet the following basic conditions:</a:t>
            </a:r>
          </a:p>
        </p:txBody>
      </p:sp>
      <p:sp>
        <p:nvSpPr>
          <p:cNvPr id="258" name="Financial Reporting and IPOs"/>
          <p:cNvSpPr txBox="1"/>
          <p:nvPr/>
        </p:nvSpPr>
        <p:spPr>
          <a:xfrm>
            <a:off x="1035484" y="1344113"/>
            <a:ext cx="12458066" cy="1155314"/>
          </a:xfrm>
          <a:prstGeom prst="rect">
            <a:avLst/>
          </a:prstGeom>
          <a:ln w="12700">
            <a:miter lim="400000"/>
          </a:ln>
        </p:spPr>
        <p:txBody>
          <a:bodyPr wrap="none" lIns="50800" tIns="50800" rIns="50800" bIns="50800" anchor="ctr">
            <a:spAutoFit/>
          </a:bodyPr>
          <a:lstStyle>
            <a:lvl1pPr>
              <a:defRPr sz="7000" b="1"/>
            </a:lvl1pPr>
          </a:lstStyle>
          <a:p>
            <a:r>
              <a:t>Financial Reporting and IPOs</a:t>
            </a:r>
          </a:p>
        </p:txBody>
      </p:sp>
    </p:spTree>
    <p:custDataLst>
      <p:tags r:id="rId1"/>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lide Number"/>
          <p:cNvSpPr txBox="1"/>
          <p:nvPr>
            <p:ph type="sldNum" sz="quarter" idx="12"/>
          </p:nvPr>
        </p:nvSpPr>
        <p:spPr>
          <a:prstGeom prst="rect">
            <a:avLst/>
          </a:prstGeom>
        </p:spPr>
        <p:txBody>
          <a:bodyPr/>
          <a:lstStyle/>
          <a:p>
            <a:fld id="{86CB4B4D-7CA3-9044-876B-883B54F8677D}" type="slidenum">
              <a:rPr/>
            </a:fld>
            <a:endParaRPr/>
          </a:p>
        </p:txBody>
      </p:sp>
      <p:sp>
        <p:nvSpPr>
          <p:cNvPr id="261" name="Financial requirements (to meet at least one of the following three sets of test)…"/>
          <p:cNvSpPr txBox="1"/>
          <p:nvPr/>
        </p:nvSpPr>
        <p:spPr>
          <a:xfrm>
            <a:off x="675316" y="2923935"/>
            <a:ext cx="21305549" cy="9327643"/>
          </a:xfrm>
          <a:prstGeom prst="rect">
            <a:avLst/>
          </a:prstGeom>
          <a:ln w="12700">
            <a:miter lim="400000"/>
          </a:ln>
        </p:spPr>
        <p:txBody>
          <a:bodyPr lIns="50800" tIns="50800" rIns="50800" bIns="50800" anchor="ctr">
            <a:spAutoFit/>
          </a:bodyPr>
          <a:lstStyle/>
          <a:p>
            <a:pPr marL="1018540" indent="-1018540" algn="just">
              <a:buSzPct val="100000"/>
              <a:buAutoNum type="arabicParenBoth"/>
              <a:defRPr sz="5500"/>
            </a:pPr>
            <a:r>
              <a:t>Financial requirements (to meet at least one of the following three sets of test) </a:t>
            </a:r>
          </a:p>
          <a:p>
            <a:pPr algn="just">
              <a:defRPr sz="5500"/>
            </a:pPr>
            <a:r>
              <a:t>      </a:t>
            </a:r>
          </a:p>
          <a:p>
            <a:pPr algn="just">
              <a:defRPr sz="5500"/>
            </a:pPr>
            <a:r>
              <a:t>     </a:t>
            </a:r>
            <a:r>
              <a:rPr b="1"/>
              <a:t>Profit test</a:t>
            </a:r>
            <a:r>
              <a:t>:</a:t>
            </a:r>
          </a:p>
          <a:p>
            <a:pPr algn="just">
              <a:defRPr sz="5500"/>
            </a:pPr>
          </a:p>
          <a:p>
            <a:pPr algn="just">
              <a:defRPr sz="5500"/>
            </a:pPr>
            <a:r>
              <a:t>* the profit attributable to shareholders must, in respect of the most recent financial year before listing, be not less than HK$20 million;</a:t>
            </a:r>
          </a:p>
          <a:p>
            <a:pPr algn="just">
              <a:defRPr sz="5500"/>
            </a:pPr>
            <a:r>
              <a:t>* the profit attributable to shareholders must, in respect of the two preceding years, be in aggregate not less than HK$30 million; and</a:t>
            </a:r>
          </a:p>
          <a:p>
            <a:pPr algn="just">
              <a:defRPr sz="5500"/>
            </a:pPr>
            <a:r>
              <a:t>* a market capitalisation of at least HK$500 million at the time of listing.</a:t>
            </a:r>
          </a:p>
        </p:txBody>
      </p:sp>
      <p:sp>
        <p:nvSpPr>
          <p:cNvPr id="262" name="Main Board listing conditions in Hong Kong"/>
          <p:cNvSpPr txBox="1"/>
          <p:nvPr/>
        </p:nvSpPr>
        <p:spPr>
          <a:xfrm>
            <a:off x="-379310" y="1013557"/>
            <a:ext cx="18614865" cy="1080956"/>
          </a:xfrm>
          <a:prstGeom prst="rect">
            <a:avLst/>
          </a:prstGeom>
          <a:ln w="12700">
            <a:miter lim="400000"/>
          </a:ln>
        </p:spPr>
        <p:txBody>
          <a:bodyPr lIns="50800" tIns="50800" rIns="50800" bIns="50800" anchor="ctr">
            <a:spAutoFit/>
          </a:bodyPr>
          <a:lstStyle>
            <a:lvl1pPr>
              <a:defRPr sz="6500" b="1"/>
            </a:lvl1pPr>
          </a:lstStyle>
          <a:p>
            <a:r>
              <a:t>Main Board listing conditions in Hong Kong</a:t>
            </a:r>
          </a:p>
        </p:txBody>
      </p:sp>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lide Number"/>
          <p:cNvSpPr txBox="1"/>
          <p:nvPr>
            <p:ph type="sldNum" sz="quarter" idx="12"/>
          </p:nvPr>
        </p:nvSpPr>
        <p:spPr>
          <a:prstGeom prst="rect">
            <a:avLst/>
          </a:prstGeom>
        </p:spPr>
        <p:txBody>
          <a:bodyPr/>
          <a:lstStyle/>
          <a:p>
            <a:fld id="{86CB4B4D-7CA3-9044-876B-883B54F8677D}" type="slidenum">
              <a:rPr/>
            </a:fld>
            <a:endParaRPr/>
          </a:p>
        </p:txBody>
      </p:sp>
      <p:sp>
        <p:nvSpPr>
          <p:cNvPr id="265" name="Main Board listing conditions in Hong Kong"/>
          <p:cNvSpPr txBox="1"/>
          <p:nvPr/>
        </p:nvSpPr>
        <p:spPr>
          <a:xfrm>
            <a:off x="-379310" y="1013557"/>
            <a:ext cx="18614865" cy="1080956"/>
          </a:xfrm>
          <a:prstGeom prst="rect">
            <a:avLst/>
          </a:prstGeom>
          <a:ln w="12700">
            <a:miter lim="400000"/>
          </a:ln>
        </p:spPr>
        <p:txBody>
          <a:bodyPr lIns="50800" tIns="50800" rIns="50800" bIns="50800" anchor="ctr">
            <a:spAutoFit/>
          </a:bodyPr>
          <a:lstStyle>
            <a:lvl1pPr>
              <a:defRPr sz="6500" b="1"/>
            </a:lvl1pPr>
          </a:lstStyle>
          <a:p>
            <a:r>
              <a:t>Main Board listing conditions in Hong Kong</a:t>
            </a:r>
          </a:p>
        </p:txBody>
      </p:sp>
      <p:sp>
        <p:nvSpPr>
          <p:cNvPr id="266" name="Market capitalisation/revenue test…"/>
          <p:cNvSpPr txBox="1"/>
          <p:nvPr/>
        </p:nvSpPr>
        <p:spPr>
          <a:xfrm>
            <a:off x="683518" y="2601899"/>
            <a:ext cx="21943793" cy="10968432"/>
          </a:xfrm>
          <a:prstGeom prst="rect">
            <a:avLst/>
          </a:prstGeom>
          <a:ln w="12700">
            <a:miter lim="400000"/>
          </a:ln>
        </p:spPr>
        <p:txBody>
          <a:bodyPr lIns="50800" tIns="50800" rIns="50800" bIns="50800" anchor="ctr">
            <a:spAutoFit/>
          </a:bodyPr>
          <a:lstStyle/>
          <a:p>
            <a:pPr algn="just">
              <a:defRPr sz="4800" b="1"/>
            </a:pPr>
            <a:r>
              <a:t>Market capitalisation/revenue test</a:t>
            </a:r>
          </a:p>
          <a:p>
            <a:pPr algn="just">
              <a:defRPr sz="4800"/>
            </a:pPr>
          </a:p>
          <a:p>
            <a:pPr algn="just">
              <a:defRPr sz="4800"/>
            </a:pPr>
            <a:r>
              <a:t>* revenue of at least HK$500 million for the most recent financial year before listing; and</a:t>
            </a:r>
          </a:p>
          <a:p>
            <a:pPr algn="just">
              <a:defRPr sz="4800"/>
            </a:pPr>
            <a:r>
              <a:t>*  a market capitalisation of at least HK$4 billion at the time of listing.</a:t>
            </a:r>
          </a:p>
          <a:p>
            <a:pPr algn="just">
              <a:defRPr sz="4800"/>
            </a:pPr>
          </a:p>
          <a:p>
            <a:pPr algn="just">
              <a:defRPr sz="4800" b="1"/>
            </a:pPr>
            <a:r>
              <a:t>Market capitalisation/revenue/cash flow test</a:t>
            </a:r>
          </a:p>
          <a:p>
            <a:pPr algn="just">
              <a:defRPr sz="4800"/>
            </a:pPr>
          </a:p>
          <a:p>
            <a:pPr algn="just">
              <a:defRPr sz="4800"/>
            </a:pPr>
            <a:r>
              <a:t>* revenue of at least HK$500 million for the most recent financial year before listing;</a:t>
            </a:r>
          </a:p>
          <a:p>
            <a:pPr algn="just">
              <a:defRPr sz="4800"/>
            </a:pPr>
            <a:r>
              <a:t>* positive cash flow from operating activities that are to be listed of at least HK$100</a:t>
            </a:r>
          </a:p>
          <a:p>
            <a:pPr algn="just">
              <a:defRPr sz="4800"/>
            </a:pPr>
            <a:r>
              <a:t>million in aggregate for the three preceding financial years; and</a:t>
            </a:r>
          </a:p>
          <a:p>
            <a:pPr algn="just">
              <a:defRPr sz="4800"/>
            </a:pPr>
            <a:r>
              <a:t>* a market capitalisation of at least HK$2 billion at the time of listing.</a:t>
            </a:r>
          </a:p>
        </p:txBody>
      </p:sp>
    </p:spTree>
    <p:custDataLst>
      <p:tags r:id="rId1"/>
    </p:custData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lide Number"/>
          <p:cNvSpPr txBox="1"/>
          <p:nvPr>
            <p:ph type="sldNum" sz="quarter" idx="12"/>
          </p:nvPr>
        </p:nvSpPr>
        <p:spPr>
          <a:prstGeom prst="rect">
            <a:avLst/>
          </a:prstGeom>
        </p:spPr>
        <p:txBody>
          <a:bodyPr/>
          <a:lstStyle/>
          <a:p>
            <a:fld id="{86CB4B4D-7CA3-9044-876B-883B54F8677D}" type="slidenum">
              <a:rPr/>
            </a:fld>
            <a:endParaRPr/>
          </a:p>
        </p:txBody>
      </p:sp>
      <p:sp>
        <p:nvSpPr>
          <p:cNvPr id="269" name="Main Board listing conditions in Hong Kong"/>
          <p:cNvSpPr txBox="1"/>
          <p:nvPr/>
        </p:nvSpPr>
        <p:spPr>
          <a:xfrm>
            <a:off x="-379310" y="1013557"/>
            <a:ext cx="18614865" cy="1080956"/>
          </a:xfrm>
          <a:prstGeom prst="rect">
            <a:avLst/>
          </a:prstGeom>
          <a:ln w="12700">
            <a:miter lim="400000"/>
          </a:ln>
        </p:spPr>
        <p:txBody>
          <a:bodyPr lIns="50800" tIns="50800" rIns="50800" bIns="50800" anchor="ctr">
            <a:spAutoFit/>
          </a:bodyPr>
          <a:lstStyle>
            <a:lvl1pPr>
              <a:defRPr sz="6500" b="1"/>
            </a:lvl1pPr>
          </a:lstStyle>
          <a:p>
            <a:r>
              <a:t>Main Board listing conditions in Hong Kong</a:t>
            </a:r>
          </a:p>
        </p:txBody>
      </p:sp>
      <p:sp>
        <p:nvSpPr>
          <p:cNvPr id="270" name="Other requirements…"/>
          <p:cNvSpPr txBox="1"/>
          <p:nvPr/>
        </p:nvSpPr>
        <p:spPr>
          <a:xfrm>
            <a:off x="837841" y="2857830"/>
            <a:ext cx="19637493" cy="4440632"/>
          </a:xfrm>
          <a:prstGeom prst="rect">
            <a:avLst/>
          </a:prstGeom>
          <a:ln w="12700">
            <a:miter lim="400000"/>
          </a:ln>
        </p:spPr>
        <p:txBody>
          <a:bodyPr lIns="50800" tIns="50800" rIns="50800" bIns="50800" anchor="ctr">
            <a:spAutoFit/>
          </a:bodyPr>
          <a:lstStyle/>
          <a:p>
            <a:pPr algn="just">
              <a:defRPr sz="4800" b="1"/>
            </a:pPr>
            <a:r>
              <a:t>Other requirements</a:t>
            </a:r>
          </a:p>
          <a:p>
            <a:pPr algn="just">
              <a:defRPr sz="4800"/>
            </a:pPr>
          </a:p>
          <a:p>
            <a:pPr algn="just">
              <a:defRPr sz="4800"/>
            </a:pPr>
            <a:r>
              <a:t>Apart from the above financial requirements, companies applying for listing in Hong Kong shall also meet a set of basic requirements in relation to the business history, public float, management and control, including the following:</a:t>
            </a:r>
          </a:p>
        </p:txBody>
      </p:sp>
      <p:sp>
        <p:nvSpPr>
          <p:cNvPr id="271" name="* trading record period of at least three financial years (a shorter  trading record period may be considered in exceptional cases);"/>
          <p:cNvSpPr txBox="1"/>
          <p:nvPr/>
        </p:nvSpPr>
        <p:spPr>
          <a:xfrm>
            <a:off x="1056347" y="8530521"/>
            <a:ext cx="19200480" cy="1532332"/>
          </a:xfrm>
          <a:prstGeom prst="rect">
            <a:avLst/>
          </a:prstGeom>
          <a:ln w="12700">
            <a:miter lim="400000"/>
          </a:ln>
        </p:spPr>
        <p:txBody>
          <a:bodyPr lIns="50800" tIns="50800" rIns="50800" bIns="50800" anchor="ctr">
            <a:spAutoFit/>
          </a:bodyPr>
          <a:lstStyle>
            <a:lvl1pPr algn="just">
              <a:defRPr sz="4800"/>
            </a:lvl1pPr>
          </a:lstStyle>
          <a:p>
            <a:r>
              <a:t>* trading record period of at least three financial years (a shorter  trading record period may be considered in exceptional cases);</a:t>
            </a:r>
          </a:p>
        </p:txBody>
      </p:sp>
    </p:spTree>
    <p:custDataLst>
      <p:tags r:id="rId1"/>
    </p:custData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lide Number"/>
          <p:cNvSpPr txBox="1"/>
          <p:nvPr>
            <p:ph type="sldNum" sz="quarter" idx="12"/>
          </p:nvPr>
        </p:nvSpPr>
        <p:spPr>
          <a:prstGeom prst="rect">
            <a:avLst/>
          </a:prstGeom>
        </p:spPr>
        <p:txBody>
          <a:bodyPr/>
          <a:lstStyle/>
          <a:p>
            <a:fld id="{86CB4B4D-7CA3-9044-876B-883B54F8677D}" type="slidenum">
              <a:rPr/>
            </a:fld>
            <a:endParaRPr/>
          </a:p>
        </p:txBody>
      </p:sp>
      <p:sp>
        <p:nvSpPr>
          <p:cNvPr id="274" name="Main Board listing conditions in Hong Kong"/>
          <p:cNvSpPr txBox="1"/>
          <p:nvPr/>
        </p:nvSpPr>
        <p:spPr>
          <a:xfrm>
            <a:off x="-379310" y="1013557"/>
            <a:ext cx="18614865" cy="1080956"/>
          </a:xfrm>
          <a:prstGeom prst="rect">
            <a:avLst/>
          </a:prstGeom>
          <a:ln w="12700">
            <a:miter lim="400000"/>
          </a:ln>
        </p:spPr>
        <p:txBody>
          <a:bodyPr lIns="50800" tIns="50800" rIns="50800" bIns="50800" anchor="ctr">
            <a:spAutoFit/>
          </a:bodyPr>
          <a:lstStyle>
            <a:lvl1pPr>
              <a:defRPr sz="6500" b="1"/>
            </a:lvl1pPr>
          </a:lstStyle>
          <a:p>
            <a:r>
              <a:t>Main Board listing conditions in Hong Kong</a:t>
            </a:r>
          </a:p>
        </p:txBody>
      </p:sp>
      <p:sp>
        <p:nvSpPr>
          <p:cNvPr id="275" name="* minimum public float (usually 25%, but may be reduced to 15% at discretion if the market capitalisation at the time of listing is more than HK$10 billion);…"/>
          <p:cNvSpPr txBox="1"/>
          <p:nvPr/>
        </p:nvSpPr>
        <p:spPr>
          <a:xfrm>
            <a:off x="1525725" y="2744357"/>
            <a:ext cx="18119571" cy="9686799"/>
          </a:xfrm>
          <a:prstGeom prst="rect">
            <a:avLst/>
          </a:prstGeom>
          <a:ln w="12700">
            <a:miter lim="400000"/>
          </a:ln>
        </p:spPr>
        <p:txBody>
          <a:bodyPr lIns="50800" tIns="50800" rIns="50800" bIns="50800" anchor="ctr">
            <a:spAutoFit/>
          </a:bodyPr>
          <a:lstStyle/>
          <a:p>
            <a:pPr algn="l" defTabSz="355600">
              <a:defRPr sz="4500">
                <a:solidFill>
                  <a:srgbClr val="000000"/>
                </a:solidFill>
              </a:defRPr>
            </a:pPr>
            <a:r>
              <a:t>* minimum public float (usually 25%, but may be reduced to 15% at discretion if the market capitalisation at the time of listing is more than HK$10 billion); </a:t>
            </a:r>
            <a:br/>
          </a:p>
          <a:p>
            <a:pPr algn="l" defTabSz="355600">
              <a:defRPr sz="4500">
                <a:solidFill>
                  <a:srgbClr val="000000"/>
                </a:solidFill>
              </a:defRPr>
            </a:pPr>
            <a:r>
              <a:t>* there must be at least 300 shareholders at the time of listing; </a:t>
            </a:r>
            <a:br/>
          </a:p>
          <a:p>
            <a:pPr algn="l" defTabSz="355600">
              <a:defRPr sz="4500">
                <a:solidFill>
                  <a:srgbClr val="000000"/>
                </a:solidFill>
              </a:defRPr>
            </a:pPr>
            <a:r>
              <a:t>* no change to the management in the three preceding financial years; </a:t>
            </a:r>
            <a:br/>
          </a:p>
          <a:p>
            <a:pPr algn="l" defTabSz="355600">
              <a:defRPr sz="4500">
                <a:solidFill>
                  <a:srgbClr val="000000"/>
                </a:solidFill>
              </a:defRPr>
            </a:pPr>
            <a:r>
              <a:t>* no change to the ownership and control of the company in the most recent financial year; </a:t>
            </a:r>
            <a:br/>
          </a:p>
          <a:p>
            <a:pPr algn="l" defTabSz="355600">
              <a:defRPr sz="4500">
                <a:solidFill>
                  <a:srgbClr val="000000"/>
                </a:solidFill>
              </a:defRPr>
            </a:pPr>
            <a:r>
              <a:t>* there must be at least three independent directors representing at least one-third of the board; </a:t>
            </a:r>
            <a:br/>
          </a:p>
        </p:txBody>
      </p:sp>
    </p:spTree>
    <p:custDataLst>
      <p:tags r:id="rId1"/>
    </p:custData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Main Board listing conditions in Hong Kong"/>
          <p:cNvSpPr txBox="1"/>
          <p:nvPr/>
        </p:nvSpPr>
        <p:spPr>
          <a:xfrm>
            <a:off x="-379310" y="1013557"/>
            <a:ext cx="18614865" cy="1080956"/>
          </a:xfrm>
          <a:prstGeom prst="rect">
            <a:avLst/>
          </a:prstGeom>
          <a:ln w="12700">
            <a:miter lim="400000"/>
          </a:ln>
        </p:spPr>
        <p:txBody>
          <a:bodyPr lIns="50800" tIns="50800" rIns="50800" bIns="50800" anchor="ctr">
            <a:spAutoFit/>
          </a:bodyPr>
          <a:lstStyle>
            <a:lvl1pPr>
              <a:defRPr sz="6500" b="1"/>
            </a:lvl1pPr>
          </a:lstStyle>
          <a:p>
            <a:r>
              <a:t>Main Board listing conditions in Hong Kong</a:t>
            </a:r>
          </a:p>
        </p:txBody>
      </p:sp>
      <p:sp>
        <p:nvSpPr>
          <p:cNvPr id="278" name="Slide Number"/>
          <p:cNvSpPr txBox="1"/>
          <p:nvPr>
            <p:ph type="sldNum" sz="quarter" idx="12"/>
          </p:nvPr>
        </p:nvSpPr>
        <p:spPr>
          <a:prstGeom prst="rect">
            <a:avLst/>
          </a:prstGeom>
        </p:spPr>
        <p:txBody>
          <a:bodyPr/>
          <a:lstStyle/>
          <a:p>
            <a:fld id="{86CB4B4D-7CA3-9044-876B-883B54F8677D}" type="slidenum">
              <a:rPr/>
            </a:fld>
            <a:endParaRPr/>
          </a:p>
        </p:txBody>
      </p:sp>
      <p:sp>
        <p:nvSpPr>
          <p:cNvPr id="279" name="at least one independent non-executive director (INED) must be ordinarily resident in Hong Kong in the case of H-share applicant;…"/>
          <p:cNvSpPr txBox="1"/>
          <p:nvPr/>
        </p:nvSpPr>
        <p:spPr>
          <a:xfrm>
            <a:off x="924063" y="3115916"/>
            <a:ext cx="20359298" cy="9732077"/>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t>at least one independent non-executive director (INED) must be ordinarily resident in Hong Kong in the case of H-share applicant;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at least two of the executive directors must be ordinarily resident in Hong Kong;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a relevant professional be appointed to discharge the functions of a company </a:t>
            </a:r>
            <a:br>
              <a:rPr>
                <a:latin typeface="Times Roman"/>
                <a:ea typeface="Times Roman"/>
                <a:cs typeface="Times Roman"/>
                <a:sym typeface="Times Roman"/>
              </a:rPr>
            </a:br>
            <a:r>
              <a:t>secretary;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the latest financial period reported on by the reporting accountants must not have ended more than six months before the date of the listing document. </a:t>
            </a:r>
            <a:br>
              <a:rPr>
                <a:latin typeface="Times Roman"/>
                <a:ea typeface="Times Roman"/>
                <a:cs typeface="Times Roman"/>
                <a:sym typeface="Times Roman"/>
              </a:rPr>
            </a:br>
            <a:endParaRPr>
              <a:latin typeface="Times Roman"/>
              <a:ea typeface="Times Roman"/>
              <a:cs typeface="Times Roman"/>
              <a:sym typeface="Times Roman"/>
            </a:endParaRPr>
          </a:p>
          <a:p>
            <a:pPr marL="457200" indent="-457200" algn="l" defTabSz="457200">
              <a:spcBef>
                <a:spcPts val="1200"/>
              </a:spcBef>
              <a:tabLst>
                <a:tab pos="139700" algn="l"/>
                <a:tab pos="457200" algn="l"/>
              </a:tabLst>
              <a:defRPr sz="4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Source of information: HKEx</a:t>
            </a: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lide Number"/>
          <p:cNvSpPr txBox="1"/>
          <p:nvPr>
            <p:ph type="sldNum" sz="quarter" idx="12"/>
          </p:nvPr>
        </p:nvSpPr>
        <p:spPr>
          <a:prstGeom prst="rect">
            <a:avLst/>
          </a:prstGeom>
        </p:spPr>
        <p:txBody>
          <a:bodyPr/>
          <a:lstStyle/>
          <a:p>
            <a:fld id="{86CB4B4D-7CA3-9044-876B-883B54F8677D}" type="slidenum">
              <a:rPr/>
            </a:fld>
            <a:endParaRPr/>
          </a:p>
        </p:txBody>
      </p:sp>
      <p:sp>
        <p:nvSpPr>
          <p:cNvPr id="282" name="Shareholding structures of Mainland companies seeking to list in Hong Kong"/>
          <p:cNvSpPr txBox="1"/>
          <p:nvPr/>
        </p:nvSpPr>
        <p:spPr>
          <a:xfrm>
            <a:off x="471802" y="697738"/>
            <a:ext cx="22019467" cy="1701800"/>
          </a:xfrm>
          <a:prstGeom prst="rect">
            <a:avLst/>
          </a:prstGeom>
          <a:ln w="12700">
            <a:miter lim="400000"/>
          </a:ln>
        </p:spPr>
        <p:txBody>
          <a:bodyPr lIns="50800" tIns="50800" rIns="50800" bIns="50800" anchor="ctr">
            <a:spAutoFit/>
          </a:bodyPr>
          <a:lstStyle>
            <a:lvl1pPr algn="l" defTabSz="457200">
              <a:spcBef>
                <a:spcPts val="1200"/>
              </a:spcBef>
              <a:defRPr sz="4700" b="1">
                <a:solidFill>
                  <a:srgbClr val="000000"/>
                </a:solidFill>
                <a:latin typeface="Arial" panose="020B0604020202020204"/>
                <a:ea typeface="Arial" panose="020B0604020202020204"/>
                <a:cs typeface="Arial" panose="020B0604020202020204"/>
                <a:sym typeface="Arial" panose="020B0604020202020204"/>
              </a:defRPr>
            </a:lvl1pPr>
          </a:lstStyle>
          <a:p>
            <a:r>
              <a:t>Shareholding structures of Mainland companies seeking to list in </a:t>
            </a:r>
          </a:p>
          <a:p>
            <a:r>
              <a:t>Hong Kong </a:t>
            </a:r>
            <a:endParaRPr b="0">
              <a:latin typeface="Times Roman"/>
              <a:ea typeface="Times Roman"/>
              <a:cs typeface="Times Roman"/>
              <a:sym typeface="Times Roman"/>
            </a:endParaRPr>
          </a:p>
        </p:txBody>
      </p:sp>
      <p:sp>
        <p:nvSpPr>
          <p:cNvPr id="283" name="For applicants based in Mainland China and with principal businesses there, the SEHK accepts a number of various shareholding structures, including:…"/>
          <p:cNvSpPr txBox="1"/>
          <p:nvPr/>
        </p:nvSpPr>
        <p:spPr>
          <a:xfrm>
            <a:off x="1211768" y="2434381"/>
            <a:ext cx="19449208" cy="11099801"/>
          </a:xfrm>
          <a:prstGeom prst="rect">
            <a:avLst/>
          </a:prstGeom>
          <a:ln w="12700">
            <a:miter lim="400000"/>
          </a:ln>
        </p:spPr>
        <p:txBody>
          <a:bodyPr lIns="50800" tIns="50800" rIns="50800" bIns="50800" anchor="ctr">
            <a:spAutoFit/>
          </a:bodyPr>
          <a:lstStyle/>
          <a:p>
            <a:pPr algn="l" defTabSz="457200">
              <a:spcBef>
                <a:spcPts val="1200"/>
              </a:spcBef>
              <a:defRPr sz="4800">
                <a:solidFill>
                  <a:srgbClr val="000000"/>
                </a:solidFill>
                <a:latin typeface="Arial" panose="020B0604020202020204"/>
                <a:ea typeface="Arial" panose="020B0604020202020204"/>
                <a:cs typeface="Arial" panose="020B0604020202020204"/>
                <a:sym typeface="Arial" panose="020B0604020202020204"/>
              </a:defRPr>
            </a:pPr>
            <a:r>
              <a:t>For applicants based in Mainland China and with principal businesses there, the SEHK accepts a number of various shareholding structures, including: </a:t>
            </a:r>
          </a:p>
          <a:p>
            <a:pPr algn="l" defTabSz="457200">
              <a:spcBef>
                <a:spcPts val="1200"/>
              </a:spcBef>
              <a:defRPr sz="4800">
                <a:solidFill>
                  <a:srgbClr val="000000"/>
                </a:solidFill>
                <a:latin typeface="Arial" panose="020B0604020202020204"/>
                <a:ea typeface="Arial" panose="020B0604020202020204"/>
                <a:cs typeface="Arial" panose="020B0604020202020204"/>
                <a:sym typeface="Arial" panose="020B0604020202020204"/>
              </a:defRPr>
            </a:pPr>
            <a:endParaRPr>
              <a:latin typeface="Times Roman"/>
              <a:ea typeface="Times Roman"/>
              <a:cs typeface="Times Roman"/>
              <a:sym typeface="Times Roman"/>
            </a:endParaRPr>
          </a:p>
          <a:p>
            <a:pPr algn="l" defTabSz="457200">
              <a:spcBef>
                <a:spcPts val="1200"/>
              </a:spcBef>
              <a:defRPr sz="4800">
                <a:solidFill>
                  <a:srgbClr val="000000"/>
                </a:solidFill>
                <a:latin typeface="Arial" panose="020B0604020202020204"/>
                <a:ea typeface="Arial" panose="020B0604020202020204"/>
                <a:cs typeface="Arial" panose="020B0604020202020204"/>
                <a:sym typeface="Arial" panose="020B0604020202020204"/>
              </a:defRPr>
            </a:pPr>
            <a:r>
              <a:rPr b="1"/>
              <a:t>Red-chip structure </a:t>
            </a:r>
            <a:r>
              <a:t>― The listed entity is an offshore holding company injected with domestic equity or assets to achieve an indirect overseas listing. The red chip structure includes two modes: </a:t>
            </a:r>
          </a:p>
          <a:p>
            <a:pPr algn="l" defTabSz="457200">
              <a:spcBef>
                <a:spcPts val="1200"/>
              </a:spcBef>
              <a:defRPr sz="4800">
                <a:solidFill>
                  <a:srgbClr val="000000"/>
                </a:solidFill>
                <a:latin typeface="Arial" panose="020B0604020202020204"/>
                <a:ea typeface="Arial" panose="020B0604020202020204"/>
                <a:cs typeface="Arial" panose="020B0604020202020204"/>
                <a:sym typeface="Arial" panose="020B0604020202020204"/>
              </a:defRPr>
            </a:pPr>
            <a:endParaRPr>
              <a:latin typeface="Times Roman"/>
              <a:ea typeface="Times Roman"/>
              <a:cs typeface="Times Roman"/>
              <a:sym typeface="Times Roman"/>
            </a:endParaRPr>
          </a:p>
          <a:p>
            <a:pPr marL="889000" indent="-889000" algn="l" defTabSz="457200">
              <a:spcBef>
                <a:spcPts val="1200"/>
              </a:spcBef>
              <a:buSzPct val="100000"/>
              <a:buAutoNum type="arabicParenBoth"/>
              <a:defRPr sz="4800">
                <a:solidFill>
                  <a:srgbClr val="000000"/>
                </a:solidFill>
                <a:latin typeface="Arial" panose="020B0604020202020204"/>
                <a:ea typeface="Arial" panose="020B0604020202020204"/>
                <a:cs typeface="Arial" panose="020B0604020202020204"/>
                <a:sym typeface="Arial" panose="020B0604020202020204"/>
              </a:defRPr>
            </a:pPr>
            <a:r>
              <a:rPr b="1"/>
              <a:t>State-owned red-chip </a:t>
            </a:r>
            <a:r>
              <a:t>― The actual controller of the Mainland enterprise, assets or businesses is usually a government entity. </a:t>
            </a:r>
          </a:p>
          <a:p>
            <a:pPr algn="l" defTabSz="457200">
              <a:spcBef>
                <a:spcPts val="1200"/>
              </a:spcBef>
              <a:defRPr sz="4800">
                <a:solidFill>
                  <a:srgbClr val="000000"/>
                </a:solidFill>
                <a:latin typeface="Arial" panose="020B0604020202020204"/>
                <a:ea typeface="Arial" panose="020B0604020202020204"/>
                <a:cs typeface="Arial" panose="020B0604020202020204"/>
                <a:sym typeface="Arial" panose="020B0604020202020204"/>
              </a:defRPr>
            </a:pPr>
            <a:endParaRPr>
              <a:latin typeface="Times Roman"/>
              <a:ea typeface="Times Roman"/>
              <a:cs typeface="Times Roman"/>
              <a:sym typeface="Times Roman"/>
            </a:endParaRPr>
          </a:p>
          <a:p>
            <a:pPr algn="l" defTabSz="457200">
              <a:spcBef>
                <a:spcPts val="1200"/>
              </a:spcBef>
              <a:defRPr sz="4800">
                <a:solidFill>
                  <a:srgbClr val="000000"/>
                </a:solidFill>
                <a:latin typeface="Arial" panose="020B0604020202020204"/>
                <a:ea typeface="Arial" panose="020B0604020202020204"/>
                <a:cs typeface="Arial" panose="020B0604020202020204"/>
                <a:sym typeface="Arial" panose="020B0604020202020204"/>
              </a:defRPr>
            </a:pPr>
            <a:r>
              <a:t>(2) </a:t>
            </a:r>
            <a:r>
              <a:rPr b="1"/>
              <a:t>Private red-chip </a:t>
            </a:r>
            <a:r>
              <a:t>― The actual controller of the Mainland enterprise, assets or businesses is usually an individual. </a:t>
            </a: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reholding structures of Mainland companies seeking to list in Hong Kong"/>
          <p:cNvSpPr txBox="1"/>
          <p:nvPr/>
        </p:nvSpPr>
        <p:spPr>
          <a:xfrm>
            <a:off x="471802" y="716787"/>
            <a:ext cx="22019467" cy="1663701"/>
          </a:xfrm>
          <a:prstGeom prst="rect">
            <a:avLst/>
          </a:prstGeom>
          <a:ln w="12700">
            <a:miter lim="400000"/>
          </a:ln>
        </p:spPr>
        <p:txBody>
          <a:bodyPr lIns="50800" tIns="50800" rIns="50800" bIns="50800" anchor="ctr">
            <a:spAutoFit/>
          </a:bodyPr>
          <a:lstStyle>
            <a:lvl1pPr algn="l" defTabSz="457200">
              <a:spcBef>
                <a:spcPts val="1200"/>
              </a:spcBef>
              <a:defRPr sz="4700" b="1">
                <a:solidFill>
                  <a:srgbClr val="000000"/>
                </a:solidFill>
                <a:latin typeface="Arial" panose="020B0604020202020204"/>
                <a:ea typeface="Arial" panose="020B0604020202020204"/>
                <a:cs typeface="Arial" panose="020B0604020202020204"/>
                <a:sym typeface="Arial" panose="020B0604020202020204"/>
              </a:defRPr>
            </a:lvl1pPr>
          </a:lstStyle>
          <a:p>
            <a:r>
              <a:t>Shareholding structures of Mainland companies seeking to list in Hong Kong </a:t>
            </a:r>
            <a:endParaRPr b="0">
              <a:latin typeface="Times Roman"/>
              <a:ea typeface="Times Roman"/>
              <a:cs typeface="Times Roman"/>
              <a:sym typeface="Times Roman"/>
            </a:endParaRPr>
          </a:p>
        </p:txBody>
      </p:sp>
      <p:sp>
        <p:nvSpPr>
          <p:cNvPr id="286" name="H-share structure ― The listed entity is a joint-stock company incorporated in Mainland China which has its domestic equity directly listed on the SEHK. H-share listings can be done in four ways:…"/>
          <p:cNvSpPr txBox="1"/>
          <p:nvPr/>
        </p:nvSpPr>
        <p:spPr>
          <a:xfrm>
            <a:off x="1836673" y="1872322"/>
            <a:ext cx="19289726" cy="11572789"/>
          </a:xfrm>
          <a:prstGeom prst="rect">
            <a:avLst/>
          </a:prstGeom>
          <a:ln w="12700">
            <a:miter lim="400000"/>
          </a:ln>
        </p:spPr>
        <p:txBody>
          <a:bodyPr lIns="50800" tIns="50800" rIns="50800" bIns="50800" anchor="ctr">
            <a:spAutoFit/>
          </a:bodyPr>
          <a:lstStyle/>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rPr b="1"/>
              <a:t>H-share structure </a:t>
            </a:r>
            <a:r>
              <a:t>― The listed entity is a joint-stock company incorporated in Mainland China which has its domestic equity directly listed on the SEHK. H-share listings can be done in four ways: </a:t>
            </a: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t>(1) </a:t>
            </a:r>
            <a:r>
              <a:rPr b="1"/>
              <a:t>First A and then H </a:t>
            </a:r>
            <a:r>
              <a:t>― an A-share company already listed in the Mainland to dually list in Hong Kong; </a:t>
            </a: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t>(2) </a:t>
            </a:r>
            <a:r>
              <a:rPr b="1"/>
              <a:t>First H and then A </a:t>
            </a:r>
            <a:r>
              <a:t>― a company already listed on the SEHK seeking an A-share dual listing in the Mainland; </a:t>
            </a: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t>(3) </a:t>
            </a:r>
            <a:r>
              <a:rPr b="1"/>
              <a:t>A+H at the same time </a:t>
            </a:r>
            <a:r>
              <a:t>― a company seeking to list its A-shares in the Mainland and H-shares on the SEHK simultaneously; </a:t>
            </a: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t>(4) </a:t>
            </a:r>
            <a:r>
              <a:rPr b="1"/>
              <a:t>NEEQ + H </a:t>
            </a:r>
            <a:r>
              <a:t>― a company already listed on the National Equities Exchange and Quotations (NEEQ) market in the Mainland to list on the SEHK as well without prior delisting from the NEEQ. </a:t>
            </a: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rPr b="1"/>
              <a:t>Spin-off </a:t>
            </a:r>
            <a:r>
              <a:t>― companies already listed in Hong Kong, Mainland China or overseas may spin off a subsidiary or certain businesses for a listing in Hong Kong. </a:t>
            </a: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endParaRPr>
              <a:latin typeface="Times Roman"/>
              <a:ea typeface="Times Roman"/>
              <a:cs typeface="Times Roman"/>
              <a:sym typeface="Times Roman"/>
            </a:endParaRPr>
          </a:p>
          <a:p>
            <a:pPr algn="l" defTabSz="457200">
              <a:spcBef>
                <a:spcPts val="1200"/>
              </a:spcBef>
              <a:defRPr sz="38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Source of information: HKEx</a:t>
            </a:r>
            <a:endParaRPr>
              <a:latin typeface="Times Roman"/>
              <a:ea typeface="Times Roman"/>
              <a:cs typeface="Times Roman"/>
              <a:sym typeface="Times Roman"/>
            </a:endParaRPr>
          </a:p>
        </p:txBody>
      </p:sp>
      <p:sp>
        <p:nvSpPr>
          <p:cNvPr id="28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lide Number"/>
          <p:cNvSpPr txBox="1"/>
          <p:nvPr>
            <p:ph type="sldNum" sz="quarter" idx="12"/>
          </p:nvPr>
        </p:nvSpPr>
        <p:spPr>
          <a:prstGeom prst="rect">
            <a:avLst/>
          </a:prstGeom>
        </p:spPr>
        <p:txBody>
          <a:bodyPr/>
          <a:lstStyle/>
          <a:p>
            <a:fld id="{86CB4B4D-7CA3-9044-876B-883B54F8677D}" type="slidenum">
              <a:rPr/>
            </a:fld>
            <a:endParaRPr/>
          </a:p>
        </p:txBody>
      </p:sp>
      <p:sp>
        <p:nvSpPr>
          <p:cNvPr id="290" name="Accountants"/>
          <p:cNvSpPr txBox="1"/>
          <p:nvPr/>
        </p:nvSpPr>
        <p:spPr>
          <a:xfrm>
            <a:off x="952914" y="1205259"/>
            <a:ext cx="5824270" cy="1080956"/>
          </a:xfrm>
          <a:prstGeom prst="rect">
            <a:avLst/>
          </a:prstGeom>
          <a:ln w="12700">
            <a:miter lim="400000"/>
          </a:ln>
        </p:spPr>
        <p:txBody>
          <a:bodyPr lIns="50800" tIns="50800" rIns="50800" bIns="50800" anchor="ctr">
            <a:spAutoFit/>
          </a:bodyPr>
          <a:lstStyle>
            <a:lvl1pPr>
              <a:defRPr sz="6500" b="1"/>
            </a:lvl1pPr>
          </a:lstStyle>
          <a:p>
            <a:r>
              <a:t>Accountants</a:t>
            </a:r>
          </a:p>
        </p:txBody>
      </p:sp>
      <p:sp>
        <p:nvSpPr>
          <p:cNvPr id="291" name="An applicant shall engage professional accountants to audit its financial reports and assist with its IPO. Duties of an accountant usually include:…"/>
          <p:cNvSpPr txBox="1"/>
          <p:nvPr/>
        </p:nvSpPr>
        <p:spPr>
          <a:xfrm>
            <a:off x="1230197" y="2837513"/>
            <a:ext cx="15848322" cy="5193594"/>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t>An applicant shall engage professional accountants to audit its financial reports and assist with its IPO. Duties of an accountant usually include: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t>Prepare audit reports; </a:t>
            </a:r>
            <a:br>
              <a:rPr>
                <a:latin typeface="Times Roman"/>
                <a:ea typeface="Times Roman"/>
                <a:cs typeface="Times Roman"/>
                <a:sym typeface="Times Roman"/>
              </a:rPr>
            </a:br>
            <a:endParaRPr>
              <a:latin typeface="Times Roman"/>
              <a:ea typeface="Times Roman"/>
              <a:cs typeface="Times Roman"/>
              <a:sym typeface="Times Roman"/>
            </a:endParaRPr>
          </a:p>
        </p:txBody>
      </p:sp>
      <p:sp>
        <p:nvSpPr>
          <p:cNvPr id="292" name="Assist the applicant in taxation matters (if the applicant do not have an independent tax consultant);…"/>
          <p:cNvSpPr txBox="1"/>
          <p:nvPr/>
        </p:nvSpPr>
        <p:spPr>
          <a:xfrm>
            <a:off x="1175171" y="7056070"/>
            <a:ext cx="17412599" cy="6780387"/>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t>	Assist the applicant in taxation matters (if the applicant do not have an independent tax consultant);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Review the profit forecast and cash flow forecast prepared by the applicant; </a:t>
            </a:r>
            <a:br>
              <a:rPr>
                <a:latin typeface="Times Roman"/>
                <a:ea typeface="Times Roman"/>
                <a:cs typeface="Times Roman"/>
                <a:sym typeface="Times Roman"/>
              </a:rPr>
            </a:br>
            <a:endParaRPr>
              <a:latin typeface="Times Roman"/>
              <a:ea typeface="Times Roman"/>
              <a:cs typeface="Times Roman"/>
              <a:sym typeface="Times Roman"/>
            </a:endParaRPr>
          </a:p>
          <a:p>
            <a:pPr marL="457200" indent="-317500" algn="l" defTabSz="457200">
              <a:spcBef>
                <a:spcPts val="1200"/>
              </a:spcBef>
              <a:buClr>
                <a:srgbClr val="000000"/>
              </a:buClr>
              <a:buSzPct val="100000"/>
              <a:buFont typeface="Times Roman"/>
              <a:buChar char="•"/>
              <a:defRPr sz="4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Assist the sponsors in responding to regulators’ enquiries. </a:t>
            </a:r>
            <a:br>
              <a:rPr>
                <a:latin typeface="Times Roman"/>
                <a:ea typeface="Times Roman"/>
                <a:cs typeface="Times Roman"/>
                <a:sym typeface="Times Roman"/>
              </a:rPr>
            </a:b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lide Number"/>
          <p:cNvSpPr txBox="1"/>
          <p:nvPr>
            <p:ph type="sldNum" sz="quarter" idx="12"/>
          </p:nvPr>
        </p:nvSpPr>
        <p:spPr>
          <a:prstGeom prst="rect">
            <a:avLst/>
          </a:prstGeom>
        </p:spPr>
        <p:txBody>
          <a:bodyPr/>
          <a:lstStyle/>
          <a:p>
            <a:fld id="{86CB4B4D-7CA3-9044-876B-883B54F8677D}" type="slidenum">
              <a:rPr/>
            </a:fld>
            <a:endParaRPr/>
          </a:p>
        </p:txBody>
      </p:sp>
      <p:sp>
        <p:nvSpPr>
          <p:cNvPr id="295" name="Accountants"/>
          <p:cNvSpPr txBox="1"/>
          <p:nvPr/>
        </p:nvSpPr>
        <p:spPr>
          <a:xfrm>
            <a:off x="952914" y="1205259"/>
            <a:ext cx="5824270" cy="1080956"/>
          </a:xfrm>
          <a:prstGeom prst="rect">
            <a:avLst/>
          </a:prstGeom>
          <a:ln w="12700">
            <a:miter lim="400000"/>
          </a:ln>
        </p:spPr>
        <p:txBody>
          <a:bodyPr lIns="50800" tIns="50800" rIns="50800" bIns="50800" anchor="ctr">
            <a:spAutoFit/>
          </a:bodyPr>
          <a:lstStyle>
            <a:lvl1pPr>
              <a:defRPr sz="6500" b="1"/>
            </a:lvl1pPr>
          </a:lstStyle>
          <a:p>
            <a:r>
              <a:t>Accountants</a:t>
            </a:r>
          </a:p>
        </p:txBody>
      </p:sp>
      <p:sp>
        <p:nvSpPr>
          <p:cNvPr id="296" name="In addition, a Hong Kong IPO may involve professional services provided by other external parties as follows:…"/>
          <p:cNvSpPr txBox="1"/>
          <p:nvPr/>
        </p:nvSpPr>
        <p:spPr>
          <a:xfrm>
            <a:off x="1269287" y="2797572"/>
            <a:ext cx="20180229" cy="9641335"/>
          </a:xfrm>
          <a:prstGeom prst="rect">
            <a:avLst/>
          </a:prstGeom>
          <a:ln w="12700">
            <a:miter lim="400000"/>
          </a:ln>
        </p:spPr>
        <p:txBody>
          <a:bodyPr lIns="50800" tIns="50800" rIns="50800" bIns="50800" anchor="ctr">
            <a:spAutoFit/>
          </a:bodyPr>
          <a:lstStyle/>
          <a:p>
            <a:pPr marL="457200" indent="-317500" algn="l" defTabSz="457200">
              <a:spcBef>
                <a:spcPts val="1200"/>
              </a:spcBef>
              <a:buClr>
                <a:srgbClr val="000000"/>
              </a:buClr>
              <a:buSzPct val="100000"/>
              <a:buFont typeface="Times Roman"/>
              <a:buChar char="•"/>
              <a:defRPr sz="3500">
                <a:solidFill>
                  <a:srgbClr val="000000"/>
                </a:solidFill>
                <a:latin typeface="Arial" panose="020B0604020202020204"/>
                <a:ea typeface="Arial" panose="020B0604020202020204"/>
                <a:cs typeface="Arial" panose="020B0604020202020204"/>
                <a:sym typeface="Arial" panose="020B0604020202020204"/>
              </a:defRPr>
            </a:pPr>
            <a:r>
              <a:t>In addition, a Hong Kong IPO may involve professional services provided by other external parties as follows: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Times Roman"/>
              <a:buChar char="•"/>
              <a:defRPr sz="3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Industry consultants: mainly responsible for industry research and industry analysis reports etc.;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Times Roman"/>
              <a:buChar char="•"/>
              <a:defRPr sz="3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Property valuers: responsible for issuing valuation reports on the applicant’s property interests or other assets, etc.;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Times Roman"/>
              <a:buChar char="•"/>
              <a:defRPr sz="3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Special asset valuation: valuation of special assets, such as mine valuation;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Times Roman"/>
              <a:buChar char="•"/>
              <a:defRPr sz="3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Printers: mainly responsible for the proofreading, translation and printing of </a:t>
            </a:r>
            <a:br>
              <a:rPr>
                <a:latin typeface="Times Roman"/>
                <a:ea typeface="Times Roman"/>
                <a:cs typeface="Times Roman"/>
                <a:sym typeface="Times Roman"/>
              </a:rPr>
            </a:br>
            <a:r>
              <a:t>prospectuses, etc.; </a:t>
            </a:r>
            <a:br>
              <a:rPr>
                <a:latin typeface="Times Roman"/>
                <a:ea typeface="Times Roman"/>
                <a:cs typeface="Times Roman"/>
                <a:sym typeface="Times Roman"/>
              </a:rPr>
            </a:br>
            <a:endParaRPr>
              <a:latin typeface="Times Roman"/>
              <a:ea typeface="Times Roman"/>
              <a:cs typeface="Times Roman"/>
              <a:sym typeface="Times Roman"/>
            </a:endParaRPr>
          </a:p>
          <a:p>
            <a:pPr marL="914400" lvl="1" indent="-317500" algn="l" defTabSz="457200">
              <a:spcBef>
                <a:spcPts val="1200"/>
              </a:spcBef>
              <a:buClr>
                <a:srgbClr val="000000"/>
              </a:buClr>
              <a:buSzPct val="100000"/>
              <a:buFont typeface="Times Roman"/>
              <a:buChar char="•"/>
              <a:defRPr sz="3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	</a:t>
            </a:r>
            <a:r>
              <a:t>Public relations firms: arrange roadshows, media activities and listing ceremonies, etc. </a:t>
            </a:r>
            <a:br>
              <a:rPr>
                <a:latin typeface="Times Roman"/>
                <a:ea typeface="Times Roman"/>
                <a:cs typeface="Times Roman"/>
                <a:sym typeface="Times Roman"/>
              </a:rPr>
            </a:br>
            <a:endParaRPr>
              <a:latin typeface="Times Roman"/>
              <a:ea typeface="Times Roman"/>
              <a:cs typeface="Times Roman"/>
              <a:sym typeface="Times Roman"/>
            </a:endParaRPr>
          </a:p>
          <a:p>
            <a:pPr marL="914400" indent="-914400" algn="l" defTabSz="457200">
              <a:spcBef>
                <a:spcPts val="1200"/>
              </a:spcBef>
              <a:tabLst>
                <a:tab pos="596900" algn="l"/>
                <a:tab pos="914400" algn="l"/>
              </a:tabLst>
              <a:defRPr sz="3500">
                <a:solidFill>
                  <a:srgbClr val="000000"/>
                </a:solidFill>
                <a:latin typeface="Arial" panose="020B0604020202020204"/>
                <a:ea typeface="Arial" panose="020B0604020202020204"/>
                <a:cs typeface="Arial" panose="020B0604020202020204"/>
                <a:sym typeface="Arial" panose="020B0604020202020204"/>
              </a:defRPr>
            </a:pPr>
            <a:r>
              <a:rPr>
                <a:latin typeface="Times Roman"/>
                <a:ea typeface="Times Roman"/>
                <a:cs typeface="Times Roman"/>
                <a:sym typeface="Times Roman"/>
              </a:rPr>
              <a:t>Source of information: HKEx</a:t>
            </a:r>
            <a:endParaRPr>
              <a:latin typeface="Times Roman"/>
              <a:ea typeface="Times Roman"/>
              <a:cs typeface="Times Roman"/>
              <a:sym typeface="Times Roman"/>
            </a:endParaRPr>
          </a:p>
        </p:txBody>
      </p:sp>
    </p:spTree>
    <p:custDataLst>
      <p:tags r:id="rId1"/>
    </p:custData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lide Number"/>
          <p:cNvSpPr txBox="1"/>
          <p:nvPr>
            <p:ph type="sldNum" sz="quarter" idx="12"/>
          </p:nvPr>
        </p:nvSpPr>
        <p:spPr>
          <a:prstGeom prst="rect">
            <a:avLst/>
          </a:prstGeom>
        </p:spPr>
        <p:txBody>
          <a:bodyPr/>
          <a:lstStyle/>
          <a:p>
            <a:fld id="{86CB4B4D-7CA3-9044-876B-883B54F8677D}" type="slidenum">
              <a:rPr/>
            </a:fld>
            <a:endParaRPr/>
          </a:p>
        </p:txBody>
      </p:sp>
      <p:sp>
        <p:nvSpPr>
          <p:cNvPr id="299" name="Figure 1: IPO funds raised and equity refinancing of listed companies at the HKEx (2001 - Jun 2019)"/>
          <p:cNvSpPr txBox="1"/>
          <p:nvPr/>
        </p:nvSpPr>
        <p:spPr>
          <a:xfrm>
            <a:off x="196596" y="1134444"/>
            <a:ext cx="22762678" cy="634807"/>
          </a:xfrm>
          <a:prstGeom prst="rect">
            <a:avLst/>
          </a:prstGeom>
          <a:ln w="12700">
            <a:miter lim="400000"/>
          </a:ln>
        </p:spPr>
        <p:txBody>
          <a:bodyPr lIns="50800" tIns="50800" rIns="50800" bIns="50800" anchor="ctr">
            <a:spAutoFit/>
          </a:bodyPr>
          <a:lstStyle>
            <a:lvl1pPr>
              <a:defRPr sz="3500" b="1"/>
            </a:lvl1pPr>
          </a:lstStyle>
          <a:p>
            <a:r>
              <a:t>Figure 1: IPO funds raised and equity refinancing of listed companies at the HKEx (2001 - Jun 2019)</a:t>
            </a:r>
          </a:p>
        </p:txBody>
      </p:sp>
      <p:pic>
        <p:nvPicPr>
          <p:cNvPr id="300" name="page22image15752928.png" descr="page22image15752928.png"/>
          <p:cNvPicPr>
            <a:picLocks noChangeAspect="1"/>
          </p:cNvPicPr>
          <p:nvPr/>
        </p:nvPicPr>
        <p:blipFill>
          <a:blip r:embed="rId1"/>
          <a:stretch>
            <a:fillRect/>
          </a:stretch>
        </p:blipFill>
        <p:spPr>
          <a:xfrm>
            <a:off x="1411574" y="2663719"/>
            <a:ext cx="20332722" cy="8947567"/>
          </a:xfrm>
          <a:prstGeom prst="rect">
            <a:avLst/>
          </a:prstGeom>
          <a:ln w="12700">
            <a:miter lim="400000"/>
            <a:headEnd/>
            <a:tailEnd/>
          </a:ln>
        </p:spPr>
      </p:pic>
      <p:sp>
        <p:nvSpPr>
          <p:cNvPr id="301" name="Text"/>
          <p:cNvSpPr txBox="1"/>
          <p:nvPr/>
        </p:nvSpPr>
        <p:spPr>
          <a:xfrm>
            <a:off x="2558052" y="2567379"/>
            <a:ext cx="152401" cy="457201"/>
          </a:xfrm>
          <a:prstGeom prst="rect">
            <a:avLst/>
          </a:prstGeom>
          <a:ln w="12700">
            <a:miter lim="400000"/>
          </a:ln>
        </p:spPr>
        <p:txBody>
          <a:bodyPr wrap="none" lIns="50800" tIns="50800" rIns="50800" bIns="50800" anchor="ctr">
            <a:spAutoFit/>
          </a:bodyPr>
          <a:lstStyle>
            <a:lvl1pPr algn="l" defTabSz="457200">
              <a:defRPr sz="1200">
                <a:solidFill>
                  <a:srgbClr val="000000"/>
                </a:solidFill>
                <a:latin typeface="Times Roman"/>
                <a:ea typeface="Times Roman"/>
                <a:cs typeface="Times Roman"/>
                <a:sym typeface="Times Roman"/>
              </a:defRPr>
            </a:lvl1pPr>
          </a:lstStyle>
          <a:p>
            <a:r>
              <a:t> </a:t>
            </a:r>
          </a:p>
        </p:txBody>
      </p:sp>
      <p:sp>
        <p:nvSpPr>
          <p:cNvPr id="302" name="Source of information: HKEx"/>
          <p:cNvSpPr txBox="1"/>
          <p:nvPr/>
        </p:nvSpPr>
        <p:spPr>
          <a:xfrm>
            <a:off x="920364" y="12140486"/>
            <a:ext cx="5761674" cy="609855"/>
          </a:xfrm>
          <a:prstGeom prst="rect">
            <a:avLst/>
          </a:prstGeom>
          <a:ln w="12700">
            <a:miter lim="400000"/>
          </a:ln>
        </p:spPr>
        <p:txBody>
          <a:bodyPr wrap="none" lIns="50800" tIns="50800" rIns="50800" bIns="50800" anchor="ctr">
            <a:spAutoFit/>
          </a:bodyPr>
          <a:lstStyle>
            <a:lvl1pPr>
              <a:defRPr sz="3500"/>
            </a:lvl1pPr>
          </a:lstStyle>
          <a:p>
            <a:r>
              <a:t>Source of information: HKEx</a:t>
            </a:r>
          </a:p>
        </p:txBody>
      </p:sp>
    </p:spTree>
    <p:custDataLst>
      <p:tags r:id="rId2"/>
    </p:custData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Financial Reporting and International M&amp;As"/>
          <p:cNvSpPr txBox="1"/>
          <p:nvPr/>
        </p:nvSpPr>
        <p:spPr>
          <a:xfrm>
            <a:off x="1838760" y="929593"/>
            <a:ext cx="15164545" cy="2082801"/>
          </a:xfrm>
          <a:prstGeom prst="rect">
            <a:avLst/>
          </a:prstGeom>
          <a:ln w="12700">
            <a:miter lim="400000"/>
          </a:ln>
        </p:spPr>
        <p:txBody>
          <a:bodyPr wrap="none" lIns="50800" tIns="50800" rIns="50800" bIns="50800" anchor="ctr">
            <a:spAutoFit/>
          </a:bodyPr>
          <a:lstStyle>
            <a:lvl1pPr algn="l" defTabSz="457200">
              <a:spcBef>
                <a:spcPts val="1200"/>
              </a:spcBef>
              <a:defRPr sz="6000" b="1">
                <a:solidFill>
                  <a:srgbClr val="000000"/>
                </a:solidFill>
                <a:latin typeface="Times Roman"/>
                <a:ea typeface="Times Roman"/>
                <a:cs typeface="Times Roman"/>
                <a:sym typeface="Times Roman"/>
              </a:defRPr>
            </a:lvl1pPr>
          </a:lstStyle>
          <a:p>
            <a:r>
              <a:t>Financial Reporting and International M&amp;As </a:t>
            </a:r>
            <a:endParaRPr b="0"/>
          </a:p>
        </p:txBody>
      </p:sp>
      <p:sp>
        <p:nvSpPr>
          <p:cNvPr id="305" name="* Theoretical research demonstrates that information asymmetries between prospective targets and acquiring firms constrain merger and acquisitions (M&amp;As) activity."/>
          <p:cNvSpPr txBox="1"/>
          <p:nvPr/>
        </p:nvSpPr>
        <p:spPr>
          <a:xfrm>
            <a:off x="1510107" y="3040447"/>
            <a:ext cx="16205756" cy="3492501"/>
          </a:xfrm>
          <a:prstGeom prst="rect">
            <a:avLst/>
          </a:prstGeom>
          <a:ln w="12700">
            <a:miter lim="400000"/>
          </a:ln>
        </p:spPr>
        <p:txBody>
          <a:bodyPr lIns="50800" tIns="50800" rIns="50800" bIns="50800" anchor="ctr">
            <a:spAutoFit/>
          </a:bodyPr>
          <a:lstStyle>
            <a:lvl1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 Theoretical research demonstrates that information asymmetries between prospective targets and acquiring firms constrain merger and acquisitions (M&amp;As) activity. </a:t>
            </a:r>
            <a:endParaRPr>
              <a:latin typeface="Times Roman"/>
              <a:ea typeface="Times Roman"/>
              <a:cs typeface="Times Roman"/>
              <a:sym typeface="Times Roman"/>
            </a:endParaRPr>
          </a:p>
        </p:txBody>
      </p:sp>
      <p:sp>
        <p:nvSpPr>
          <p:cNvPr id="306" name="* Financial reporting is intended to reduce information asymmetries by producing financial information useful for resource allocation decisions."/>
          <p:cNvSpPr txBox="1"/>
          <p:nvPr/>
        </p:nvSpPr>
        <p:spPr>
          <a:xfrm>
            <a:off x="1551948" y="6447449"/>
            <a:ext cx="15738170" cy="3492501"/>
          </a:xfrm>
          <a:prstGeom prst="rect">
            <a:avLst/>
          </a:prstGeom>
          <a:ln w="12700">
            <a:miter lim="400000"/>
          </a:ln>
        </p:spPr>
        <p:txBody>
          <a:bodyPr lIns="50800" tIns="50800" rIns="50800" bIns="50800" anchor="ctr">
            <a:spAutoFit/>
          </a:bodyPr>
          <a:lstStyle>
            <a:lvl1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 Financial reporting is intended to reduce information asymmetries by producing financial information useful for resource allocation decisions. </a:t>
            </a:r>
            <a:endParaRPr>
              <a:latin typeface="Times Roman"/>
              <a:ea typeface="Times Roman"/>
              <a:cs typeface="Times Roman"/>
              <a:sym typeface="Times Roman"/>
            </a:endParaRPr>
          </a:p>
        </p:txBody>
      </p:sp>
      <p:sp>
        <p:nvSpPr>
          <p:cNvPr id="30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Financial Reporting and International M&amp;As"/>
          <p:cNvSpPr txBox="1"/>
          <p:nvPr/>
        </p:nvSpPr>
        <p:spPr>
          <a:xfrm>
            <a:off x="1219305" y="1126692"/>
            <a:ext cx="15164545" cy="2082801"/>
          </a:xfrm>
          <a:prstGeom prst="rect">
            <a:avLst/>
          </a:prstGeom>
          <a:ln w="12700">
            <a:miter lim="400000"/>
          </a:ln>
        </p:spPr>
        <p:txBody>
          <a:bodyPr wrap="none" lIns="50800" tIns="50800" rIns="50800" bIns="50800" anchor="ctr">
            <a:spAutoFit/>
          </a:bodyPr>
          <a:lstStyle>
            <a:lvl1pPr algn="l" defTabSz="457200">
              <a:spcBef>
                <a:spcPts val="1200"/>
              </a:spcBef>
              <a:defRPr sz="6000" b="1">
                <a:solidFill>
                  <a:srgbClr val="000000"/>
                </a:solidFill>
                <a:latin typeface="Times Roman"/>
                <a:ea typeface="Times Roman"/>
                <a:cs typeface="Times Roman"/>
                <a:sym typeface="Times Roman"/>
              </a:defRPr>
            </a:lvl1pPr>
          </a:lstStyle>
          <a:p>
            <a:r>
              <a:t>Financial Reporting and International M&amp;As </a:t>
            </a:r>
            <a:endParaRPr b="0"/>
          </a:p>
        </p:txBody>
      </p:sp>
      <p:sp>
        <p:nvSpPr>
          <p:cNvPr id="310" name="* Research indicates that international financial reporting, specifically reporting under U.S. Generally Accepted Accounting Principles or International Financial Reporting Standards, results in more transparent financial information relative to other co"/>
          <p:cNvSpPr txBox="1"/>
          <p:nvPr/>
        </p:nvSpPr>
        <p:spPr>
          <a:xfrm>
            <a:off x="1054009" y="3776665"/>
            <a:ext cx="18459604" cy="5092701"/>
          </a:xfrm>
          <a:prstGeom prst="rect">
            <a:avLst/>
          </a:prstGeom>
          <a:ln w="12700">
            <a:miter lim="400000"/>
          </a:ln>
        </p:spPr>
        <p:txBody>
          <a:bodyPr lIns="50800" tIns="50800" rIns="50800" bIns="50800" anchor="ctr">
            <a:spAutoFit/>
          </a:bodyPr>
          <a:lstStyle>
            <a:lvl1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 Research indicates that international financial reporting, specifically reporting under U.S. Generally Accepted Accounting Principles or International Financial Reporting Standards, results in more transparent financial information relative to other country-specific standards. </a:t>
            </a:r>
            <a:endParaRPr>
              <a:latin typeface="Times Roman"/>
              <a:ea typeface="Times Roman"/>
              <a:cs typeface="Times Roman"/>
              <a:sym typeface="Times Roman"/>
            </a:endParaRPr>
          </a:p>
        </p:txBody>
      </p:sp>
      <p:sp>
        <p:nvSpPr>
          <p:cNvPr id="311"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Financial Reporting and International M&amp;As"/>
          <p:cNvSpPr txBox="1"/>
          <p:nvPr/>
        </p:nvSpPr>
        <p:spPr>
          <a:xfrm>
            <a:off x="1219305" y="1126692"/>
            <a:ext cx="15164545" cy="2082801"/>
          </a:xfrm>
          <a:prstGeom prst="rect">
            <a:avLst/>
          </a:prstGeom>
          <a:ln w="12700">
            <a:miter lim="400000"/>
          </a:ln>
        </p:spPr>
        <p:txBody>
          <a:bodyPr wrap="none" lIns="50800" tIns="50800" rIns="50800" bIns="50800" anchor="ctr">
            <a:spAutoFit/>
          </a:bodyPr>
          <a:lstStyle>
            <a:lvl1pPr algn="l" defTabSz="457200">
              <a:spcBef>
                <a:spcPts val="1200"/>
              </a:spcBef>
              <a:defRPr sz="6000" b="1">
                <a:solidFill>
                  <a:srgbClr val="000000"/>
                </a:solidFill>
                <a:latin typeface="Times Roman"/>
                <a:ea typeface="Times Roman"/>
                <a:cs typeface="Times Roman"/>
                <a:sym typeface="Times Roman"/>
              </a:defRPr>
            </a:lvl1pPr>
          </a:lstStyle>
          <a:p>
            <a:r>
              <a:t>Financial Reporting and International M&amp;As </a:t>
            </a:r>
            <a:endParaRPr b="0"/>
          </a:p>
        </p:txBody>
      </p:sp>
      <p:sp>
        <p:nvSpPr>
          <p:cNvPr id="314" name="* A thorough and objective review of the financial statements of an acquisition or merger candidate is an essential component of open market transactions."/>
          <p:cNvSpPr txBox="1"/>
          <p:nvPr/>
        </p:nvSpPr>
        <p:spPr>
          <a:xfrm>
            <a:off x="1537239" y="3181232"/>
            <a:ext cx="16522220" cy="3492501"/>
          </a:xfrm>
          <a:prstGeom prst="rect">
            <a:avLst/>
          </a:prstGeom>
          <a:ln w="12700">
            <a:miter lim="400000"/>
          </a:ln>
        </p:spPr>
        <p:txBody>
          <a:bodyPr lIns="50800" tIns="50800" rIns="50800" bIns="50800" anchor="ctr">
            <a:spAutoFit/>
          </a:bodyPr>
          <a:lstStyle>
            <a:lvl1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 A thorough and objective review of the financial statements of an acquisition or merger candidate is an essential component of open market transactions. </a:t>
            </a:r>
            <a:endParaRPr>
              <a:latin typeface="Times Roman"/>
              <a:ea typeface="Times Roman"/>
              <a:cs typeface="Times Roman"/>
              <a:sym typeface="Times Roman"/>
            </a:endParaRPr>
          </a:p>
        </p:txBody>
      </p:sp>
      <p:sp>
        <p:nvSpPr>
          <p:cNvPr id="315" name="* This includes both historical financial statements, forecast operating results (where they exist), and the…"/>
          <p:cNvSpPr txBox="1"/>
          <p:nvPr/>
        </p:nvSpPr>
        <p:spPr>
          <a:xfrm>
            <a:off x="1537239" y="6483877"/>
            <a:ext cx="16522220" cy="3644901"/>
          </a:xfrm>
          <a:prstGeom prst="rect">
            <a:avLst/>
          </a:prstGeom>
          <a:ln w="12700">
            <a:miter lim="400000"/>
          </a:ln>
        </p:spPr>
        <p:txBody>
          <a:bodyPr lIns="50800" tIns="50800" rIns="50800" bIns="50800" anchor="ctr">
            <a:spAutoFit/>
          </a:bodyPr>
          <a:lstStyle/>
          <a:p>
            <a: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r>
              <a:t>* This includes both historical financial statements, forecast operating results (where they exist), and the </a:t>
            </a:r>
            <a:endParaRPr>
              <a:latin typeface="Times Roman"/>
              <a:ea typeface="Times Roman"/>
              <a:cs typeface="Times Roman"/>
              <a:sym typeface="Times Roman"/>
            </a:endParaRPr>
          </a:p>
          <a:p>
            <a: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pPr>
            <a:r>
              <a:t>supporting notes and schedules thereto. </a:t>
            </a:r>
            <a:endParaRPr>
              <a:latin typeface="Times Roman"/>
              <a:ea typeface="Times Roman"/>
              <a:cs typeface="Times Roman"/>
              <a:sym typeface="Times Roman"/>
            </a:endParaRPr>
          </a:p>
        </p:txBody>
      </p:sp>
      <p:sp>
        <p:nvSpPr>
          <p:cNvPr id="316"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lide Number"/>
          <p:cNvSpPr txBox="1"/>
          <p:nvPr>
            <p:ph type="sldNum" sz="quarter" idx="12"/>
          </p:nvPr>
        </p:nvSpPr>
        <p:spPr>
          <a:prstGeom prst="rect">
            <a:avLst/>
          </a:prstGeom>
        </p:spPr>
        <p:txBody>
          <a:bodyPr/>
          <a:lstStyle/>
          <a:p>
            <a:fld id="{86CB4B4D-7CA3-9044-876B-883B54F8677D}" type="slidenum">
              <a:rPr/>
            </a:fld>
            <a:endParaRPr/>
          </a:p>
        </p:txBody>
      </p:sp>
      <p:sp>
        <p:nvSpPr>
          <p:cNvPr id="319" name="Financial Reporting and International M&amp;As"/>
          <p:cNvSpPr txBox="1"/>
          <p:nvPr/>
        </p:nvSpPr>
        <p:spPr>
          <a:xfrm>
            <a:off x="1219305" y="1126692"/>
            <a:ext cx="15164545" cy="2082801"/>
          </a:xfrm>
          <a:prstGeom prst="rect">
            <a:avLst/>
          </a:prstGeom>
          <a:ln w="12700">
            <a:miter lim="400000"/>
          </a:ln>
        </p:spPr>
        <p:txBody>
          <a:bodyPr wrap="none" lIns="50800" tIns="50800" rIns="50800" bIns="50800" anchor="ctr">
            <a:spAutoFit/>
          </a:bodyPr>
          <a:lstStyle>
            <a:lvl1pPr algn="l" defTabSz="457200">
              <a:spcBef>
                <a:spcPts val="1200"/>
              </a:spcBef>
              <a:defRPr sz="6000" b="1">
                <a:solidFill>
                  <a:srgbClr val="000000"/>
                </a:solidFill>
                <a:latin typeface="Times Roman"/>
                <a:ea typeface="Times Roman"/>
                <a:cs typeface="Times Roman"/>
                <a:sym typeface="Times Roman"/>
              </a:defRPr>
            </a:lvl1pPr>
          </a:lstStyle>
          <a:p>
            <a:r>
              <a:t>Financial Reporting and International M&amp;As </a:t>
            </a:r>
            <a:endParaRPr b="0"/>
          </a:p>
        </p:txBody>
      </p:sp>
      <p:sp>
        <p:nvSpPr>
          <p:cNvPr id="320" name="* The focus of the analysis should be on the determinants of equity value, including the amount and timing of prospective discretionary cash flows, the level of risk involved, the existence of redundant assets, and the amount of interest bearing debt (an"/>
          <p:cNvSpPr txBox="1"/>
          <p:nvPr/>
        </p:nvSpPr>
        <p:spPr>
          <a:xfrm>
            <a:off x="1440322" y="3358573"/>
            <a:ext cx="19126816" cy="5024928"/>
          </a:xfrm>
          <a:prstGeom prst="rect">
            <a:avLst/>
          </a:prstGeom>
          <a:ln w="12700">
            <a:miter lim="400000"/>
          </a:ln>
        </p:spPr>
        <p:txBody>
          <a:bodyPr lIns="50800" tIns="50800" rIns="50800" bIns="50800" anchor="ctr">
            <a:spAutoFit/>
          </a:bodyPr>
          <a:lstStyle>
            <a:lvl1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 The focus of the analysis should be on the determinants of equity value, including the amount and timing of prospective discretionary cash flows, the level of risk involved, the existence of redundant assets, and the amount of interest bearing debt (and equivalents) outstanding </a:t>
            </a:r>
          </a:p>
        </p:txBody>
      </p:sp>
    </p:spTree>
    <p:custDataLst>
      <p:tags r:id="rId1"/>
    </p:custData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 It is important to determine whether any hidden trade liabilities exist that serve to reduce the underlying net operating assets of the target company, and accordingly reduces the value and price that would be paid for its shares."/>
          <p:cNvSpPr txBox="1"/>
          <p:nvPr/>
        </p:nvSpPr>
        <p:spPr>
          <a:xfrm>
            <a:off x="1239556" y="4160877"/>
            <a:ext cx="18914794" cy="4292601"/>
          </a:xfrm>
          <a:prstGeom prst="rect">
            <a:avLst/>
          </a:prstGeom>
          <a:ln w="12700">
            <a:miter lim="400000"/>
          </a:ln>
        </p:spPr>
        <p:txBody>
          <a:bodyPr lIns="50800" tIns="50800" rIns="50800" bIns="50800" anchor="ctr">
            <a:spAutoFit/>
          </a:bodyPr>
          <a:lstStyle>
            <a:lvl1pPr algn="l" defTabSz="457200">
              <a:spcBef>
                <a:spcPts val="1200"/>
              </a:spcBef>
              <a:defRPr sz="5500">
                <a:solidFill>
                  <a:srgbClr val="000000"/>
                </a:solidFill>
                <a:latin typeface="Times New Roman" panose="02020603050405020304"/>
                <a:ea typeface="Times New Roman" panose="02020603050405020304"/>
                <a:cs typeface="Times New Roman" panose="02020603050405020304"/>
                <a:sym typeface="Times New Roman" panose="02020603050405020304"/>
              </a:defRPr>
            </a:lvl1pPr>
          </a:lstStyle>
          <a:p>
            <a:r>
              <a:t>* It is important to determine whether any hidden trade liabilities exist that serve to reduce the underlying net operating assets of the target company, and accordingly reduces the value and price that would be paid for its shares. </a:t>
            </a:r>
            <a:endParaRPr>
              <a:latin typeface="Times Roman"/>
              <a:ea typeface="Times Roman"/>
              <a:cs typeface="Times Roman"/>
              <a:sym typeface="Times Roman"/>
            </a:endParaRPr>
          </a:p>
        </p:txBody>
      </p:sp>
      <p:sp>
        <p:nvSpPr>
          <p:cNvPr id="323" name="Financial Reporting and International M&amp;As"/>
          <p:cNvSpPr txBox="1"/>
          <p:nvPr/>
        </p:nvSpPr>
        <p:spPr>
          <a:xfrm>
            <a:off x="1219305" y="1126692"/>
            <a:ext cx="15164545" cy="2082801"/>
          </a:xfrm>
          <a:prstGeom prst="rect">
            <a:avLst/>
          </a:prstGeom>
          <a:ln w="12700">
            <a:miter lim="400000"/>
          </a:ln>
        </p:spPr>
        <p:txBody>
          <a:bodyPr wrap="none" lIns="50800" tIns="50800" rIns="50800" bIns="50800" anchor="ctr">
            <a:spAutoFit/>
          </a:bodyPr>
          <a:lstStyle>
            <a:lvl1pPr algn="l" defTabSz="457200">
              <a:spcBef>
                <a:spcPts val="1200"/>
              </a:spcBef>
              <a:defRPr sz="6000" b="1">
                <a:solidFill>
                  <a:srgbClr val="000000"/>
                </a:solidFill>
                <a:latin typeface="Times Roman"/>
                <a:ea typeface="Times Roman"/>
                <a:cs typeface="Times Roman"/>
                <a:sym typeface="Times Roman"/>
              </a:defRPr>
            </a:lvl1pPr>
          </a:lstStyle>
          <a:p>
            <a:r>
              <a:t>Financial Reporting and International M&amp;As </a:t>
            </a:r>
            <a:endParaRPr b="0"/>
          </a:p>
        </p:txBody>
      </p:sp>
    </p:spTree>
    <p:custDataLst>
      <p:tags r:id="rId1"/>
    </p:custData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Case Studies"/>
          <p:cNvSpPr txBox="1"/>
          <p:nvPr/>
        </p:nvSpPr>
        <p:spPr>
          <a:xfrm>
            <a:off x="29805" y="1292402"/>
            <a:ext cx="6782112" cy="1019298"/>
          </a:xfrm>
          <a:prstGeom prst="rect">
            <a:avLst/>
          </a:prstGeom>
          <a:ln w="12700">
            <a:miter lim="400000"/>
          </a:ln>
        </p:spPr>
        <p:txBody>
          <a:bodyPr lIns="50800" tIns="50800" rIns="50800" bIns="50800" anchor="ctr">
            <a:spAutoFit/>
          </a:bodyPr>
          <a:lstStyle>
            <a:lvl1pPr>
              <a:defRPr sz="6000" b="1"/>
            </a:lvl1pPr>
          </a:lstStyle>
          <a:p>
            <a:r>
              <a:t>Case Studies</a:t>
            </a:r>
          </a:p>
        </p:txBody>
      </p:sp>
      <p:sp>
        <p:nvSpPr>
          <p:cNvPr id="326" name="For effective teaching and learning purpose, all the cases are presented in Chinese"/>
          <p:cNvSpPr txBox="1"/>
          <p:nvPr/>
        </p:nvSpPr>
        <p:spPr>
          <a:xfrm>
            <a:off x="941596" y="3428174"/>
            <a:ext cx="21860896" cy="1228243"/>
          </a:xfrm>
          <a:prstGeom prst="rect">
            <a:avLst/>
          </a:prstGeom>
          <a:ln w="12700">
            <a:miter lim="400000"/>
          </a:ln>
        </p:spPr>
        <p:txBody>
          <a:bodyPr lIns="50800" tIns="50800" rIns="50800" bIns="50800" anchor="ctr">
            <a:spAutoFit/>
          </a:bodyPr>
          <a:lstStyle/>
          <a:p>
            <a:pPr>
              <a:defRPr sz="2900"/>
            </a:pPr>
          </a:p>
          <a:p>
            <a:pPr>
              <a:defRPr sz="4600"/>
            </a:pPr>
            <a:r>
              <a:t>For effective teaching and learning purpose, all the cases are presented in Chinese</a:t>
            </a:r>
          </a:p>
        </p:txBody>
      </p:sp>
      <p:sp>
        <p:nvSpPr>
          <p:cNvPr id="327"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END"/>
          <p:cNvSpPr txBox="1"/>
          <p:nvPr/>
        </p:nvSpPr>
        <p:spPr>
          <a:xfrm>
            <a:off x="10649541" y="3921614"/>
            <a:ext cx="2183893" cy="1279654"/>
          </a:xfrm>
          <a:prstGeom prst="rect">
            <a:avLst/>
          </a:prstGeom>
          <a:ln w="12700">
            <a:miter lim="400000"/>
          </a:ln>
        </p:spPr>
        <p:txBody>
          <a:bodyPr wrap="none" lIns="50800" tIns="50800" rIns="50800" bIns="50800" anchor="ctr">
            <a:spAutoFit/>
          </a:bodyPr>
          <a:lstStyle>
            <a:lvl1pPr>
              <a:defRPr sz="8000"/>
            </a:lvl1pPr>
          </a:lstStyle>
          <a:p>
            <a:r>
              <a:t>END</a:t>
            </a:r>
          </a:p>
        </p:txBody>
      </p:sp>
      <p:sp>
        <p:nvSpPr>
          <p:cNvPr id="330" name="Thank You!"/>
          <p:cNvSpPr txBox="1"/>
          <p:nvPr/>
        </p:nvSpPr>
        <p:spPr>
          <a:xfrm>
            <a:off x="9171769" y="6527901"/>
            <a:ext cx="5139437" cy="1279653"/>
          </a:xfrm>
          <a:prstGeom prst="rect">
            <a:avLst/>
          </a:prstGeom>
          <a:ln w="12700">
            <a:miter lim="400000"/>
          </a:ln>
        </p:spPr>
        <p:txBody>
          <a:bodyPr wrap="none" lIns="50800" tIns="50800" rIns="50800" bIns="50800" anchor="ctr">
            <a:spAutoFit/>
          </a:bodyPr>
          <a:lstStyle>
            <a:lvl1pPr>
              <a:defRPr sz="8000"/>
            </a:lvl1pPr>
          </a:lstStyle>
          <a:p>
            <a:r>
              <a:t>Thank You!</a:t>
            </a:r>
          </a:p>
        </p:txBody>
      </p:sp>
      <p:sp>
        <p:nvSpPr>
          <p:cNvPr id="331" name="Slide Number"/>
          <p:cNvSpPr txBox="1"/>
          <p:nvPr>
            <p:ph type="sldNum" sz="quarter" idx="12"/>
          </p:nvPr>
        </p:nvSpPr>
        <p:spPr>
          <a:prstGeom prst="rect">
            <a:avLst/>
          </a:prstGeom>
        </p:spPr>
        <p:txBody>
          <a:bodyPr/>
          <a:lstStyle/>
          <a:p>
            <a:fld id="{86CB4B4D-7CA3-9044-876B-883B54F8677D}" type="slidenum">
              <a:rPr/>
            </a:fld>
            <a:endParaRPr/>
          </a:p>
        </p:txBody>
      </p:sp>
    </p:spTree>
    <p:custDataLst>
      <p:tags r:id="rId1"/>
    </p:custDataLst>
  </p:cSld>
  <p:clrMapOvr>
    <a:masterClrMapping/>
  </p:clrMapOvr>
  <p:transition/>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0.xml><?xml version="1.0" encoding="utf-8"?>
<p:tagLst xmlns:p="http://schemas.openxmlformats.org/presentationml/2006/main">
  <p:tag name="KSO_WM_UNIT_TYPE" val="i"/>
  <p:tag name="KSO_WM_UNIT_SUBTYPE" val="h"/>
  <p:tag name="KSO_WM_SLIDE_BACKGROUND_TYPE" val="frame"/>
  <p:tag name="KSO_WM_SLIDE_BK_DARK_LIGHT" val="2"/>
  <p:tag name="KSO_WM_UNIT_HIGHLIGHT" val="0"/>
  <p:tag name="KSO_WM_UNIT_COMPATIBLE" val="0"/>
  <p:tag name="KSO_WM_UNIT_DIAGRAM_ISNUMVISUAL" val="0"/>
  <p:tag name="KSO_WM_UNIT_DIAGRAM_ISREFERUNIT" val="0"/>
  <p:tag name="KSO_WM_UNIT_INDEX" val="1"/>
  <p:tag name="KSO_WM_UNIT_ID" val="_13*i*1"/>
  <p:tag name="KSO_WM_UNIT_BK_DARK_LIGHT" val="2"/>
  <p:tag name="KSO_WM_UNIT_LAYERLEVEL" val="1"/>
  <p:tag name="KSO_WM_TAG_VERSION" val="1.0"/>
  <p:tag name="KSO_WM_BEAUTIFY_FLAG" val="#wm#"/>
</p:tagLst>
</file>

<file path=ppt/tags/tag8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8.xml><?xml version="1.0" encoding="utf-8"?>
<p:tagLst xmlns:p="http://schemas.openxmlformats.org/presentationml/2006/main">
  <p:tag name="KSO_WM_UNIT_TYPE" val="i"/>
  <p:tag name="KSO_WM_UNIT_SUBTYPE" val="h"/>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NDEX" val="1"/>
  <p:tag name="KSO_WM_UNIT_ID" val="_14*i*1"/>
  <p:tag name="KSO_WM_UNIT_BK_DARK_LIGHT" val="2"/>
  <p:tag name="KSO_WM_UNIT_LAYERLEVEL" val="1"/>
  <p:tag name="KSO_WM_TAG_VERSION" val="1.0"/>
  <p:tag name="KSO_WM_BEAUTIFY_FLAG" val="#wm#"/>
</p:tagLst>
</file>

<file path=ppt/tags/tag8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6.xml><?xml version="1.0" encoding="utf-8"?>
<p:tagLst xmlns:p="http://schemas.openxmlformats.org/presentationml/2006/main">
  <p:tag name="KSO_WM_UNIT_TYPE" val="i"/>
  <p:tag name="KSO_WM_UNIT_SUBTYPE" val="h"/>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NDEX" val="1"/>
  <p:tag name="KSO_WM_UNIT_ID" val="_15*i*1"/>
  <p:tag name="KSO_WM_UNIT_BK_DARK_LIGHT" val="2"/>
  <p:tag name="KSO_WM_UNIT_LAYERLEVEL" val="1"/>
  <p:tag name="KSO_WM_TAG_VERSION" val="1.0"/>
  <p:tag name="KSO_WM_BEAUTIFY_FLAG" val="#wm#"/>
</p:tagLst>
</file>

<file path=ppt/tags/tag9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5.xml><?xml version="1.0" encoding="utf-8"?>
<p:tagLst xmlns:p="http://schemas.openxmlformats.org/presentationml/2006/main">
  <p:tag name="KSO_WM_UNIT_TYPE" val="i"/>
  <p:tag name="KSO_WM_UNIT_SUBTYPE" val="h"/>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NDEX" val="1"/>
  <p:tag name="KSO_WM_UNIT_ID" val="_16*i*1"/>
  <p:tag name="KSO_WM_UNIT_BK_DARK_LIGHT" val="2"/>
  <p:tag name="KSO_WM_UNIT_LAYERLEVEL" val="1"/>
  <p:tag name="KSO_WM_TAG_VERSION" val="1.0"/>
  <p:tag name="KSO_WM_BEAUTIFY_FLAG" val="#wm#"/>
</p:tagLst>
</file>

<file path=ppt/tags/tag10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4.xml><?xml version="1.0" encoding="utf-8"?>
<p:tagLst xmlns:p="http://schemas.openxmlformats.org/presentationml/2006/main">
  <p:tag name="KSO_WM_UNIT_TYPE" val="i"/>
  <p:tag name="KSO_WM_UNIT_SUBTYPE" val="h"/>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NDEX" val="1"/>
  <p:tag name="KSO_WM_UNIT_ID" val="_17*i*1"/>
  <p:tag name="KSO_WM_UNIT_BK_DARK_LIGHT" val="2"/>
  <p:tag name="KSO_WM_UNIT_LAYERLEVEL" val="1"/>
  <p:tag name="KSO_WM_TAG_VERSION" val="1.0"/>
  <p:tag name="KSO_WM_BEAUTIFY_FLAG" val="#wm#"/>
</p:tagLst>
</file>

<file path=ppt/tags/tag1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TYPE" val="i"/>
  <p:tag name="KSO_WM_UNIT_SUBTYPE" val="h"/>
  <p:tag name="KSO_WM_SLIDE_BACKGROUND_TYPE" val="belt"/>
  <p:tag name="KSO_WM_SLIDE_BK_DARK_LIGHT" val="2"/>
  <p:tag name="KSO_WM_UNIT_HIGHLIGHT" val="0"/>
  <p:tag name="KSO_WM_UNIT_COMPATIBLE" val="0"/>
  <p:tag name="KSO_WM_UNIT_DIAGRAM_ISNUMVISUAL" val="0"/>
  <p:tag name="KSO_WM_UNIT_DIAGRAM_ISREFERUNIT" val="0"/>
  <p:tag name="KSO_WM_UNIT_INDEX" val="1"/>
  <p:tag name="KSO_WM_UNIT_ID" val="_18*i*1"/>
  <p:tag name="KSO_WM_UNIT_BK_DARK_LIGHT" val="2"/>
  <p:tag name="KSO_WM_UNIT_LAYERLEVEL" val="1"/>
  <p:tag name="KSO_WM_TAG_VERSION" val="1.0"/>
  <p:tag name="KSO_WM_BEAUTIFY_FLAG" val="#wm#"/>
</p:tagLst>
</file>

<file path=ppt/tags/tag12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59"/>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59"/>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8.xml><?xml version="1.0" encoding="utf-8"?>
<p:tagLst xmlns:p="http://schemas.openxmlformats.org/presentationml/2006/main">
  <p:tag name="KSO_WM_TAG_VERSION" val="1.0"/>
  <p:tag name="KSO_WM_BEAUTIFY_FLAG" val="#wm#"/>
  <p:tag name="KSO_WM_TEMPLATE_CATEGORY" val="custom"/>
  <p:tag name="KSO_WM_TEMPLATE_INDEX" val="20204359"/>
  <p:tag name="KSO_WM_TEMPLATE_SUBCATEGORY" val="0"/>
  <p:tag name="KSO_WM_TEMPLATE_MASTER_TYPE" val="1"/>
  <p:tag name="KSO_WM_TEMPLATE_COLOR_TYPE" val="1"/>
  <p:tag name="KSO_WM_TEMPLATE_MASTER_THUMB_INDEX" val="12"/>
  <p:tag name="KSO_WM_TEMPLATE_THUMBS_INDEX" val="1、4、7、9、12、15、19、22、23、24、25、26、29、34、39、42、43"/>
</p:tagLst>
</file>

<file path=ppt/tags/tag139.xml><?xml version="1.0" encoding="utf-8"?>
<p:tagLst xmlns:p="http://schemas.openxmlformats.org/presentationml/2006/main">
  <p:tag name="KSO_WM_TEMPLATE_CATEGORY" val="custom"/>
  <p:tag name="KSO_WM_TEMPLATE_INDEX" val="20204359"/>
</p:tagLst>
</file>

<file path=ppt/tags/tag140.xml><?xml version="1.0" encoding="utf-8"?>
<p:tagLst xmlns:p="http://schemas.openxmlformats.org/presentationml/2006/main">
  <p:tag name="KSO_WM_TEMPLATE_CATEGORY" val="custom"/>
  <p:tag name="KSO_WM_TEMPLATE_INDEX" val="20204359"/>
</p:tagLst>
</file>

<file path=ppt/tags/tag141.xml><?xml version="1.0" encoding="utf-8"?>
<p:tagLst xmlns:p="http://schemas.openxmlformats.org/presentationml/2006/main">
  <p:tag name="KSO_WM_TEMPLATE_CATEGORY" val="custom"/>
  <p:tag name="KSO_WM_TEMPLATE_INDEX" val="20204359"/>
</p:tagLst>
</file>

<file path=ppt/tags/tag142.xml><?xml version="1.0" encoding="utf-8"?>
<p:tagLst xmlns:p="http://schemas.openxmlformats.org/presentationml/2006/main">
  <p:tag name="KSO_WM_TEMPLATE_CATEGORY" val="custom"/>
  <p:tag name="KSO_WM_TEMPLATE_INDEX" val="20204359"/>
</p:tagLst>
</file>

<file path=ppt/tags/tag143.xml><?xml version="1.0" encoding="utf-8"?>
<p:tagLst xmlns:p="http://schemas.openxmlformats.org/presentationml/2006/main">
  <p:tag name="KSO_WM_TEMPLATE_CATEGORY" val="custom"/>
  <p:tag name="KSO_WM_TEMPLATE_INDEX" val="20204359"/>
</p:tagLst>
</file>

<file path=ppt/tags/tag144.xml><?xml version="1.0" encoding="utf-8"?>
<p:tagLst xmlns:p="http://schemas.openxmlformats.org/presentationml/2006/main">
  <p:tag name="KSO_WM_TEMPLATE_CATEGORY" val="custom"/>
  <p:tag name="KSO_WM_TEMPLATE_INDEX" val="20204359"/>
</p:tagLst>
</file>

<file path=ppt/tags/tag145.xml><?xml version="1.0" encoding="utf-8"?>
<p:tagLst xmlns:p="http://schemas.openxmlformats.org/presentationml/2006/main">
  <p:tag name="KSO_WM_TEMPLATE_CATEGORY" val="custom"/>
  <p:tag name="KSO_WM_TEMPLATE_INDEX" val="20204359"/>
</p:tagLst>
</file>

<file path=ppt/tags/tag146.xml><?xml version="1.0" encoding="utf-8"?>
<p:tagLst xmlns:p="http://schemas.openxmlformats.org/presentationml/2006/main">
  <p:tag name="KSO_WM_TEMPLATE_CATEGORY" val="custom"/>
  <p:tag name="KSO_WM_TEMPLATE_INDEX" val="20204359"/>
</p:tagLst>
</file>

<file path=ppt/tags/tag147.xml><?xml version="1.0" encoding="utf-8"?>
<p:tagLst xmlns:p="http://schemas.openxmlformats.org/presentationml/2006/main">
  <p:tag name="KSO_WM_TEMPLATE_CATEGORY" val="custom"/>
  <p:tag name="KSO_WM_TEMPLATE_INDEX" val="20204359"/>
</p:tagLst>
</file>

<file path=ppt/tags/tag148.xml><?xml version="1.0" encoding="utf-8"?>
<p:tagLst xmlns:p="http://schemas.openxmlformats.org/presentationml/2006/main">
  <p:tag name="KSO_WM_TEMPLATE_CATEGORY" val="custom"/>
  <p:tag name="KSO_WM_TEMPLATE_INDEX" val="20204359"/>
</p:tagLst>
</file>

<file path=ppt/tags/tag149.xml><?xml version="1.0" encoding="utf-8"?>
<p:tagLst xmlns:p="http://schemas.openxmlformats.org/presentationml/2006/main">
  <p:tag name="KSO_WM_TEMPLATE_CATEGORY" val="custom"/>
  <p:tag name="KSO_WM_TEMPLATE_INDEX" val="20204359"/>
</p:tagLst>
</file>

<file path=ppt/tags/tag150.xml><?xml version="1.0" encoding="utf-8"?>
<p:tagLst xmlns:p="http://schemas.openxmlformats.org/presentationml/2006/main">
  <p:tag name="KSO_WM_TEMPLATE_CATEGORY" val="custom"/>
  <p:tag name="KSO_WM_TEMPLATE_INDEX" val="20204359"/>
</p:tagLst>
</file>

<file path=ppt/tags/tag151.xml><?xml version="1.0" encoding="utf-8"?>
<p:tagLst xmlns:p="http://schemas.openxmlformats.org/presentationml/2006/main">
  <p:tag name="KSO_WM_TEMPLATE_CATEGORY" val="custom"/>
  <p:tag name="KSO_WM_TEMPLATE_INDEX" val="20204359"/>
</p:tagLst>
</file>

<file path=ppt/tags/tag152.xml><?xml version="1.0" encoding="utf-8"?>
<p:tagLst xmlns:p="http://schemas.openxmlformats.org/presentationml/2006/main">
  <p:tag name="KSO_WM_TEMPLATE_CATEGORY" val="custom"/>
  <p:tag name="KSO_WM_TEMPLATE_INDEX" val="20204359"/>
</p:tagLst>
</file>

<file path=ppt/tags/tag153.xml><?xml version="1.0" encoding="utf-8"?>
<p:tagLst xmlns:p="http://schemas.openxmlformats.org/presentationml/2006/main">
  <p:tag name="KSO_WM_TEMPLATE_CATEGORY" val="custom"/>
  <p:tag name="KSO_WM_TEMPLATE_INDEX" val="20204359"/>
</p:tagLst>
</file>

<file path=ppt/tags/tag154.xml><?xml version="1.0" encoding="utf-8"?>
<p:tagLst xmlns:p="http://schemas.openxmlformats.org/presentationml/2006/main">
  <p:tag name="KSO_WM_TEMPLATE_CATEGORY" val="custom"/>
  <p:tag name="KSO_WM_TEMPLATE_INDEX" val="20204359"/>
</p:tagLst>
</file>

<file path=ppt/tags/tag155.xml><?xml version="1.0" encoding="utf-8"?>
<p:tagLst xmlns:p="http://schemas.openxmlformats.org/presentationml/2006/main">
  <p:tag name="KSO_WM_TEMPLATE_CATEGORY" val="custom"/>
  <p:tag name="KSO_WM_TEMPLATE_INDEX" val="20204359"/>
</p:tagLst>
</file>

<file path=ppt/tags/tag156.xml><?xml version="1.0" encoding="utf-8"?>
<p:tagLst xmlns:p="http://schemas.openxmlformats.org/presentationml/2006/main">
  <p:tag name="KSO_WM_TEMPLATE_CATEGORY" val="custom"/>
  <p:tag name="KSO_WM_TEMPLATE_INDEX" val="20204359"/>
</p:tagLst>
</file>

<file path=ppt/tags/tag157.xml><?xml version="1.0" encoding="utf-8"?>
<p:tagLst xmlns:p="http://schemas.openxmlformats.org/presentationml/2006/main">
  <p:tag name="KSO_WM_TEMPLATE_CATEGORY" val="custom"/>
  <p:tag name="KSO_WM_TEMPLATE_INDEX" val="20204359"/>
</p:tagLst>
</file>

<file path=ppt/tags/tag158.xml><?xml version="1.0" encoding="utf-8"?>
<p:tagLst xmlns:p="http://schemas.openxmlformats.org/presentationml/2006/main">
  <p:tag name="KSO_WM_TEMPLATE_CATEGORY" val="custom"/>
  <p:tag name="KSO_WM_TEMPLATE_INDEX" val="20204359"/>
</p:tagLst>
</file>

<file path=ppt/tags/tag159.xml><?xml version="1.0" encoding="utf-8"?>
<p:tagLst xmlns:p="http://schemas.openxmlformats.org/presentationml/2006/main">
  <p:tag name="KSO_WM_TEMPLATE_CATEGORY" val="custom"/>
  <p:tag name="KSO_WM_TEMPLATE_INDEX" val="20204359"/>
</p:tagLst>
</file>

<file path=ppt/tags/tag160.xml><?xml version="1.0" encoding="utf-8"?>
<p:tagLst xmlns:p="http://schemas.openxmlformats.org/presentationml/2006/main">
  <p:tag name="KSO_WM_TEMPLATE_CATEGORY" val="custom"/>
  <p:tag name="KSO_WM_TEMPLATE_INDEX" val="20204359"/>
</p:tagLst>
</file>

<file path=ppt/tags/tag161.xml><?xml version="1.0" encoding="utf-8"?>
<p:tagLst xmlns:p="http://schemas.openxmlformats.org/presentationml/2006/main">
  <p:tag name="KSO_WM_TEMPLATE_CATEGORY" val="custom"/>
  <p:tag name="KSO_WM_TEMPLATE_INDEX" val="20204359"/>
</p:tagLst>
</file>

<file path=ppt/tags/tag162.xml><?xml version="1.0" encoding="utf-8"?>
<p:tagLst xmlns:p="http://schemas.openxmlformats.org/presentationml/2006/main">
  <p:tag name="KSO_WM_TEMPLATE_CATEGORY" val="custom"/>
  <p:tag name="KSO_WM_TEMPLATE_INDEX" val="20204359"/>
</p:tagLst>
</file>

<file path=ppt/tags/tag163.xml><?xml version="1.0" encoding="utf-8"?>
<p:tagLst xmlns:p="http://schemas.openxmlformats.org/presentationml/2006/main">
  <p:tag name="KSO_WM_TEMPLATE_CATEGORY" val="custom"/>
  <p:tag name="KSO_WM_TEMPLATE_INDEX" val="20204359"/>
</p:tagLst>
</file>

<file path=ppt/tags/tag164.xml><?xml version="1.0" encoding="utf-8"?>
<p:tagLst xmlns:p="http://schemas.openxmlformats.org/presentationml/2006/main">
  <p:tag name="KSO_WM_TEMPLATE_CATEGORY" val="custom"/>
  <p:tag name="KSO_WM_TEMPLATE_INDEX" val="20204359"/>
</p:tagLst>
</file>

<file path=ppt/tags/tag165.xml><?xml version="1.0" encoding="utf-8"?>
<p:tagLst xmlns:p="http://schemas.openxmlformats.org/presentationml/2006/main">
  <p:tag name="KSO_WM_TEMPLATE_CATEGORY" val="custom"/>
  <p:tag name="KSO_WM_TEMPLATE_INDEX" val="20204359"/>
</p:tagLst>
</file>

<file path=ppt/tags/tag166.xml><?xml version="1.0" encoding="utf-8"?>
<p:tagLst xmlns:p="http://schemas.openxmlformats.org/presentationml/2006/main">
  <p:tag name="KSO_WM_TEMPLATE_CATEGORY" val="custom"/>
  <p:tag name="KSO_WM_TEMPLATE_INDEX" val="20204359"/>
</p:tagLst>
</file>

<file path=ppt/tags/tag167.xml><?xml version="1.0" encoding="utf-8"?>
<p:tagLst xmlns:p="http://schemas.openxmlformats.org/presentationml/2006/main">
  <p:tag name="KSO_WM_TEMPLATE_CATEGORY" val="custom"/>
  <p:tag name="KSO_WM_TEMPLATE_INDEX" val="20204359"/>
</p:tagLst>
</file>

<file path=ppt/tags/tag168.xml><?xml version="1.0" encoding="utf-8"?>
<p:tagLst xmlns:p="http://schemas.openxmlformats.org/presentationml/2006/main">
  <p:tag name="KSO_WM_TEMPLATE_CATEGORY" val="custom"/>
  <p:tag name="KSO_WM_TEMPLATE_INDEX" val="20204359"/>
</p:tagLst>
</file>

<file path=ppt/tags/tag169.xml><?xml version="1.0" encoding="utf-8"?>
<p:tagLst xmlns:p="http://schemas.openxmlformats.org/presentationml/2006/main">
  <p:tag name="KSO_WM_TEMPLATE_CATEGORY" val="custom"/>
  <p:tag name="KSO_WM_TEMPLATE_INDEX" val="20204359"/>
</p:tagLst>
</file>

<file path=ppt/tags/tag170.xml><?xml version="1.0" encoding="utf-8"?>
<p:tagLst xmlns:p="http://schemas.openxmlformats.org/presentationml/2006/main">
  <p:tag name="KSO_WM_TEMPLATE_CATEGORY" val="custom"/>
  <p:tag name="KSO_WM_TEMPLATE_INDEX" val="20204359"/>
</p:tagLst>
</file>

<file path=ppt/tags/tag171.xml><?xml version="1.0" encoding="utf-8"?>
<p:tagLst xmlns:p="http://schemas.openxmlformats.org/presentationml/2006/main">
  <p:tag name="KSO_WM_TEMPLATE_CATEGORY" val="custom"/>
  <p:tag name="KSO_WM_TEMPLATE_INDEX" val="20204359"/>
</p:tagLst>
</file>

<file path=ppt/tags/tag172.xml><?xml version="1.0" encoding="utf-8"?>
<p:tagLst xmlns:p="http://schemas.openxmlformats.org/presentationml/2006/main">
  <p:tag name="KSO_WM_TEMPLATE_CATEGORY" val="custom"/>
  <p:tag name="KSO_WM_TEMPLATE_INDEX" val="20204359"/>
</p:tagLst>
</file>

<file path=ppt/tags/tag173.xml><?xml version="1.0" encoding="utf-8"?>
<p:tagLst xmlns:p="http://schemas.openxmlformats.org/presentationml/2006/main">
  <p:tag name="KSO_WM_TEMPLATE_CATEGORY" val="custom"/>
  <p:tag name="KSO_WM_TEMPLATE_INDEX" val="20204359"/>
</p:tagLst>
</file>

<file path=ppt/tags/tag174.xml><?xml version="1.0" encoding="utf-8"?>
<p:tagLst xmlns:p="http://schemas.openxmlformats.org/presentationml/2006/main">
  <p:tag name="KSO_WM_TEMPLATE_CATEGORY" val="custom"/>
  <p:tag name="KSO_WM_TEMPLATE_INDEX" val="20204359"/>
</p:tagLst>
</file>

<file path=ppt/tags/tag175.xml><?xml version="1.0" encoding="utf-8"?>
<p:tagLst xmlns:p="http://schemas.openxmlformats.org/presentationml/2006/main">
  <p:tag name="KSO_WM_TEMPLATE_CATEGORY" val="custom"/>
  <p:tag name="KSO_WM_TEMPLATE_INDEX" val="20204359"/>
</p:tagLst>
</file>

<file path=ppt/tags/tag176.xml><?xml version="1.0" encoding="utf-8"?>
<p:tagLst xmlns:p="http://schemas.openxmlformats.org/presentationml/2006/main">
  <p:tag name="KSO_WM_TEMPLATE_CATEGORY" val="custom"/>
  <p:tag name="KSO_WM_TEMPLATE_INDEX" val="20204359"/>
</p:tagLst>
</file>

<file path=ppt/tags/tag177.xml><?xml version="1.0" encoding="utf-8"?>
<p:tagLst xmlns:p="http://schemas.openxmlformats.org/presentationml/2006/main">
  <p:tag name="KSO_WM_TEMPLATE_CATEGORY" val="custom"/>
  <p:tag name="KSO_WM_TEMPLATE_INDEX" val="20204359"/>
</p:tagLst>
</file>

<file path=ppt/tags/tag178.xml><?xml version="1.0" encoding="utf-8"?>
<p:tagLst xmlns:p="http://schemas.openxmlformats.org/presentationml/2006/main">
  <p:tag name="KSO_WM_TEMPLATE_CATEGORY" val="custom"/>
  <p:tag name="KSO_WM_TEMPLATE_INDEX" val="20204359"/>
</p:tagLst>
</file>

<file path=ppt/tags/tag179.xml><?xml version="1.0" encoding="utf-8"?>
<p:tagLst xmlns:p="http://schemas.openxmlformats.org/presentationml/2006/main">
  <p:tag name="KSO_WM_TEMPLATE_CATEGORY" val="custom"/>
  <p:tag name="KSO_WM_TEMPLATE_INDEX" val="20204359"/>
</p:tagLst>
</file>

<file path=ppt/tags/tag180.xml><?xml version="1.0" encoding="utf-8"?>
<p:tagLst xmlns:p="http://schemas.openxmlformats.org/presentationml/2006/main">
  <p:tag name="KSO_WM_TEMPLATE_CATEGORY" val="custom"/>
  <p:tag name="KSO_WM_TEMPLATE_INDEX" val="20204359"/>
</p:tagLst>
</file>

<file path=ppt/theme/theme1.xml><?xml version="1.0" encoding="utf-8"?>
<a:theme xmlns:a="http://schemas.openxmlformats.org/drawingml/2006/main" name="1_Office 主题​​">
  <a:themeElements>
    <a:clrScheme name="自定义 50">
      <a:dk1>
        <a:srgbClr val="000000"/>
      </a:dk1>
      <a:lt1>
        <a:srgbClr val="FFFFFF"/>
      </a:lt1>
      <a:dk2>
        <a:srgbClr val="EAF1F6"/>
      </a:dk2>
      <a:lt2>
        <a:srgbClr val="FFFFFF"/>
      </a:lt2>
      <a:accent1>
        <a:srgbClr val="476BAB"/>
      </a:accent1>
      <a:accent2>
        <a:srgbClr val="267793"/>
      </a:accent2>
      <a:accent3>
        <a:srgbClr val="2E7861"/>
      </a:accent3>
      <a:accent4>
        <a:srgbClr val="53703E"/>
      </a:accent4>
      <a:accent5>
        <a:srgbClr val="866134"/>
      </a:accent5>
      <a:accent6>
        <a:srgbClr val="AB5345"/>
      </a:accent6>
      <a:hlink>
        <a:srgbClr val="0563C1"/>
      </a:hlink>
      <a:folHlink>
        <a:srgbClr val="954E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15683</Words>
  <Application>WPS 演示</Application>
  <PresentationFormat/>
  <Paragraphs>498</Paragraphs>
  <Slides>42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42</vt:i4>
      </vt:variant>
    </vt:vector>
  </HeadingPairs>
  <TitlesOfParts>
    <vt:vector size="57" baseType="lpstr">
      <vt:lpstr>Arial</vt:lpstr>
      <vt:lpstr>宋体</vt:lpstr>
      <vt:lpstr>Wingdings</vt:lpstr>
      <vt:lpstr>Helvetica Neue</vt:lpstr>
      <vt:lpstr>微软雅黑</vt:lpstr>
      <vt:lpstr>汉仪旗黑-85S</vt:lpstr>
      <vt:lpstr>Helvetica Neue Medium</vt:lpstr>
      <vt:lpstr>Helvetica</vt:lpstr>
      <vt:lpstr>Times Roman</vt:lpstr>
      <vt:lpstr>Segoe Print</vt:lpstr>
      <vt:lpstr>Arial Unicode MS</vt:lpstr>
      <vt:lpstr>Times New Roman</vt:lpstr>
      <vt:lpstr>Arial</vt:lpstr>
      <vt:lpstr>Calibri</vt:lpstr>
      <vt:lpstr>1_Office 主题​​</vt:lpstr>
      <vt:lpstr>Lecture Notes on Financial Reporting and Corporate Strategy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Categories of Financial Ratios</vt:lpstr>
      <vt:lpstr>Sample Balance Sheet</vt:lpstr>
      <vt:lpstr>Sample Income Statement</vt:lpstr>
      <vt:lpstr>Computing Liquidity Ratios</vt:lpstr>
      <vt:lpstr>Computing Leverage Ratios</vt:lpstr>
      <vt:lpstr>Computing Coverage Ratios</vt:lpstr>
      <vt:lpstr>Computing Inventory Ratios</vt:lpstr>
      <vt:lpstr>Computing Receivables Ratios</vt:lpstr>
      <vt:lpstr>Computing Total Asset Turnover</vt:lpstr>
      <vt:lpstr>Computing Profitability Measures</vt:lpstr>
      <vt:lpstr>Computing Market Value Measures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Notes on Financial Reporting and Corporate Strategy</dc:title>
  <dc:creator/>
  <cp:lastModifiedBy>Wendy~肖</cp:lastModifiedBy>
  <cp:revision>3</cp:revision>
  <dcterms:created xsi:type="dcterms:W3CDTF">2020-07-29T07:18:00Z</dcterms:created>
  <dcterms:modified xsi:type="dcterms:W3CDTF">2021-01-29T08:51:50Z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