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j-lt"/>
        <a:ea typeface="+mj-ea"/>
        <a:cs typeface="+mj-cs"/>
        <a:sym typeface="Helvetica Neue"/>
      </a:defRPr>
    </a:lvl1pPr>
    <a:lvl2pPr marL="0" marR="0" indent="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j-lt"/>
        <a:ea typeface="+mj-ea"/>
        <a:cs typeface="+mj-cs"/>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4C3C2611-4C71-4FC5-86AE-919BDF0F9419}" styleName="">
    <a:wholeTbl>
      <a:tcTxStyle>
        <a:fontRef idx="maj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Style>
        <a:tcBdr/>
        <a:fill>
          <a:solidFill>
            <a:srgbClr val="E3E5E8"/>
          </a:solidFill>
        </a:fill>
      </a:tcStyle>
    </a:band2H>
    <a:firstCol>
      <a:tcTxStyle b="on">
        <a:fontRef idx="maj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a:fontRef idx="maj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a:fontRef idx="maj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slide" Target="slides/slide3.xml"/><Relationship Id="rId49" Type="http://schemas.openxmlformats.org/officeDocument/2006/relationships/presProps" Target="presProps.xml"/><Relationship Id="rId48" Type="http://schemas.openxmlformats.org/officeDocument/2006/relationships/notesMaster" Target="notesMasters/notesMaster1.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p:nvPr>
            <p:ph type="sldImg"/>
          </p:nvPr>
        </p:nvSpPr>
        <p:spPr>
          <a:xfrm>
            <a:off x="1143000" y="685800"/>
            <a:ext cx="4572000" cy="3429000"/>
          </a:xfrm>
          <a:prstGeom prst="rect">
            <a:avLst/>
          </a:prstGeom>
        </p:spPr>
        <p:txBody>
          <a:bodyPr/>
          <a:lstStyle/>
          <a:p/>
        </p:txBody>
      </p:sp>
      <p:sp>
        <p:nvSpPr>
          <p:cNvPr id="149" name="Shape 149"/>
          <p:cNvSpPr/>
          <p:nvPr>
            <p:ph type="body" sz="quarter" idx="1"/>
          </p:nvPr>
        </p:nvSpPr>
        <p:spPr>
          <a:xfrm>
            <a:off x="914400" y="4343400"/>
            <a:ext cx="5029200" cy="4114800"/>
          </a:xfrm>
          <a:prstGeom prst="rect">
            <a:avLst/>
          </a:prstGeom>
        </p:spPr>
        <p:txBody>
          <a:bodyPr/>
          <a:lstStyle/>
          <a:p/>
        </p:txBody>
      </p:sp>
    </p:spTree>
  </p:cSld>
  <p:clrMap bg1="lt1" tx1="dk1" bg2="lt2" tx2="dk2" accent1="accent1" accent2="accent2" accent3="accent3" accent4="accent4" accent5="accent5" accent6="accent6" hlink="hlink" folHlink="folHlink"/>
  <p:notesStyle>
    <a:lvl1pPr defTabSz="457200" latinLnBrk="0">
      <a:lnSpc>
        <a:spcPct val="118000"/>
      </a:lnSpc>
      <a:defRPr sz="2200">
        <a:latin typeface="+mj-lt"/>
        <a:ea typeface="+mj-ea"/>
        <a:cs typeface="+mj-cs"/>
        <a:sym typeface="Helvetica Neue"/>
      </a:defRPr>
    </a:lvl1pPr>
    <a:lvl2pPr indent="228600" defTabSz="457200" latinLnBrk="0">
      <a:lnSpc>
        <a:spcPct val="118000"/>
      </a:lnSpc>
      <a:defRPr sz="2200">
        <a:latin typeface="+mj-lt"/>
        <a:ea typeface="+mj-ea"/>
        <a:cs typeface="+mj-cs"/>
        <a:sym typeface="Helvetica Neue"/>
      </a:defRPr>
    </a:lvl2pPr>
    <a:lvl3pPr indent="457200" defTabSz="457200" latinLnBrk="0">
      <a:lnSpc>
        <a:spcPct val="118000"/>
      </a:lnSpc>
      <a:defRPr sz="2200">
        <a:latin typeface="+mj-lt"/>
        <a:ea typeface="+mj-ea"/>
        <a:cs typeface="+mj-cs"/>
        <a:sym typeface="Helvetica Neue"/>
      </a:defRPr>
    </a:lvl3pPr>
    <a:lvl4pPr indent="685800" defTabSz="457200" latinLnBrk="0">
      <a:lnSpc>
        <a:spcPct val="118000"/>
      </a:lnSpc>
      <a:defRPr sz="2200">
        <a:latin typeface="+mj-lt"/>
        <a:ea typeface="+mj-ea"/>
        <a:cs typeface="+mj-cs"/>
        <a:sym typeface="Helvetica Neue"/>
      </a:defRPr>
    </a:lvl4pPr>
    <a:lvl5pPr indent="914400" defTabSz="457200" latinLnBrk="0">
      <a:lnSpc>
        <a:spcPct val="118000"/>
      </a:lnSpc>
      <a:defRPr sz="2200">
        <a:latin typeface="+mj-lt"/>
        <a:ea typeface="+mj-ea"/>
        <a:cs typeface="+mj-cs"/>
        <a:sym typeface="Helvetica Neue"/>
      </a:defRPr>
    </a:lvl5pPr>
    <a:lvl6pPr indent="1143000" defTabSz="457200" latinLnBrk="0">
      <a:lnSpc>
        <a:spcPct val="118000"/>
      </a:lnSpc>
      <a:defRPr sz="2200">
        <a:latin typeface="+mj-lt"/>
        <a:ea typeface="+mj-ea"/>
        <a:cs typeface="+mj-cs"/>
        <a:sym typeface="Helvetica Neue"/>
      </a:defRPr>
    </a:lvl6pPr>
    <a:lvl7pPr indent="1371600" defTabSz="457200" latinLnBrk="0">
      <a:lnSpc>
        <a:spcPct val="118000"/>
      </a:lnSpc>
      <a:defRPr sz="2200">
        <a:latin typeface="+mj-lt"/>
        <a:ea typeface="+mj-ea"/>
        <a:cs typeface="+mj-cs"/>
        <a:sym typeface="Helvetica Neue"/>
      </a:defRPr>
    </a:lvl7pPr>
    <a:lvl8pPr indent="1600200" defTabSz="457200" latinLnBrk="0">
      <a:lnSpc>
        <a:spcPct val="118000"/>
      </a:lnSpc>
      <a:defRPr sz="2200">
        <a:latin typeface="+mj-lt"/>
        <a:ea typeface="+mj-ea"/>
        <a:cs typeface="+mj-cs"/>
        <a:sym typeface="Helvetica Neue"/>
      </a:defRPr>
    </a:lvl8pPr>
    <a:lvl9pPr indent="1828800" defTabSz="457200" latinLnBrk="0">
      <a:lnSpc>
        <a:spcPct val="118000"/>
      </a:lnSpc>
      <a:defRPr sz="2200">
        <a:latin typeface="+mj-lt"/>
        <a:ea typeface="+mj-ea"/>
        <a:cs typeface="+mj-cs"/>
        <a:sym typeface="Helvetica Neue"/>
      </a:defRPr>
    </a:lvl9pPr>
  </p:notesStyle>
</p:notesMaster>
</file>

<file path=ppt/slideLayouts/_rels/slideLayout1.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tags" Target="../tags/tag5.xml"/><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image" Target="file:///C:\Users\1V994W2\PycharmProjects\PPT_Background_Generation/pic_temp/pic_sup.png" TargetMode="External"/><Relationship Id="rId3" Type="http://schemas.openxmlformats.org/officeDocument/2006/relationships/image" Target="../media/image1.png"/><Relationship Id="rId2" Type="http://schemas.openxmlformats.org/officeDocument/2006/relationships/tags" Target="../tags/tag1.xml"/><Relationship Id="rId11" Type="http://schemas.openxmlformats.org/officeDocument/2006/relationships/tags" Target="../tags/tag8.xml"/><Relationship Id="rId10" Type="http://schemas.openxmlformats.org/officeDocument/2006/relationships/tags" Target="../tags/tag7.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tags" Target="../tags/tag11.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10.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9.xml"/><Relationship Id="rId12" Type="http://schemas.openxmlformats.org/officeDocument/2006/relationships/tags" Target="../tags/tag15.xml"/><Relationship Id="rId11" Type="http://schemas.openxmlformats.org/officeDocument/2006/relationships/tags" Target="../tags/tag14.xml"/><Relationship Id="rId10" Type="http://schemas.openxmlformats.org/officeDocument/2006/relationships/tags" Target="../tags/tag1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20.xml"/><Relationship Id="rId7" Type="http://schemas.openxmlformats.org/officeDocument/2006/relationships/tags" Target="../tags/tag19.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image" Target="file:///C:\Users\1V994W2\PycharmProjects\PPT_Background_Generation/pic_temp/pic_half_down.png" TargetMode="External"/><Relationship Id="rId3" Type="http://schemas.openxmlformats.org/officeDocument/2006/relationships/image" Target="../media/image4.png"/><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tags" Target="../tags/tag23.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22.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21.xml"/><Relationship Id="rId13" Type="http://schemas.openxmlformats.org/officeDocument/2006/relationships/tags" Target="../tags/tag28.xml"/><Relationship Id="rId12" Type="http://schemas.openxmlformats.org/officeDocument/2006/relationships/tags" Target="../tags/tag27.xml"/><Relationship Id="rId11" Type="http://schemas.openxmlformats.org/officeDocument/2006/relationships/tags" Target="../tags/tag26.xml"/><Relationship Id="rId10" Type="http://schemas.openxmlformats.org/officeDocument/2006/relationships/tags" Target="../tags/tag25.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32.xml"/><Relationship Id="rId8" Type="http://schemas.openxmlformats.org/officeDocument/2006/relationships/tags" Target="../tags/tag31.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30.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29.xml"/><Relationship Id="rId15" Type="http://schemas.openxmlformats.org/officeDocument/2006/relationships/tags" Target="../tags/tag38.xml"/><Relationship Id="rId14" Type="http://schemas.openxmlformats.org/officeDocument/2006/relationships/tags" Target="../tags/tag37.xml"/><Relationship Id="rId13" Type="http://schemas.openxmlformats.org/officeDocument/2006/relationships/tags" Target="../tags/tag36.xml"/><Relationship Id="rId12" Type="http://schemas.openxmlformats.org/officeDocument/2006/relationships/tags" Target="../tags/tag35.xml"/><Relationship Id="rId11" Type="http://schemas.openxmlformats.org/officeDocument/2006/relationships/tags" Target="../tags/tag34.xml"/><Relationship Id="rId10" Type="http://schemas.openxmlformats.org/officeDocument/2006/relationships/tags" Target="../tags/tag33.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9" Type="http://schemas.openxmlformats.org/officeDocument/2006/relationships/tags" Target="../tags/tag42.xml"/><Relationship Id="rId8" Type="http://schemas.openxmlformats.org/officeDocument/2006/relationships/tags" Target="../tags/tag41.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40.xml"/><Relationship Id="rId4" Type="http://schemas.openxmlformats.org/officeDocument/2006/relationships/image" Target="file:///C:\Users\1V994W2\Documents\Tencent%20Files\574576071\FileRecv\&#25340;&#35013;&#32032;&#26448;\&#31616;&#32422;&#28385;&#29256;-28\\19\subject_holdleft_72,108,173_0_staid_full_0.png" TargetMode="External"/><Relationship Id="rId3" Type="http://schemas.openxmlformats.org/officeDocument/2006/relationships/image" Target="../media/image5.png"/><Relationship Id="rId2" Type="http://schemas.openxmlformats.org/officeDocument/2006/relationships/tags" Target="../tags/tag39.xml"/><Relationship Id="rId11" Type="http://schemas.openxmlformats.org/officeDocument/2006/relationships/tags" Target="../tags/tag44.xml"/><Relationship Id="rId10" Type="http://schemas.openxmlformats.org/officeDocument/2006/relationships/tags" Target="../tags/tag43.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9" Type="http://schemas.openxmlformats.org/officeDocument/2006/relationships/tags" Target="../tags/tag51.xml"/><Relationship Id="rId8" Type="http://schemas.openxmlformats.org/officeDocument/2006/relationships/tags" Target="../tags/tag50.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49.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48.xml"/><Relationship Id="rId13" Type="http://schemas.openxmlformats.org/officeDocument/2006/relationships/tags" Target="../tags/tag55.xml"/><Relationship Id="rId12" Type="http://schemas.openxmlformats.org/officeDocument/2006/relationships/tags" Target="../tags/tag54.xml"/><Relationship Id="rId11" Type="http://schemas.openxmlformats.org/officeDocument/2006/relationships/tags" Target="../tags/tag53.xml"/><Relationship Id="rId10" Type="http://schemas.openxmlformats.org/officeDocument/2006/relationships/tags" Target="../tags/tag52.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9" Type="http://schemas.openxmlformats.org/officeDocument/2006/relationships/tags" Target="../tags/tag59.xml"/><Relationship Id="rId8" Type="http://schemas.openxmlformats.org/officeDocument/2006/relationships/tags" Target="../tags/tag58.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57.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56.xml"/><Relationship Id="rId12" Type="http://schemas.openxmlformats.org/officeDocument/2006/relationships/tags" Target="../tags/tag62.xml"/><Relationship Id="rId11" Type="http://schemas.openxmlformats.org/officeDocument/2006/relationships/tags" Target="../tags/tag61.xml"/><Relationship Id="rId10" Type="http://schemas.openxmlformats.org/officeDocument/2006/relationships/tags" Target="../tags/tag6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9" Type="http://schemas.openxmlformats.org/officeDocument/2006/relationships/tags" Target="../tags/tag66.xml"/><Relationship Id="rId8" Type="http://schemas.openxmlformats.org/officeDocument/2006/relationships/tags" Target="../tags/tag65.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64.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63.xml"/><Relationship Id="rId11" Type="http://schemas.openxmlformats.org/officeDocument/2006/relationships/tags" Target="../tags/tag68.xml"/><Relationship Id="rId10" Type="http://schemas.openxmlformats.org/officeDocument/2006/relationships/tags" Target="../tags/tag67.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74.xml"/><Relationship Id="rId8" Type="http://schemas.openxmlformats.org/officeDocument/2006/relationships/tags" Target="../tags/tag73.xml"/><Relationship Id="rId7" Type="http://schemas.openxmlformats.org/officeDocument/2006/relationships/tags" Target="../tags/tag72.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image" Target="file:///C:\Users\1V994W2\PycharmProjects\PPT_Background_Generation/pic_temp/pic_sup.png" TargetMode="External"/><Relationship Id="rId3" Type="http://schemas.openxmlformats.org/officeDocument/2006/relationships/image" Target="../media/image1.png"/><Relationship Id="rId2" Type="http://schemas.openxmlformats.org/officeDocument/2006/relationships/tags" Target="../tags/tag6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image" Target="../media/image6.png"/><Relationship Id="rId8" Type="http://schemas.openxmlformats.org/officeDocument/2006/relationships/tags" Target="../tags/tag79.xml"/><Relationship Id="rId7" Type="http://schemas.openxmlformats.org/officeDocument/2006/relationships/tags" Target="../tags/tag78.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75.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85.xml"/><Relationship Id="rId8" Type="http://schemas.openxmlformats.org/officeDocument/2006/relationships/tags" Target="../tags/tag84.xml"/><Relationship Id="rId7" Type="http://schemas.openxmlformats.org/officeDocument/2006/relationships/tags" Target="../tags/tag83.xml"/><Relationship Id="rId6" Type="http://schemas.openxmlformats.org/officeDocument/2006/relationships/tags" Target="../tags/tag82.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2.png"/><Relationship Id="rId3" Type="http://schemas.openxmlformats.org/officeDocument/2006/relationships/tags" Target="../tags/tag81.xml"/><Relationship Id="rId2" Type="http://schemas.openxmlformats.org/officeDocument/2006/relationships/tags" Target="../tags/tag80.xml"/><Relationship Id="rId11" Type="http://schemas.openxmlformats.org/officeDocument/2006/relationships/image" Target="../media/image6.png"/><Relationship Id="rId10" Type="http://schemas.openxmlformats.org/officeDocument/2006/relationships/tags" Target="../tags/tag86.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92.xml"/><Relationship Id="rId8" Type="http://schemas.openxmlformats.org/officeDocument/2006/relationships/tags" Target="../tags/tag91.xml"/><Relationship Id="rId7" Type="http://schemas.openxmlformats.org/officeDocument/2006/relationships/tags" Target="../tags/tag90.xml"/><Relationship Id="rId6" Type="http://schemas.openxmlformats.org/officeDocument/2006/relationships/tags" Target="../tags/tag89.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2.png"/><Relationship Id="rId3" Type="http://schemas.openxmlformats.org/officeDocument/2006/relationships/tags" Target="../tags/tag88.xml"/><Relationship Id="rId2" Type="http://schemas.openxmlformats.org/officeDocument/2006/relationships/tags" Target="../tags/tag87.xml"/><Relationship Id="rId11" Type="http://schemas.openxmlformats.org/officeDocument/2006/relationships/tags" Target="../tags/tag94.xml"/><Relationship Id="rId10" Type="http://schemas.openxmlformats.org/officeDocument/2006/relationships/tags" Target="../tags/tag93.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98.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97.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2.png"/><Relationship Id="rId3" Type="http://schemas.openxmlformats.org/officeDocument/2006/relationships/tags" Target="../tags/tag96.xml"/><Relationship Id="rId2" Type="http://schemas.openxmlformats.org/officeDocument/2006/relationships/tags" Target="../tags/tag95.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tags" Target="../tags/tag100.xml"/><Relationship Id="rId10" Type="http://schemas.openxmlformats.org/officeDocument/2006/relationships/tags" Target="../tags/tag99.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107.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106.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2.png"/><Relationship Id="rId3" Type="http://schemas.openxmlformats.org/officeDocument/2006/relationships/tags" Target="../tags/tag105.xml"/><Relationship Id="rId2" Type="http://schemas.openxmlformats.org/officeDocument/2006/relationships/tags" Target="../tags/tag104.xml"/><Relationship Id="rId14" Type="http://schemas.openxmlformats.org/officeDocument/2006/relationships/tags" Target="../tags/tag112.xml"/><Relationship Id="rId13" Type="http://schemas.openxmlformats.org/officeDocument/2006/relationships/tags" Target="../tags/tag111.xml"/><Relationship Id="rId12" Type="http://schemas.openxmlformats.org/officeDocument/2006/relationships/tags" Target="../tags/tag110.xml"/><Relationship Id="rId11" Type="http://schemas.openxmlformats.org/officeDocument/2006/relationships/tags" Target="../tags/tag109.xml"/><Relationship Id="rId10" Type="http://schemas.openxmlformats.org/officeDocument/2006/relationships/tags" Target="../tags/tag108.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16.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115.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2.png"/><Relationship Id="rId3" Type="http://schemas.openxmlformats.org/officeDocument/2006/relationships/tags" Target="../tags/tag114.xml"/><Relationship Id="rId2" Type="http://schemas.openxmlformats.org/officeDocument/2006/relationships/tags" Target="../tags/tag113.xml"/><Relationship Id="rId16" Type="http://schemas.openxmlformats.org/officeDocument/2006/relationships/tags" Target="../tags/tag123.xml"/><Relationship Id="rId15" Type="http://schemas.openxmlformats.org/officeDocument/2006/relationships/tags" Target="../tags/tag122.xml"/><Relationship Id="rId14" Type="http://schemas.openxmlformats.org/officeDocument/2006/relationships/tags" Target="../tags/tag121.xml"/><Relationship Id="rId13" Type="http://schemas.openxmlformats.org/officeDocument/2006/relationships/tags" Target="../tags/tag120.xml"/><Relationship Id="rId12" Type="http://schemas.openxmlformats.org/officeDocument/2006/relationships/tags" Target="../tags/tag119.xml"/><Relationship Id="rId11" Type="http://schemas.openxmlformats.org/officeDocument/2006/relationships/tags" Target="../tags/tag118.xml"/><Relationship Id="rId10" Type="http://schemas.openxmlformats.org/officeDocument/2006/relationships/tags" Target="../tags/tag117.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27.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126.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7.png"/><Relationship Id="rId3" Type="http://schemas.openxmlformats.org/officeDocument/2006/relationships/tags" Target="../tags/tag125.xml"/><Relationship Id="rId2" Type="http://schemas.openxmlformats.org/officeDocument/2006/relationships/tags" Target="../tags/tag124.xml"/><Relationship Id="rId13" Type="http://schemas.openxmlformats.org/officeDocument/2006/relationships/tags" Target="../tags/tag131.xml"/><Relationship Id="rId12" Type="http://schemas.openxmlformats.org/officeDocument/2006/relationships/tags" Target="../tags/tag130.xml"/><Relationship Id="rId11" Type="http://schemas.openxmlformats.org/officeDocument/2006/relationships/tags" Target="../tags/tag129.xml"/><Relationship Id="rId10" Type="http://schemas.openxmlformats.org/officeDocument/2006/relationships/tags" Target="../tags/tag128.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5" name="图片 4"/>
          <p:cNvPicPr/>
          <p:nvPr>
            <p:custDataLst>
              <p:tags r:id="rId2"/>
            </p:custDataLst>
          </p:nvPr>
        </p:nvPicPr>
        <p:blipFill>
          <a:blip r:embed="rId3" r:link="rId4">
            <a:extLst>
              <a:ext uri="{28A0092B-C50C-407E-A947-70E740481C1C}">
                <a14:useLocalDpi xmlns:a14="http://schemas.microsoft.com/office/drawing/2010/main" val="0"/>
              </a:ext>
            </a:extLst>
          </a:blip>
          <a:stretch>
            <a:fillRect/>
          </a:stretch>
        </p:blipFill>
        <p:spPr>
          <a:xfrm flipH="1">
            <a:off x="0" y="-198000"/>
            <a:ext cx="24384000" cy="13716000"/>
          </a:xfrm>
          <a:prstGeom prst="rect">
            <a:avLst/>
          </a:prstGeom>
        </p:spPr>
      </p:pic>
      <p:sp>
        <p:nvSpPr>
          <p:cNvPr id="16" name="日期占位符 15"/>
          <p:cNvSpPr>
            <a:spLocks noGrp="1"/>
          </p:cNvSpPr>
          <p:nvPr>
            <p:ph type="dt" sz="half" idx="10"/>
            <p:custDataLst>
              <p:tags r:id="rId5"/>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6"/>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18" name="灯片编号占位符 17"/>
          <p:cNvSpPr>
            <a:spLocks noGrp="1"/>
          </p:cNvSpPr>
          <p:nvPr>
            <p:ph type="sldNum" sz="quarter" idx="12"/>
            <p:custDataLst>
              <p:tags r:id="rId7"/>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6" name="文本占位符 5"/>
          <p:cNvSpPr>
            <a:spLocks noGrp="1"/>
          </p:cNvSpPr>
          <p:nvPr>
            <p:ph type="body" sz="quarter" idx="16" hasCustomPrompt="1"/>
            <p:custDataLst>
              <p:tags r:id="rId8"/>
            </p:custDataLst>
          </p:nvPr>
        </p:nvSpPr>
        <p:spPr>
          <a:xfrm>
            <a:off x="12767310" y="8926144"/>
            <a:ext cx="3511550" cy="817880"/>
          </a:xfrm>
          <a:prstGeom prst="rect">
            <a:avLst/>
          </a:prstGeom>
        </p:spPr>
        <p:txBody>
          <a:bodyPr vert="horz" wrap="square" lIns="90170" tIns="46990" rIns="90170" bIns="46990" anchor="t" anchorCtr="0">
            <a:normAutofit/>
          </a:bodyPr>
          <a:lstStyle>
            <a:lvl1pPr marL="685800" marR="0" indent="-685800" algn="l" rtl="0" eaLnBrk="1" fontAlgn="auto">
              <a:lnSpc>
                <a:spcPct val="130000"/>
              </a:lnSpc>
              <a:spcBef>
                <a:spcPct val="1000"/>
              </a:spcBef>
              <a:spcAft>
                <a:spcPts val="1000"/>
              </a:spcAft>
              <a:buClrTx/>
              <a:buSzPts val="1600"/>
              <a:buFont typeface="Arial" panose="020B0604020202020204" pitchFamily="34" charset="0"/>
              <a:buNone/>
              <a:defRPr sz="3200" b="0" spc="150">
                <a:solidFill>
                  <a:schemeClr val="tx1">
                    <a:lumMod val="85000"/>
                    <a:lumOff val="15000"/>
                  </a:schemeClr>
                </a:solidFill>
                <a:latin typeface="Arial" panose="020B0604020202020204" pitchFamily="34" charset="0"/>
                <a:ea typeface="微软雅黑" panose="020B0503020204020204" charset="-122"/>
              </a:defRPr>
            </a:lvl1pPr>
          </a:lstStyle>
          <a:p>
            <a:pPr marL="0" marR="0" lvl="0" indent="0" algn="r" defTabSz="914400" rtl="0" eaLnBrk="1" fontAlgn="auto" latinLnBrk="0" hangingPunct="1">
              <a:lnSpc>
                <a:spcPct val="130000"/>
              </a:lnSpc>
              <a:spcBef>
                <a:spcPts val="0"/>
              </a:spcBef>
              <a:spcAft>
                <a:spcPts val="1000"/>
              </a:spcAft>
              <a:buClr>
                <a:schemeClr val="tx1">
                  <a:lumMod val="100000"/>
                </a:schemeClr>
              </a:buClr>
              <a:buSzPts val="1600"/>
              <a:buFont typeface="Arial" panose="020B0604020202020204" pitchFamily="34" charset="0"/>
              <a:buNone/>
            </a:pPr>
            <a:r>
              <a:rPr lang="zh-CN" altLang="en-US" dirty="0"/>
              <a:t>编辑文本</a:t>
            </a:r>
            <a:endParaRPr lang="zh-CN" altLang="en-US" dirty="0"/>
          </a:p>
        </p:txBody>
      </p:sp>
      <p:sp>
        <p:nvSpPr>
          <p:cNvPr id="4" name="文本占位符 3"/>
          <p:cNvSpPr>
            <a:spLocks noGrp="1"/>
          </p:cNvSpPr>
          <p:nvPr>
            <p:ph type="body" sz="quarter" idx="15" hasCustomPrompt="1"/>
            <p:custDataLst>
              <p:tags r:id="rId9"/>
            </p:custDataLst>
          </p:nvPr>
        </p:nvSpPr>
        <p:spPr>
          <a:xfrm>
            <a:off x="12767310" y="9970084"/>
            <a:ext cx="3511550" cy="817880"/>
          </a:xfrm>
          <a:prstGeom prst="rect">
            <a:avLst/>
          </a:prstGeom>
        </p:spPr>
        <p:txBody>
          <a:bodyPr vert="horz" wrap="square" lIns="90170" tIns="46990" rIns="90170" bIns="46990" anchor="t" anchorCtr="0">
            <a:normAutofit/>
          </a:bodyPr>
          <a:lstStyle>
            <a:lvl1pPr marL="685800" marR="0" indent="-685800" algn="l" rtl="0" eaLnBrk="1" fontAlgn="auto">
              <a:lnSpc>
                <a:spcPct val="130000"/>
              </a:lnSpc>
              <a:spcBef>
                <a:spcPct val="1000"/>
              </a:spcBef>
              <a:spcAft>
                <a:spcPts val="1000"/>
              </a:spcAft>
              <a:buClrTx/>
              <a:buSzPts val="1600"/>
              <a:buFont typeface="Arial" panose="020B0604020202020204" pitchFamily="34" charset="0"/>
              <a:buNone/>
              <a:defRPr sz="3200" b="0" spc="150">
                <a:solidFill>
                  <a:schemeClr val="tx1">
                    <a:lumMod val="85000"/>
                    <a:lumOff val="15000"/>
                  </a:schemeClr>
                </a:solidFill>
                <a:latin typeface="Arial" panose="020B0604020202020204" pitchFamily="34" charset="0"/>
                <a:ea typeface="微软雅黑" panose="020B0503020204020204" charset="-122"/>
              </a:defRPr>
            </a:lvl1pPr>
          </a:lstStyle>
          <a:p>
            <a:pPr marL="0" marR="0" lvl="0" indent="0" algn="r" defTabSz="914400" rtl="0" eaLnBrk="1" fontAlgn="auto" latinLnBrk="0" hangingPunct="1">
              <a:lnSpc>
                <a:spcPct val="130000"/>
              </a:lnSpc>
              <a:spcBef>
                <a:spcPts val="0"/>
              </a:spcBef>
              <a:spcAft>
                <a:spcPts val="1000"/>
              </a:spcAft>
              <a:buClr>
                <a:schemeClr val="tx1">
                  <a:lumMod val="100000"/>
                </a:schemeClr>
              </a:buClr>
              <a:buSzPts val="1600"/>
              <a:buFont typeface="Arial" panose="020B0604020202020204" pitchFamily="34" charset="0"/>
              <a:buNone/>
            </a:pPr>
            <a:r>
              <a:rPr lang="zh-CN" altLang="en-US"/>
              <a:t>编辑文本</a:t>
            </a:r>
            <a:endParaRPr lang="zh-CN" altLang="en-US"/>
          </a:p>
        </p:txBody>
      </p:sp>
      <p:sp>
        <p:nvSpPr>
          <p:cNvPr id="3" name="标题 2"/>
          <p:cNvSpPr>
            <a:spLocks noGrp="1"/>
          </p:cNvSpPr>
          <p:nvPr>
            <p:ph type="ctrTitle" idx="14" hasCustomPrompt="1"/>
            <p:custDataLst>
              <p:tags r:id="rId10"/>
            </p:custDataLst>
          </p:nvPr>
        </p:nvSpPr>
        <p:spPr>
          <a:xfrm>
            <a:off x="12768000" y="4630820"/>
            <a:ext cx="9650730" cy="1941830"/>
          </a:xfrm>
        </p:spPr>
        <p:txBody>
          <a:bodyPr vert="horz" wrap="square" lIns="90170" tIns="46990" rIns="90170" bIns="0" anchor="b" anchorCtr="0">
            <a:normAutofit/>
          </a:bodyPr>
          <a:lstStyle>
            <a:lvl1pPr marL="0" marR="0" indent="0" algn="l" defTabSz="914400" rtl="0" eaLnBrk="1" fontAlgn="auto" latinLnBrk="0" hangingPunct="1">
              <a:lnSpc>
                <a:spcPct val="100000"/>
              </a:lnSpc>
              <a:spcBef>
                <a:spcPct val="0"/>
              </a:spcBef>
              <a:spcAft>
                <a:spcPts val="0"/>
              </a:spcAft>
              <a:buClrTx/>
              <a:buSzPts val="5400"/>
              <a:buFont typeface="Arial" panose="020B0604020202020204" pitchFamily="34" charset="0"/>
              <a:buNone/>
              <a:defRPr sz="10800" b="0" spc="600">
                <a:solidFill>
                  <a:schemeClr val="tx1">
                    <a:lumMod val="85000"/>
                    <a:lumOff val="15000"/>
                  </a:schemeClr>
                </a:solidFill>
                <a:latin typeface="Arial" panose="020B0604020202020204" pitchFamily="34" charset="0"/>
                <a:ea typeface="汉仪旗黑-85S" panose="00020600040101010101" pitchFamily="18" charset="-122"/>
              </a:defRPr>
            </a:lvl1pPr>
          </a:lstStyle>
          <a:p>
            <a:r>
              <a:rPr lang="zh-CN" altLang="en-US" dirty="0"/>
              <a:t>编辑标题</a:t>
            </a:r>
            <a:endParaRPr lang="zh-CN" altLang="en-US" dirty="0"/>
          </a:p>
        </p:txBody>
      </p:sp>
      <p:sp>
        <p:nvSpPr>
          <p:cNvPr id="2" name="副标题 1"/>
          <p:cNvSpPr>
            <a:spLocks noGrp="1"/>
          </p:cNvSpPr>
          <p:nvPr>
            <p:ph type="subTitle" idx="13" hasCustomPrompt="1"/>
            <p:custDataLst>
              <p:tags r:id="rId11"/>
            </p:custDataLst>
          </p:nvPr>
        </p:nvSpPr>
        <p:spPr>
          <a:xfrm>
            <a:off x="12767310" y="6761480"/>
            <a:ext cx="9652000" cy="960120"/>
          </a:xfrm>
        </p:spPr>
        <p:txBody>
          <a:bodyPr vert="horz" wrap="square" lIns="90170" tIns="0" rIns="90170" bIns="46990" anchor="t" anchorCtr="0">
            <a:normAutofit/>
          </a:bodyPr>
          <a:lstStyle>
            <a:lvl1pPr marL="0" marR="0" indent="0" algn="l" defTabSz="914400" rtl="0" eaLnBrk="1" fontAlgn="auto" latinLnBrk="0" hangingPunct="1">
              <a:lnSpc>
                <a:spcPct val="100000"/>
              </a:lnSpc>
              <a:spcBef>
                <a:spcPct val="1000"/>
              </a:spcBef>
              <a:spcAft>
                <a:spcPts val="0"/>
              </a:spcAft>
              <a:buClrTx/>
              <a:buSzPts val="2000"/>
              <a:buFont typeface="Arial" panose="020B0604020202020204" pitchFamily="34" charset="0"/>
              <a:buNone/>
              <a:defRPr sz="4000" b="0" spc="200">
                <a:solidFill>
                  <a:schemeClr val="tx1">
                    <a:lumMod val="85000"/>
                    <a:lumOff val="15000"/>
                  </a:schemeClr>
                </a:solidFill>
                <a:latin typeface="Arial" panose="020B0604020202020204" pitchFamily="34" charset="0"/>
                <a:ea typeface="微软雅黑" panose="020B0503020204020204" charset="-122"/>
              </a:defRPr>
            </a:lvl1pPr>
            <a:lvl2pPr marL="914400" indent="0" algn="ctr">
              <a:buNone/>
            </a:lvl2pPr>
            <a:lvl3pPr marL="1828800" indent="0" algn="ctr">
              <a:buNone/>
            </a:lvl3pPr>
            <a:lvl4pPr marL="2743200" indent="0" algn="ctr">
              <a:buNone/>
            </a:lvl4pPr>
            <a:lvl5pPr marL="3657600" indent="0" algn="ctr">
              <a:buNone/>
            </a:lvl5pPr>
            <a:lvl6pPr marL="4572000" indent="0" algn="ctr">
              <a:buNone/>
            </a:lvl6pPr>
            <a:lvl7pPr marL="5486400" indent="0" algn="ctr">
              <a:buNone/>
            </a:lvl7pPr>
            <a:lvl8pPr marL="6400800" indent="0" algn="ctr">
              <a:buNone/>
            </a:lvl8pPr>
            <a:lvl9pPr marL="7315200" indent="0" algn="ctr">
              <a:buNone/>
            </a:lvl9pPr>
          </a:lstStyle>
          <a:p>
            <a:r>
              <a:rPr lang="zh-CN" altLang="en-US"/>
              <a:t>单击此处编辑副标题</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8" name="图片 7"/>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1440180" cy="1247214"/>
          </a:xfrm>
          <a:prstGeom prst="rect">
            <a:avLst/>
          </a:prstGeom>
        </p:spPr>
      </p:pic>
      <p:pic>
        <p:nvPicPr>
          <p:cNvPr id="7" name="图片 6"/>
          <p:cNvPicPr/>
          <p:nvPr>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22943820" y="0"/>
            <a:ext cx="1440180" cy="1247214"/>
          </a:xfrm>
          <a:prstGeom prst="rect">
            <a:avLst/>
          </a:prstGeom>
        </p:spPr>
      </p:pic>
      <p:sp>
        <p:nvSpPr>
          <p:cNvPr id="2" name="标题 1"/>
          <p:cNvSpPr>
            <a:spLocks noGrp="1"/>
          </p:cNvSpPr>
          <p:nvPr>
            <p:ph type="title"/>
            <p:custDataLst>
              <p:tags r:id="rId8"/>
            </p:custDataLst>
          </p:nvPr>
        </p:nvSpPr>
        <p:spPr>
          <a:xfrm>
            <a:off x="1339764" y="886468"/>
            <a:ext cx="21704474" cy="883928"/>
          </a:xfrm>
        </p:spPr>
        <p:txBody>
          <a:bodyPr vert="horz" wrap="square" lIns="90170" tIns="46990" rIns="90170" bIns="46990" rtlCol="0" anchor="ctr" anchorCtr="0">
            <a:normAutofit/>
          </a:bodyPr>
          <a:lstStyle>
            <a:lvl1pPr marL="0" marR="0" algn="l" defTabSz="914400" rtl="0" eaLnBrk="1" fontAlgn="auto" latinLnBrk="0" hangingPunct="1">
              <a:lnSpc>
                <a:spcPct val="100000"/>
              </a:lnSpc>
              <a:buNone/>
              <a:defRPr kumimoji="0" lang="zh-CN" altLang="en-US" sz="48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9"/>
            </p:custDataLst>
          </p:nvPr>
        </p:nvSpPr>
        <p:spPr>
          <a:xfrm>
            <a:off x="1339764" y="1905016"/>
            <a:ext cx="21704474" cy="10777814"/>
          </a:xfrm>
        </p:spPr>
        <p:txBody>
          <a:bodyPr vert="horz" wrap="square" lIns="90170" tIns="46990" rIns="90170" bIns="46990" rtlCol="0">
            <a:normAutofit/>
          </a:bodyPr>
          <a:lstStyle>
            <a:lvl1pPr marL="457200" marR="0" lvl="0"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1371600" marR="0" lvl="1" indent="-457200" algn="l" defTabSz="914400" rtl="0" eaLnBrk="1" fontAlgn="auto" latinLnBrk="0" hangingPunct="1">
              <a:lnSpc>
                <a:spcPct val="130000"/>
              </a:lnSpc>
              <a:spcBef>
                <a:spcPct val="1000"/>
              </a:spcBef>
              <a:spcAft>
                <a:spcPts val="1000"/>
              </a:spcAft>
              <a:buFont typeface="Arial" panose="020B0604020202020204" pitchFamily="34" charset="0"/>
              <a:buChar char="•"/>
              <a:tabLst>
                <a:tab pos="1609725" algn="l"/>
              </a:tabLst>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2286000" marR="0" lvl="2"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3200400" marR="0" lvl="3"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4114800" marR="0" lvl="4"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10"/>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12"/>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7" name="图片 6"/>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8128000" y="0"/>
            <a:ext cx="8128000" cy="3512634"/>
          </a:xfrm>
          <a:prstGeom prst="rect">
            <a:avLst/>
          </a:prstGeom>
        </p:spPr>
      </p:pic>
      <p:sp>
        <p:nvSpPr>
          <p:cNvPr id="4" name="日期占位符 3"/>
          <p:cNvSpPr>
            <a:spLocks noGrp="1"/>
          </p:cNvSpPr>
          <p:nvPr>
            <p:ph type="dt" sz="half" idx="10"/>
            <p:custDataLst>
              <p:tags r:id="rId5"/>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7"/>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2" name="标题 1"/>
          <p:cNvSpPr>
            <a:spLocks noGrp="1"/>
          </p:cNvSpPr>
          <p:nvPr>
            <p:ph type="ctrTitle" idx="13" hasCustomPrompt="1"/>
            <p:custDataLst>
              <p:tags r:id="rId8"/>
            </p:custDataLst>
          </p:nvPr>
        </p:nvSpPr>
        <p:spPr>
          <a:xfrm>
            <a:off x="7259954" y="5220334"/>
            <a:ext cx="9864090" cy="3275330"/>
          </a:xfrm>
        </p:spPr>
        <p:txBody>
          <a:bodyPr vert="horz" wrap="square" lIns="90170" tIns="46990" rIns="90170" bIns="46990" anchor="ctr" anchorCtr="0">
            <a:normAutofit/>
          </a:bodyPr>
          <a:lstStyle>
            <a:lvl1pPr marL="0" marR="0" indent="0" algn="dist" defTabSz="914400" rtl="0" eaLnBrk="1" fontAlgn="auto" latinLnBrk="0" hangingPunct="1">
              <a:lnSpc>
                <a:spcPct val="100000"/>
              </a:lnSpc>
              <a:spcBef>
                <a:spcPct val="0"/>
              </a:spcBef>
              <a:spcAft>
                <a:spcPts val="0"/>
              </a:spcAft>
              <a:buClrTx/>
              <a:buSzPts val="8000"/>
              <a:buFont typeface="Arial" panose="020B0604020202020204" pitchFamily="34" charset="0"/>
              <a:buNone/>
              <a:defRPr sz="16000" b="0" spc="800">
                <a:solidFill>
                  <a:schemeClr val="tx1">
                    <a:lumMod val="85000"/>
                    <a:lumOff val="15000"/>
                  </a:schemeClr>
                </a:solidFill>
                <a:latin typeface="Arial" panose="020B0604020202020204" pitchFamily="34" charset="0"/>
                <a:ea typeface="汉仪旗黑-85S" panose="00020600040101010101" pitchFamily="18" charset="-122"/>
              </a:defRPr>
            </a:lvl1pPr>
          </a:lstStyle>
          <a:p>
            <a:r>
              <a:rPr lang="zh-CN" altLang="en-US" dirty="0"/>
              <a:t>编辑标题</a:t>
            </a:r>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9" name="图片 8"/>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1440180" cy="1247214"/>
          </a:xfrm>
          <a:prstGeom prst="rect">
            <a:avLst/>
          </a:prstGeom>
        </p:spPr>
      </p:pic>
      <p:pic>
        <p:nvPicPr>
          <p:cNvPr id="8" name="图片 7"/>
          <p:cNvPicPr/>
          <p:nvPr>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22943820" y="0"/>
            <a:ext cx="1440180" cy="1247214"/>
          </a:xfrm>
          <a:prstGeom prst="rect">
            <a:avLst/>
          </a:prstGeom>
        </p:spPr>
      </p:pic>
      <p:sp>
        <p:nvSpPr>
          <p:cNvPr id="2" name="标题 1"/>
          <p:cNvSpPr>
            <a:spLocks noGrp="1"/>
          </p:cNvSpPr>
          <p:nvPr>
            <p:ph type="title"/>
            <p:custDataLst>
              <p:tags r:id="rId8"/>
            </p:custDataLst>
          </p:nvPr>
        </p:nvSpPr>
        <p:spPr>
          <a:xfrm>
            <a:off x="1339764" y="886468"/>
            <a:ext cx="21704474" cy="883928"/>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48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9"/>
            </p:custDataLst>
          </p:nvPr>
        </p:nvSpPr>
        <p:spPr>
          <a:xfrm>
            <a:off x="1339860" y="1905016"/>
            <a:ext cx="10566484" cy="10777814"/>
          </a:xfrm>
        </p:spPr>
        <p:txBody>
          <a:bodyPr vert="horz" wrap="square" lIns="90170" tIns="46990" rIns="90170" bIns="46990" rtlCol="0">
            <a:normAutofit/>
          </a:bodyPr>
          <a:lstStyle>
            <a:lvl1pPr marL="457200" marR="0" lvl="0"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1371600" marR="0" lvl="1" indent="-457200" algn="l" defTabSz="914400" rtl="0" eaLnBrk="1" fontAlgn="auto" latinLnBrk="0" hangingPunct="1">
              <a:lnSpc>
                <a:spcPct val="130000"/>
              </a:lnSpc>
              <a:spcBef>
                <a:spcPct val="1000"/>
              </a:spcBef>
              <a:spcAft>
                <a:spcPts val="1000"/>
              </a:spcAft>
              <a:buFont typeface="Arial" panose="020B0604020202020204" pitchFamily="34" charset="0"/>
              <a:buChar char="•"/>
              <a:tabLst>
                <a:tab pos="1609725" algn="l"/>
              </a:tabLst>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2286000" marR="0" lvl="2"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3200400" marR="0" lvl="3"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4114800" marR="0" lvl="4"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10"/>
            </p:custDataLst>
          </p:nvPr>
        </p:nvSpPr>
        <p:spPr>
          <a:xfrm>
            <a:off x="12477754" y="1905016"/>
            <a:ext cx="10566484" cy="10777814"/>
          </a:xfrm>
        </p:spPr>
        <p:txBody>
          <a:bodyPr wrap="square" lIns="90170" tIns="46990" rIns="90170" bIns="46990">
            <a:normAutofit/>
          </a:bodyPr>
          <a:lstStyle>
            <a:lvl1pPr eaLnBrk="1" fontAlgn="auto" latinLnBrk="0" hangingPunct="1">
              <a:defRPr sz="3200">
                <a:solidFill>
                  <a:schemeClr val="tx1"/>
                </a:solidFill>
                <a:latin typeface="Arial" panose="020B0604020202020204" pitchFamily="34" charset="0"/>
                <a:ea typeface="微软雅黑" panose="020B0503020204020204" charset="-122"/>
              </a:defRPr>
            </a:lvl1pPr>
            <a:lvl2pPr eaLnBrk="1" fontAlgn="auto" latinLnBrk="0" hangingPunct="1">
              <a:defRPr sz="3200">
                <a:solidFill>
                  <a:schemeClr val="tx1"/>
                </a:solidFill>
                <a:latin typeface="Arial" panose="020B0604020202020204" pitchFamily="34" charset="0"/>
                <a:ea typeface="微软雅黑" panose="020B0503020204020204" charset="-122"/>
              </a:defRPr>
            </a:lvl2pPr>
            <a:lvl3pPr eaLnBrk="1" fontAlgn="auto" latinLnBrk="0" hangingPunct="1">
              <a:defRPr sz="3200">
                <a:solidFill>
                  <a:schemeClr val="tx1"/>
                </a:solidFill>
                <a:latin typeface="Arial" panose="020B0604020202020204" pitchFamily="34" charset="0"/>
                <a:ea typeface="微软雅黑" panose="020B0503020204020204" charset="-122"/>
              </a:defRPr>
            </a:lvl3pPr>
            <a:lvl4pPr eaLnBrk="1" fontAlgn="auto" latinLnBrk="0" hangingPunct="1">
              <a:defRPr sz="3200">
                <a:solidFill>
                  <a:schemeClr val="tx1"/>
                </a:solidFill>
                <a:latin typeface="Arial" panose="020B0604020202020204" pitchFamily="34" charset="0"/>
                <a:ea typeface="微软雅黑" panose="020B0503020204020204" charset="-122"/>
              </a:defRPr>
            </a:lvl4pPr>
            <a:lvl5pPr eaLnBrk="1" fontAlgn="auto" latinLnBrk="0" hangingPunct="1">
              <a:defRPr sz="320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11"/>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2"/>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7" name="灯片编号占位符 6"/>
          <p:cNvSpPr>
            <a:spLocks noGrp="1"/>
          </p:cNvSpPr>
          <p:nvPr>
            <p:ph type="sldNum" sz="quarter" idx="12"/>
            <p:custDataLst>
              <p:tags r:id="rId13"/>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1" name="图片 10"/>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1440180" cy="1247214"/>
          </a:xfrm>
          <a:prstGeom prst="rect">
            <a:avLst/>
          </a:prstGeom>
        </p:spPr>
      </p:pic>
      <p:pic>
        <p:nvPicPr>
          <p:cNvPr id="10" name="图片 9"/>
          <p:cNvPicPr/>
          <p:nvPr>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22943820" y="0"/>
            <a:ext cx="1440180" cy="1247214"/>
          </a:xfrm>
          <a:prstGeom prst="rect">
            <a:avLst/>
          </a:prstGeom>
        </p:spPr>
      </p:pic>
      <p:sp>
        <p:nvSpPr>
          <p:cNvPr id="2" name="标题 1"/>
          <p:cNvSpPr>
            <a:spLocks noGrp="1"/>
          </p:cNvSpPr>
          <p:nvPr>
            <p:ph type="title"/>
            <p:custDataLst>
              <p:tags r:id="rId8"/>
            </p:custDataLst>
          </p:nvPr>
        </p:nvSpPr>
        <p:spPr>
          <a:xfrm>
            <a:off x="1339764" y="886468"/>
            <a:ext cx="21704474" cy="883928"/>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48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9"/>
            </p:custDataLst>
          </p:nvPr>
        </p:nvSpPr>
        <p:spPr>
          <a:xfrm>
            <a:off x="1339860" y="1905016"/>
            <a:ext cx="10566484" cy="762006"/>
          </a:xfrm>
        </p:spPr>
        <p:txBody>
          <a:bodyPr wrap="square" lIns="90170" tIns="46990" rIns="90170" bIns="46990" anchor="ctr" anchorCtr="0">
            <a:normAutofit/>
          </a:bodyPr>
          <a:lstStyle>
            <a:lvl1pPr marL="0" indent="0" eaLnBrk="1" fontAlgn="auto" latinLnBrk="0" hangingPunct="1">
              <a:lnSpc>
                <a:spcPct val="100000"/>
              </a:lnSpc>
              <a:spcAft>
                <a:spcPts val="0"/>
              </a:spcAft>
              <a:buNone/>
              <a:defRPr sz="4000" b="0" u="none" strike="noStrike" kern="1200" cap="none" spc="200" normalizeH="0" baseline="0">
                <a:solidFill>
                  <a:schemeClr val="tx1"/>
                </a:solidFill>
                <a:uFillTx/>
                <a:latin typeface="Arial" panose="020B0604020202020204" pitchFamily="34" charset="0"/>
                <a:ea typeface="微软雅黑" panose="020B0503020204020204" charset="-122"/>
              </a:defRPr>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10"/>
            </p:custDataLst>
          </p:nvPr>
        </p:nvSpPr>
        <p:spPr>
          <a:xfrm>
            <a:off x="1339850" y="2813050"/>
            <a:ext cx="10566400" cy="9869504"/>
          </a:xfrm>
        </p:spPr>
        <p:txBody>
          <a:bodyPr vert="horz" wrap="square" lIns="90170" tIns="46990" rIns="90170" bIns="46990" rtlCol="0">
            <a:normAutofit/>
          </a:bodyPr>
          <a:lstStyle>
            <a:lvl1pPr marL="457200" marR="0" lvl="0"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1371600" marR="0" lvl="1" indent="-457200" algn="l" defTabSz="914400" rtl="0" eaLnBrk="1" fontAlgn="auto" latinLnBrk="0" hangingPunct="1">
              <a:lnSpc>
                <a:spcPct val="130000"/>
              </a:lnSpc>
              <a:spcBef>
                <a:spcPct val="1000"/>
              </a:spcBef>
              <a:spcAft>
                <a:spcPts val="1000"/>
              </a:spcAft>
              <a:buFont typeface="Arial" panose="020B0604020202020204" pitchFamily="34" charset="0"/>
              <a:buChar char="•"/>
              <a:tabLst>
                <a:tab pos="1609725" algn="l"/>
              </a:tabLst>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2286000" marR="0" lvl="2"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3200400" marR="0" lvl="3"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4114800" marR="0" lvl="4"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11"/>
            </p:custDataLst>
          </p:nvPr>
        </p:nvSpPr>
        <p:spPr>
          <a:xfrm>
            <a:off x="12471500" y="1905016"/>
            <a:ext cx="10566484" cy="762006"/>
          </a:xfrm>
        </p:spPr>
        <p:txBody>
          <a:bodyPr vert="horz" wrap="square" lIns="90170" tIns="46990" rIns="90170" bIns="46990" rtlCol="0" anchor="ctr" anchorCtr="0">
            <a:normAutofit/>
          </a:bodyPr>
          <a:lstStyle>
            <a:lvl1pPr marL="0" marR="0" lvl="0" indent="0" algn="l" defTabSz="914400" rtl="0" eaLnBrk="1" fontAlgn="auto" latinLnBrk="0" hangingPunct="1">
              <a:lnSpc>
                <a:spcPct val="100000"/>
              </a:lnSpc>
              <a:spcBef>
                <a:spcPct val="1000"/>
              </a:spcBef>
              <a:spcAft>
                <a:spcPts val="0"/>
              </a:spcAft>
              <a:buFont typeface="Arial" panose="020B0604020202020204" pitchFamily="34" charset="0"/>
              <a:buNone/>
              <a:defRPr kumimoji="0" lang="zh-CN" altLang="en-US" sz="4000" b="0"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2"/>
            </p:custDataLst>
          </p:nvPr>
        </p:nvSpPr>
        <p:spPr>
          <a:xfrm>
            <a:off x="12471500" y="2813050"/>
            <a:ext cx="10566484" cy="9869504"/>
          </a:xfrm>
        </p:spPr>
        <p:txBody>
          <a:bodyPr vert="horz" wrap="square" lIns="90170" tIns="46990" rIns="90170" bIns="46990" rtlCol="0">
            <a:normAutofit/>
          </a:bodyPr>
          <a:lstStyle>
            <a:lvl1pPr marL="457200" marR="0" lvl="0"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1371600" marR="0" lvl="1" indent="-457200" algn="l" defTabSz="914400" rtl="0" eaLnBrk="1" fontAlgn="auto" latinLnBrk="0" hangingPunct="1">
              <a:lnSpc>
                <a:spcPct val="130000"/>
              </a:lnSpc>
              <a:spcBef>
                <a:spcPct val="1000"/>
              </a:spcBef>
              <a:spcAft>
                <a:spcPts val="1000"/>
              </a:spcAft>
              <a:buFont typeface="Arial" panose="020B0604020202020204" pitchFamily="34" charset="0"/>
              <a:buChar char="•"/>
              <a:tabLst>
                <a:tab pos="1609725" algn="l"/>
              </a:tabLst>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2286000" marR="0" lvl="2"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3200400" marR="0" lvl="3"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4114800" marR="0" lvl="4"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3"/>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4"/>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9" name="灯片编号占位符 8"/>
          <p:cNvSpPr>
            <a:spLocks noGrp="1"/>
          </p:cNvSpPr>
          <p:nvPr>
            <p:ph type="sldNum" sz="quarter" idx="12"/>
            <p:custDataLst>
              <p:tags r:id="rId15"/>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7" name="图片 6"/>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rot="10800000" flipH="1">
            <a:off x="14996160" y="3064356"/>
            <a:ext cx="8778240" cy="7587290"/>
          </a:xfrm>
          <a:prstGeom prst="rect">
            <a:avLst/>
          </a:prstGeom>
        </p:spPr>
      </p:pic>
      <p:pic>
        <p:nvPicPr>
          <p:cNvPr id="6" name="图片 5"/>
          <p:cNvPicPr/>
          <p:nvPr>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0" y="12468786"/>
            <a:ext cx="1440180" cy="1247214"/>
          </a:xfrm>
          <a:prstGeom prst="rect">
            <a:avLst/>
          </a:prstGeom>
        </p:spPr>
      </p:pic>
      <p:sp>
        <p:nvSpPr>
          <p:cNvPr id="2" name="标题 1"/>
          <p:cNvSpPr>
            <a:spLocks noGrp="1"/>
          </p:cNvSpPr>
          <p:nvPr>
            <p:ph type="title"/>
            <p:custDataLst>
              <p:tags r:id="rId8"/>
            </p:custDataLst>
          </p:nvPr>
        </p:nvSpPr>
        <p:spPr>
          <a:xfrm>
            <a:off x="1339764" y="886460"/>
            <a:ext cx="21704474" cy="883928"/>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48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9"/>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11"/>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4" name="灯片编号占位符 3"/>
          <p:cNvSpPr>
            <a:spLocks noGrp="1"/>
          </p:cNvSpPr>
          <p:nvPr>
            <p:ph type="sldNum" sz="quarter" idx="12"/>
            <p:custDataLst>
              <p:tags r:id="rId4"/>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9" name="图片 8"/>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1440180" cy="1247214"/>
          </a:xfrm>
          <a:prstGeom prst="rect">
            <a:avLst/>
          </a:prstGeom>
        </p:spPr>
      </p:pic>
      <p:pic>
        <p:nvPicPr>
          <p:cNvPr id="8" name="图片 7"/>
          <p:cNvPicPr/>
          <p:nvPr>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22943820" y="0"/>
            <a:ext cx="1440180" cy="1247214"/>
          </a:xfrm>
          <a:prstGeom prst="rect">
            <a:avLst/>
          </a:prstGeom>
        </p:spPr>
      </p:pic>
      <p:sp>
        <p:nvSpPr>
          <p:cNvPr id="2" name="标题 1"/>
          <p:cNvSpPr>
            <a:spLocks noGrp="1"/>
          </p:cNvSpPr>
          <p:nvPr>
            <p:ph type="title"/>
            <p:custDataLst>
              <p:tags r:id="rId8"/>
            </p:custDataLst>
          </p:nvPr>
        </p:nvSpPr>
        <p:spPr>
          <a:xfrm>
            <a:off x="1339860" y="886468"/>
            <a:ext cx="21704474" cy="883928"/>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48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9"/>
            </p:custDataLst>
          </p:nvPr>
        </p:nvSpPr>
        <p:spPr>
          <a:xfrm>
            <a:off x="1339860" y="1905016"/>
            <a:ext cx="10566484" cy="10777814"/>
          </a:xfrm>
        </p:spPr>
        <p:txBody>
          <a:bodyPr vert="horz" lIns="90170" tIns="46990" rIns="90170" bIns="46990" rtlCol="0">
            <a:normAutofit/>
          </a:bodyPr>
          <a:lstStyle>
            <a:lvl1pPr marL="0" marR="0" lvl="0" indent="0" algn="l" defTabSz="914400" rtl="0" eaLnBrk="1" fontAlgn="auto" latinLnBrk="0" hangingPunct="1">
              <a:lnSpc>
                <a:spcPct val="130000"/>
              </a:lnSpc>
              <a:spcBef>
                <a:spcPct val="1000"/>
              </a:spcBef>
              <a:spcAft>
                <a:spcPts val="1000"/>
              </a:spcAft>
              <a:buFont typeface="Arial" panose="020B0604020202020204" pitchFamily="34" charset="0"/>
              <a:buNone/>
              <a:defRPr kumimoji="0" lang="zh-CN" altLang="en-US" sz="3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1371600" marR="0" lvl="1" indent="-457200" algn="l" defTabSz="914400" rtl="0" eaLnBrk="1" fontAlgn="auto" latinLnBrk="0" hangingPunct="1">
              <a:lnSpc>
                <a:spcPct val="130000"/>
              </a:lnSpc>
              <a:spcBef>
                <a:spcPct val="1000"/>
              </a:spcBef>
              <a:spcAft>
                <a:spcPts val="1000"/>
              </a:spcAft>
              <a:buFont typeface="Arial" panose="020B0604020202020204" pitchFamily="34" charset="0"/>
              <a:buChar char="•"/>
              <a:tabLst>
                <a:tab pos="1609725" algn="l"/>
              </a:tabLst>
              <a:defRPr kumimoji="0" lang="zh-CN" altLang="en-US" sz="3200" b="0" i="0" u="none" strike="noStrike" kern="1200" cap="none" spc="150" normalizeH="0" baseline="0" noProof="1" dirty="0">
                <a:solidFill>
                  <a:schemeClr val="tx1"/>
                </a:solidFill>
                <a:uFillTx/>
                <a:latin typeface="+mn-lt"/>
                <a:ea typeface="+mn-ea"/>
                <a:cs typeface="+mn-cs"/>
                <a:sym typeface="+mn-ea"/>
              </a:defRPr>
            </a:lvl2pPr>
            <a:lvl3pPr marL="2286000" marR="0" lvl="2"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mn-lt"/>
                <a:ea typeface="+mn-ea"/>
                <a:cs typeface="+mn-cs"/>
                <a:sym typeface="+mn-ea"/>
              </a:defRPr>
            </a:lvl3pPr>
            <a:lvl4pPr marL="3200400" marR="0" lvl="3"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mn-lt"/>
                <a:ea typeface="+mn-ea"/>
                <a:cs typeface="+mn-cs"/>
                <a:sym typeface="+mn-ea"/>
              </a:defRPr>
            </a:lvl4pPr>
            <a:lvl5pPr marL="4114800" marR="0" lvl="4"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10"/>
            </p:custDataLst>
          </p:nvPr>
        </p:nvSpPr>
        <p:spPr>
          <a:xfrm>
            <a:off x="12477850" y="1905016"/>
            <a:ext cx="10566484" cy="10777814"/>
          </a:xfrm>
        </p:spPr>
        <p:txBody>
          <a:bodyPr vert="horz" wrap="square" lIns="90170" tIns="46990" rIns="90170" bIns="46990" rtlCol="0">
            <a:normAutofit/>
          </a:bodyPr>
          <a:lstStyle>
            <a:lvl1pPr marL="457200" marR="0" lvl="0"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11"/>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2"/>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7" name="灯片编号占位符 6"/>
          <p:cNvSpPr>
            <a:spLocks noGrp="1"/>
          </p:cNvSpPr>
          <p:nvPr>
            <p:ph type="sldNum" sz="quarter" idx="12"/>
            <p:custDataLst>
              <p:tags r:id="rId13"/>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8" name="图片 7"/>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1440180" cy="1247214"/>
          </a:xfrm>
          <a:prstGeom prst="rect">
            <a:avLst/>
          </a:prstGeom>
        </p:spPr>
      </p:pic>
      <p:pic>
        <p:nvPicPr>
          <p:cNvPr id="7" name="图片 6"/>
          <p:cNvPicPr/>
          <p:nvPr>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22943820" y="0"/>
            <a:ext cx="1440180" cy="1247214"/>
          </a:xfrm>
          <a:prstGeom prst="rect">
            <a:avLst/>
          </a:prstGeom>
        </p:spPr>
      </p:pic>
      <p:sp>
        <p:nvSpPr>
          <p:cNvPr id="2" name="竖排标题 1"/>
          <p:cNvSpPr>
            <a:spLocks noGrp="1"/>
          </p:cNvSpPr>
          <p:nvPr>
            <p:ph type="title" orient="vert"/>
            <p:custDataLst>
              <p:tags r:id="rId8"/>
            </p:custDataLst>
          </p:nvPr>
        </p:nvSpPr>
        <p:spPr>
          <a:xfrm>
            <a:off x="21142270" y="1905016"/>
            <a:ext cx="1901968" cy="10777814"/>
          </a:xfrm>
        </p:spPr>
        <p:txBody>
          <a:bodyPr vert="eaVert" wrap="square" lIns="90170" tIns="46990" rIns="90170" bIns="46990" rtlCol="0" anchor="ctr" anchorCtr="0">
            <a:normAutofit/>
          </a:bodyPr>
          <a:lstStyle>
            <a:lvl1pPr marL="0" marR="0" lvl="0" algn="l" defTabSz="914400" rtl="0" eaLnBrk="1" fontAlgn="auto" latinLnBrk="0" hangingPunct="1">
              <a:lnSpc>
                <a:spcPct val="100000"/>
              </a:lnSpc>
              <a:spcAft>
                <a:spcPts val="0"/>
              </a:spcAft>
              <a:buNone/>
              <a:defRPr kumimoji="0" lang="zh-CN" altLang="en-US" sz="48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9"/>
            </p:custDataLst>
          </p:nvPr>
        </p:nvSpPr>
        <p:spPr>
          <a:xfrm>
            <a:off x="1339850" y="1905000"/>
            <a:ext cx="19656202" cy="10777814"/>
          </a:xfrm>
        </p:spPr>
        <p:txBody>
          <a:bodyPr vert="eaVert" wrap="square">
            <a:normAutofit/>
          </a:bodyPr>
          <a:lstStyle>
            <a:lvl1pPr indent="0" eaLnBrk="1" fontAlgn="auto" latinLnBrk="0" hangingPunct="1">
              <a:defRPr>
                <a:solidFill>
                  <a:schemeClr val="tx1"/>
                </a:solidFill>
                <a:latin typeface="Arial" panose="020B0604020202020204" pitchFamily="34" charset="0"/>
                <a:ea typeface="微软雅黑" panose="020B0503020204020204" charset="-122"/>
              </a:defRPr>
            </a:lvl1pPr>
            <a:lvl2pPr indent="0" eaLnBrk="1" fontAlgn="auto" latinLnBrk="0" hangingPunct="1">
              <a:defRPr>
                <a:solidFill>
                  <a:schemeClr val="tx1"/>
                </a:solidFill>
                <a:latin typeface="Arial" panose="020B0604020202020204" pitchFamily="34" charset="0"/>
                <a:ea typeface="微软雅黑" panose="020B0503020204020204" charset="-122"/>
              </a:defRPr>
            </a:lvl2pPr>
            <a:lvl3pPr indent="0" eaLnBrk="1" fontAlgn="auto" latinLnBrk="0" hangingPunct="1">
              <a:defRPr>
                <a:solidFill>
                  <a:schemeClr val="tx1"/>
                </a:solidFill>
                <a:latin typeface="Arial" panose="020B0604020202020204" pitchFamily="34" charset="0"/>
                <a:ea typeface="微软雅黑" panose="020B0503020204020204" charset="-122"/>
              </a:defRPr>
            </a:lvl3pPr>
            <a:lvl4pPr indent="0" eaLnBrk="1" fontAlgn="auto" latinLnBrk="0" hangingPunct="1">
              <a:defRPr>
                <a:solidFill>
                  <a:schemeClr val="tx1"/>
                </a:solidFill>
                <a:latin typeface="Arial" panose="020B0604020202020204" pitchFamily="34" charset="0"/>
                <a:ea typeface="微软雅黑" panose="020B0503020204020204" charset="-122"/>
              </a:defRPr>
            </a:lvl4pPr>
            <a:lvl5pPr indent="0" eaLnBrk="1" fontAlgn="auto" latinLnBrk="0" hangingPunct="1">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10"/>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12"/>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8" name="图片 7"/>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1440180" cy="1247214"/>
          </a:xfrm>
          <a:prstGeom prst="rect">
            <a:avLst/>
          </a:prstGeom>
        </p:spPr>
      </p:pic>
      <p:pic>
        <p:nvPicPr>
          <p:cNvPr id="6" name="图片 5"/>
          <p:cNvPicPr/>
          <p:nvPr>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22943820" y="0"/>
            <a:ext cx="1440180" cy="1247214"/>
          </a:xfrm>
          <a:prstGeom prst="rect">
            <a:avLst/>
          </a:prstGeom>
        </p:spPr>
      </p:pic>
      <p:sp>
        <p:nvSpPr>
          <p:cNvPr id="3" name="日期占位符 2"/>
          <p:cNvSpPr>
            <a:spLocks noGrp="1"/>
          </p:cNvSpPr>
          <p:nvPr>
            <p:ph type="dt" sz="half" idx="10"/>
            <p:custDataLst>
              <p:tags r:id="rId8"/>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10"/>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11"/>
            </p:custDataLst>
          </p:nvPr>
        </p:nvSpPr>
        <p:spPr>
          <a:xfrm>
            <a:off x="1339860" y="1905016"/>
            <a:ext cx="21704474" cy="10777814"/>
          </a:xfrm>
        </p:spPr>
        <p:txBody>
          <a:bodyPr wrap="square">
            <a:normAutofit/>
          </a:bodyPr>
          <a:lstStyle>
            <a:lvl1pPr>
              <a:defRPr>
                <a:solidFill>
                  <a:schemeClr val="tx1"/>
                </a:solidFill>
                <a:latin typeface="Arial" panose="020B0604020202020204" pitchFamily="34" charset="0"/>
                <a:ea typeface="微软雅黑" panose="020B0503020204020204" charset="-122"/>
              </a:defRPr>
            </a:lvl1pPr>
            <a:lvl2pPr>
              <a:defRPr>
                <a:solidFill>
                  <a:schemeClr val="tx1"/>
                </a:solidFill>
                <a:latin typeface="Arial" panose="020B0604020202020204" pitchFamily="34" charset="0"/>
                <a:ea typeface="微软雅黑" panose="020B0503020204020204" charset="-122"/>
              </a:defRPr>
            </a:lvl2pPr>
            <a:lvl3pPr>
              <a:defRPr>
                <a:solidFill>
                  <a:schemeClr val="tx1"/>
                </a:solidFill>
                <a:latin typeface="Arial" panose="020B0604020202020204" pitchFamily="34" charset="0"/>
                <a:ea typeface="微软雅黑" panose="020B0503020204020204" charset="-122"/>
              </a:defRPr>
            </a:lvl3pPr>
            <a:lvl4pPr>
              <a:defRPr>
                <a:solidFill>
                  <a:schemeClr val="tx1"/>
                </a:solidFill>
                <a:latin typeface="Arial" panose="020B0604020202020204" pitchFamily="34" charset="0"/>
                <a:ea typeface="微软雅黑" panose="020B0503020204020204" charset="-122"/>
              </a:defRPr>
            </a:lvl4pPr>
            <a:lvl5pPr>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6" name="图片 5"/>
          <p:cNvPicPr/>
          <p:nvPr>
            <p:custDataLst>
              <p:tags r:id="rId2"/>
            </p:custDataLst>
          </p:nvPr>
        </p:nvPicPr>
        <p:blipFill>
          <a:blip r:embed="rId3" r:link="rId4">
            <a:extLst>
              <a:ext uri="{28A0092B-C50C-407E-A947-70E740481C1C}">
                <a14:useLocalDpi xmlns:a14="http://schemas.microsoft.com/office/drawing/2010/main" val="0"/>
              </a:ext>
            </a:extLst>
          </a:blip>
          <a:stretch>
            <a:fillRect/>
          </a:stretch>
        </p:blipFill>
        <p:spPr>
          <a:xfrm flipH="1">
            <a:off x="0" y="0"/>
            <a:ext cx="24384000" cy="13716000"/>
          </a:xfrm>
          <a:prstGeom prst="rect">
            <a:avLst/>
          </a:prstGeom>
        </p:spPr>
      </p:pic>
      <p:sp>
        <p:nvSpPr>
          <p:cNvPr id="3" name="日期占位符 2"/>
          <p:cNvSpPr>
            <a:spLocks noGrp="1"/>
          </p:cNvSpPr>
          <p:nvPr>
            <p:ph type="dt" sz="half" idx="10"/>
            <p:custDataLst>
              <p:tags r:id="rId5"/>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7"/>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7" name="文本占位符 6"/>
          <p:cNvSpPr>
            <a:spLocks noGrp="1"/>
          </p:cNvSpPr>
          <p:nvPr>
            <p:ph type="body" idx="14" hasCustomPrompt="1"/>
            <p:custDataLst>
              <p:tags r:id="rId8"/>
            </p:custDataLst>
          </p:nvPr>
        </p:nvSpPr>
        <p:spPr>
          <a:xfrm>
            <a:off x="13218160" y="7217410"/>
            <a:ext cx="3843020" cy="967740"/>
          </a:xfrm>
        </p:spPr>
        <p:txBody>
          <a:bodyPr vert="horz" wrap="square" lIns="90170" tIns="46990" rIns="90170" bIns="46990" anchor="t" anchorCtr="0">
            <a:noAutofit/>
          </a:bodyPr>
          <a:lstStyle>
            <a:lvl1pPr marL="914400" marR="0" indent="-914400" algn="l" rtl="0" eaLnBrk="1" fontAlgn="auto">
              <a:lnSpc>
                <a:spcPct val="100000"/>
              </a:lnSpc>
              <a:spcBef>
                <a:spcPct val="1000"/>
              </a:spcBef>
              <a:spcAft>
                <a:spcPts val="0"/>
              </a:spcAft>
              <a:buClrTx/>
              <a:buSzPts val="2000"/>
              <a:buFont typeface="Arial" panose="020B0604020202020204" pitchFamily="34" charset="0"/>
              <a:buNone/>
              <a:defRPr sz="4800" b="0" spc="300">
                <a:solidFill>
                  <a:schemeClr val="tx1">
                    <a:lumMod val="85000"/>
                    <a:lumOff val="15000"/>
                  </a:schemeClr>
                </a:solidFill>
                <a:latin typeface="Arial" panose="020B0604020202020204" pitchFamily="34" charset="0"/>
                <a:ea typeface="微软雅黑" panose="020B0503020204020204" charset="-122"/>
              </a:defRPr>
            </a:lvl1pPr>
          </a:lstStyle>
          <a:p>
            <a:pPr marL="0" marR="0" lvl="0" indent="0" algn="l" defTabSz="914400" rtl="0" eaLnBrk="1" fontAlgn="auto" latinLnBrk="0" hangingPunct="1">
              <a:lnSpc>
                <a:spcPct val="100000"/>
              </a:lnSpc>
              <a:spcBef>
                <a:spcPts val="0"/>
              </a:spcBef>
              <a:spcAft>
                <a:spcPts val="0"/>
              </a:spcAft>
              <a:buClr>
                <a:schemeClr val="tx1">
                  <a:lumMod val="65000"/>
                  <a:lumOff val="35000"/>
                </a:schemeClr>
              </a:buClr>
              <a:buSzPts val="2000"/>
              <a:buFont typeface="Arial" panose="020B0604020202020204" pitchFamily="34" charset="0"/>
              <a:buNone/>
            </a:pPr>
            <a:r>
              <a:rPr lang="zh-CN" altLang="en-US"/>
              <a:t>编辑文本</a:t>
            </a:r>
            <a:endParaRPr lang="zh-CN" altLang="en-US"/>
          </a:p>
        </p:txBody>
      </p:sp>
      <p:sp>
        <p:nvSpPr>
          <p:cNvPr id="2" name="标题 1"/>
          <p:cNvSpPr>
            <a:spLocks noGrp="1"/>
          </p:cNvSpPr>
          <p:nvPr>
            <p:ph type="title" idx="13" hasCustomPrompt="1"/>
            <p:custDataLst>
              <p:tags r:id="rId9"/>
            </p:custDataLst>
          </p:nvPr>
        </p:nvSpPr>
        <p:spPr>
          <a:xfrm>
            <a:off x="13218596" y="4602314"/>
            <a:ext cx="9144072" cy="2344420"/>
          </a:xfrm>
        </p:spPr>
        <p:txBody>
          <a:bodyPr vert="horz" wrap="square" lIns="90170" tIns="46990" rIns="90170" bIns="0" anchor="b" anchorCtr="0">
            <a:normAutofit/>
          </a:bodyPr>
          <a:lstStyle>
            <a:lvl1pPr marL="0" marR="0" indent="0" algn="l" defTabSz="914400" rtl="0" eaLnBrk="1" fontAlgn="auto" latinLnBrk="0" hangingPunct="1">
              <a:lnSpc>
                <a:spcPct val="100000"/>
              </a:lnSpc>
              <a:spcBef>
                <a:spcPct val="0"/>
              </a:spcBef>
              <a:spcAft>
                <a:spcPts val="0"/>
              </a:spcAft>
              <a:buClrTx/>
              <a:buSzPts val="6600"/>
              <a:buFont typeface="Arial" panose="020B0604020202020204" pitchFamily="34" charset="0"/>
              <a:buNone/>
              <a:defRPr sz="13200" b="0" spc="700">
                <a:solidFill>
                  <a:schemeClr val="tx1">
                    <a:lumMod val="85000"/>
                    <a:lumOff val="15000"/>
                  </a:schemeClr>
                </a:solidFill>
                <a:latin typeface="Arial" panose="020B0604020202020204" pitchFamily="34" charset="0"/>
                <a:ea typeface="汉仪旗黑-85S" panose="00020600040101010101" pitchFamily="18" charset="-122"/>
              </a:defRPr>
            </a:lvl1pPr>
          </a:lstStyle>
          <a:p>
            <a:r>
              <a:rPr lang="zh-CN" altLang="en-US"/>
              <a:t>编辑标题</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1440180" cy="1247214"/>
          </a:xfrm>
          <a:prstGeom prst="rect">
            <a:avLst/>
          </a:prstGeom>
        </p:spPr>
      </p:pic>
      <p:sp>
        <p:nvSpPr>
          <p:cNvPr id="2" name="标题 1"/>
          <p:cNvSpPr>
            <a:spLocks noGrp="1"/>
          </p:cNvSpPr>
          <p:nvPr>
            <p:ph type="title"/>
            <p:custDataLst>
              <p:tags r:id="rId5"/>
            </p:custDataLst>
          </p:nvPr>
        </p:nvSpPr>
        <p:spPr>
          <a:xfrm>
            <a:off x="1339764" y="886460"/>
            <a:ext cx="21704474" cy="883928"/>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8"/>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pic>
        <p:nvPicPr>
          <p:cNvPr id="9" name="图片 8" descr="images (2)"/>
          <p:cNvPicPr>
            <a:picLocks noChangeAspect="1"/>
          </p:cNvPicPr>
          <p:nvPr userDrawn="1"/>
        </p:nvPicPr>
        <p:blipFill>
          <a:blip r:embed="rId9"/>
          <a:stretch>
            <a:fillRect/>
          </a:stretch>
        </p:blipFill>
        <p:spPr>
          <a:xfrm>
            <a:off x="21264880" y="0"/>
            <a:ext cx="3119120" cy="26085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584150" y="607618"/>
            <a:ext cx="23215702" cy="12500764"/>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4800"/>
          </a:p>
        </p:txBody>
      </p:sp>
      <p:pic>
        <p:nvPicPr>
          <p:cNvPr id="9" name="图片 8"/>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1440180" cy="1247214"/>
          </a:xfrm>
          <a:prstGeom prst="rect">
            <a:avLst/>
          </a:prstGeom>
        </p:spPr>
      </p:pic>
      <p:sp>
        <p:nvSpPr>
          <p:cNvPr id="2" name="标题 1"/>
          <p:cNvSpPr>
            <a:spLocks noGrp="1"/>
          </p:cNvSpPr>
          <p:nvPr>
            <p:ph type="title" hasCustomPrompt="1"/>
            <p:custDataLst>
              <p:tags r:id="rId6"/>
            </p:custDataLst>
          </p:nvPr>
        </p:nvSpPr>
        <p:spPr>
          <a:xfrm>
            <a:off x="2563200" y="2498400"/>
            <a:ext cx="19252800" cy="1447200"/>
          </a:xfrm>
        </p:spPr>
        <p:txBody>
          <a:bodyPr wrap="square" anchor="ctr">
            <a:normAutofit/>
          </a:bodyPr>
          <a:lstStyle>
            <a:lvl1pPr>
              <a:defRPr sz="64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7"/>
            </p:custDataLst>
          </p:nvPr>
        </p:nvSpPr>
        <p:spPr>
          <a:xfrm>
            <a:off x="2562226" y="4327200"/>
            <a:ext cx="19253200" cy="6890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8"/>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pic>
        <p:nvPicPr>
          <p:cNvPr id="6" name="图片 5" descr="images (2)"/>
          <p:cNvPicPr>
            <a:picLocks noChangeAspect="1"/>
          </p:cNvPicPr>
          <p:nvPr userDrawn="1"/>
        </p:nvPicPr>
        <p:blipFill>
          <a:blip r:embed="rId11"/>
          <a:stretch>
            <a:fillRect/>
          </a:stretch>
        </p:blipFill>
        <p:spPr>
          <a:xfrm>
            <a:off x="21264880" y="0"/>
            <a:ext cx="3119120" cy="26085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10" name="矩形 9"/>
          <p:cNvSpPr/>
          <p:nvPr>
            <p:custDataLst>
              <p:tags r:id="rId2"/>
            </p:custDataLst>
          </p:nvPr>
        </p:nvSpPr>
        <p:spPr>
          <a:xfrm>
            <a:off x="0" y="0"/>
            <a:ext cx="9649206" cy="137160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4800"/>
          </a:p>
        </p:txBody>
      </p:sp>
      <p:pic>
        <p:nvPicPr>
          <p:cNvPr id="8" name="图片 7"/>
          <p:cNvPicPr/>
          <p:nvPr>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22943820" y="0"/>
            <a:ext cx="1440180" cy="1247214"/>
          </a:xfrm>
          <a:prstGeom prst="rect">
            <a:avLst/>
          </a:prstGeom>
        </p:spPr>
      </p:pic>
      <p:sp>
        <p:nvSpPr>
          <p:cNvPr id="2" name="标题 1"/>
          <p:cNvSpPr>
            <a:spLocks noGrp="1"/>
          </p:cNvSpPr>
          <p:nvPr>
            <p:ph type="title" hasCustomPrompt="1"/>
            <p:custDataLst>
              <p:tags r:id="rId6"/>
            </p:custDataLst>
          </p:nvPr>
        </p:nvSpPr>
        <p:spPr>
          <a:xfrm>
            <a:off x="1166400" y="1540800"/>
            <a:ext cx="7920000" cy="1764000"/>
          </a:xfrm>
        </p:spPr>
        <p:txBody>
          <a:bodyPr wrap="square" anchor="ctr" anchorCtr="0">
            <a:normAutofit/>
          </a:bodyPr>
          <a:lstStyle>
            <a:lvl1pPr>
              <a:defRPr sz="7200" baseline="0">
                <a:solidFill>
                  <a:schemeClr val="tx1"/>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1173600" y="3528000"/>
            <a:ext cx="7912800" cy="8186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10202400" y="1539876"/>
            <a:ext cx="12960000" cy="10175874"/>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1" name="矩形 10"/>
          <p:cNvSpPr/>
          <p:nvPr>
            <p:custDataLst>
              <p:tags r:id="rId2"/>
            </p:custDataLst>
          </p:nvPr>
        </p:nvSpPr>
        <p:spPr>
          <a:xfrm>
            <a:off x="0" y="0"/>
            <a:ext cx="24384000" cy="5328666"/>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4800"/>
          </a:p>
        </p:txBody>
      </p:sp>
      <p:pic>
        <p:nvPicPr>
          <p:cNvPr id="10" name="图片 9"/>
          <p:cNvPicPr/>
          <p:nvPr>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1440180" cy="1247214"/>
          </a:xfrm>
          <a:prstGeom prst="rect">
            <a:avLst/>
          </a:prstGeom>
        </p:spPr>
      </p:pic>
      <p:pic>
        <p:nvPicPr>
          <p:cNvPr id="8" name="图片 7"/>
          <p:cNvPicPr/>
          <p:nvPr>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22943820" y="0"/>
            <a:ext cx="1440180" cy="1247214"/>
          </a:xfrm>
          <a:prstGeom prst="rect">
            <a:avLst/>
          </a:prstGeom>
        </p:spPr>
      </p:pic>
      <p:sp>
        <p:nvSpPr>
          <p:cNvPr id="2" name="标题 1"/>
          <p:cNvSpPr>
            <a:spLocks noGrp="1"/>
          </p:cNvSpPr>
          <p:nvPr>
            <p:ph type="title"/>
            <p:custDataLst>
              <p:tags r:id="rId9"/>
            </p:custDataLst>
          </p:nvPr>
        </p:nvSpPr>
        <p:spPr>
          <a:xfrm>
            <a:off x="1224000" y="1562400"/>
            <a:ext cx="21952800" cy="1252800"/>
          </a:xfrm>
        </p:spPr>
        <p:txBody>
          <a:bodyPr wrap="square" anchor="ctr">
            <a:normAutofit/>
          </a:bodyPr>
          <a:lstStyle>
            <a:lvl1pPr algn="ctr">
              <a:defRPr sz="7200"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10"/>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3"/>
            </p:custDataLst>
          </p:nvPr>
        </p:nvSpPr>
        <p:spPr>
          <a:xfrm>
            <a:off x="1224000" y="3319200"/>
            <a:ext cx="21951950" cy="1656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4"/>
            </p:custDataLst>
          </p:nvPr>
        </p:nvSpPr>
        <p:spPr>
          <a:xfrm>
            <a:off x="1225550" y="5616000"/>
            <a:ext cx="21931200" cy="68616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11" name="矩形 10"/>
          <p:cNvSpPr/>
          <p:nvPr>
            <p:custDataLst>
              <p:tags r:id="rId2"/>
            </p:custDataLst>
          </p:nvPr>
        </p:nvSpPr>
        <p:spPr>
          <a:xfrm>
            <a:off x="0" y="10057942"/>
            <a:ext cx="24384000" cy="3658058"/>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4800"/>
          </a:p>
        </p:txBody>
      </p:sp>
      <p:pic>
        <p:nvPicPr>
          <p:cNvPr id="10" name="图片 9"/>
          <p:cNvPicPr/>
          <p:nvPr>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1440180" cy="1247214"/>
          </a:xfrm>
          <a:prstGeom prst="rect">
            <a:avLst/>
          </a:prstGeom>
        </p:spPr>
      </p:pic>
      <p:pic>
        <p:nvPicPr>
          <p:cNvPr id="8" name="图片 7"/>
          <p:cNvPicPr/>
          <p:nvPr>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22943820" y="0"/>
            <a:ext cx="1440180" cy="1247214"/>
          </a:xfrm>
          <a:prstGeom prst="rect">
            <a:avLst/>
          </a:prstGeom>
        </p:spPr>
      </p:pic>
      <p:sp>
        <p:nvSpPr>
          <p:cNvPr id="2" name="标题 1"/>
          <p:cNvSpPr>
            <a:spLocks noGrp="1"/>
          </p:cNvSpPr>
          <p:nvPr>
            <p:ph type="title"/>
            <p:custDataLst>
              <p:tags r:id="rId9"/>
            </p:custDataLst>
          </p:nvPr>
        </p:nvSpPr>
        <p:spPr>
          <a:xfrm>
            <a:off x="1209600" y="1339200"/>
            <a:ext cx="21952800" cy="1130400"/>
          </a:xfrm>
        </p:spPr>
        <p:txBody>
          <a:bodyPr wrap="square" anchor="ctr" anchorCtr="0">
            <a:normAutofit/>
          </a:bodyPr>
          <a:lstStyle>
            <a:lvl1pPr algn="ctr">
              <a:defRPr sz="64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0"/>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3"/>
            </p:custDataLst>
          </p:nvPr>
        </p:nvSpPr>
        <p:spPr>
          <a:xfrm>
            <a:off x="1209674" y="3362400"/>
            <a:ext cx="21981600" cy="6422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4"/>
            </p:custDataLst>
          </p:nvPr>
        </p:nvSpPr>
        <p:spPr>
          <a:xfrm>
            <a:off x="1188000" y="10360800"/>
            <a:ext cx="22003200" cy="2023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4" name="矩形 13"/>
          <p:cNvSpPr/>
          <p:nvPr>
            <p:custDataLst>
              <p:tags r:id="rId2"/>
            </p:custDataLst>
          </p:nvPr>
        </p:nvSpPr>
        <p:spPr>
          <a:xfrm>
            <a:off x="0" y="0"/>
            <a:ext cx="24384000" cy="18288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4800"/>
          </a:p>
        </p:txBody>
      </p:sp>
      <p:pic>
        <p:nvPicPr>
          <p:cNvPr id="12" name="图片 11"/>
          <p:cNvPicPr/>
          <p:nvPr>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22943820" y="12468786"/>
            <a:ext cx="1440180" cy="1247214"/>
          </a:xfrm>
          <a:prstGeom prst="rect">
            <a:avLst/>
          </a:prstGeom>
        </p:spPr>
      </p:pic>
      <p:pic>
        <p:nvPicPr>
          <p:cNvPr id="10" name="图片 9"/>
          <p:cNvPicPr/>
          <p:nvPr>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0" y="12468786"/>
            <a:ext cx="1440180" cy="1247214"/>
          </a:xfrm>
          <a:prstGeom prst="rect">
            <a:avLst/>
          </a:prstGeom>
        </p:spPr>
      </p:pic>
      <p:sp>
        <p:nvSpPr>
          <p:cNvPr id="2" name="标题 1"/>
          <p:cNvSpPr>
            <a:spLocks noGrp="1"/>
          </p:cNvSpPr>
          <p:nvPr>
            <p:ph type="title"/>
            <p:custDataLst>
              <p:tags r:id="rId9"/>
            </p:custDataLst>
          </p:nvPr>
        </p:nvSpPr>
        <p:spPr>
          <a:xfrm>
            <a:off x="1159200" y="475200"/>
            <a:ext cx="22075200" cy="883928"/>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0"/>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3"/>
            </p:custDataLst>
          </p:nvPr>
        </p:nvSpPr>
        <p:spPr>
          <a:xfrm>
            <a:off x="1159200" y="3326400"/>
            <a:ext cx="10684800" cy="57888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4"/>
            </p:custDataLst>
          </p:nvPr>
        </p:nvSpPr>
        <p:spPr>
          <a:xfrm>
            <a:off x="12484800" y="3326400"/>
            <a:ext cx="10735200" cy="57888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5"/>
            </p:custDataLst>
          </p:nvPr>
        </p:nvSpPr>
        <p:spPr>
          <a:xfrm>
            <a:off x="1144800" y="9633600"/>
            <a:ext cx="10684800" cy="1562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6"/>
            </p:custDataLst>
          </p:nvPr>
        </p:nvSpPr>
        <p:spPr>
          <a:xfrm>
            <a:off x="12506400" y="9626400"/>
            <a:ext cx="10735200" cy="1562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10" name="矩形 9"/>
          <p:cNvSpPr/>
          <p:nvPr>
            <p:custDataLst>
              <p:tags r:id="rId2"/>
            </p:custDataLst>
          </p:nvPr>
        </p:nvSpPr>
        <p:spPr>
          <a:xfrm>
            <a:off x="0" y="1907382"/>
            <a:ext cx="24384000" cy="9901236"/>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4800"/>
          </a:p>
        </p:txBody>
      </p:sp>
      <p:pic>
        <p:nvPicPr>
          <p:cNvPr id="9" name="图片 8"/>
          <p:cNvPicPr/>
          <p:nvPr>
            <p:custDataLst>
              <p:tags r:id="rId3"/>
            </p:custDataLst>
          </p:nvPr>
        </p:nvPicPr>
        <p:blipFill>
          <a:blip r:embed="rId4" r:link="rId5">
            <a:extLst>
              <a:ext uri="{28A0092B-C50C-407E-A947-70E740481C1C}">
                <a14:useLocalDpi xmlns:a14="http://schemas.microsoft.com/office/drawing/2010/main" val="0"/>
              </a:ext>
            </a:extLst>
          </a:blip>
          <a:stretch>
            <a:fillRect/>
          </a:stretch>
        </p:blipFill>
        <p:spPr>
          <a:xfrm>
            <a:off x="21143594" y="10909766"/>
            <a:ext cx="3240404" cy="2806234"/>
          </a:xfrm>
          <a:prstGeom prst="rect">
            <a:avLst/>
          </a:prstGeom>
        </p:spPr>
      </p:pic>
      <p:pic>
        <p:nvPicPr>
          <p:cNvPr id="8" name="图片 7"/>
          <p:cNvPicPr/>
          <p:nvPr>
            <p:custDataLst>
              <p:tags r:id="rId6"/>
            </p:custDataLst>
          </p:nvPr>
        </p:nvPicPr>
        <p:blipFill>
          <a:blip r:embed="rId7" r:link="rId8">
            <a:extLst>
              <a:ext uri="{28A0092B-C50C-407E-A947-70E740481C1C}">
                <a14:useLocalDpi xmlns:a14="http://schemas.microsoft.com/office/drawing/2010/main" val="0"/>
              </a:ext>
            </a:extLst>
          </a:blip>
          <a:stretch>
            <a:fillRect/>
          </a:stretch>
        </p:blipFill>
        <p:spPr>
          <a:xfrm>
            <a:off x="0" y="10909766"/>
            <a:ext cx="3240404" cy="2806234"/>
          </a:xfrm>
          <a:prstGeom prst="rect">
            <a:avLst/>
          </a:prstGeom>
        </p:spPr>
      </p:pic>
      <p:sp>
        <p:nvSpPr>
          <p:cNvPr id="2" name="标题 1"/>
          <p:cNvSpPr>
            <a:spLocks noGrp="1"/>
          </p:cNvSpPr>
          <p:nvPr>
            <p:ph type="title" hasCustomPrompt="1"/>
            <p:custDataLst>
              <p:tags r:id="rId9"/>
            </p:custDataLst>
          </p:nvPr>
        </p:nvSpPr>
        <p:spPr>
          <a:xfrm>
            <a:off x="3045600" y="2678400"/>
            <a:ext cx="18288000" cy="4773600"/>
          </a:xfrm>
        </p:spPr>
        <p:txBody>
          <a:bodyPr wrap="square" anchor="b">
            <a:normAutofit/>
          </a:bodyPr>
          <a:lstStyle>
            <a:lvl1pPr algn="ctr">
              <a:defRPr sz="120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10"/>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3"/>
            </p:custDataLst>
          </p:nvPr>
        </p:nvSpPr>
        <p:spPr>
          <a:xfrm>
            <a:off x="3044826" y="7725600"/>
            <a:ext cx="18288000" cy="3312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tags" Target="../tags/tag137.xml"/><Relationship Id="rId23" Type="http://schemas.openxmlformats.org/officeDocument/2006/relationships/tags" Target="../tags/tag136.xml"/><Relationship Id="rId22" Type="http://schemas.openxmlformats.org/officeDocument/2006/relationships/tags" Target="../tags/tag135.xml"/><Relationship Id="rId21" Type="http://schemas.openxmlformats.org/officeDocument/2006/relationships/tags" Target="../tags/tag134.xml"/><Relationship Id="rId20" Type="http://schemas.openxmlformats.org/officeDocument/2006/relationships/tags" Target="../tags/tag133.xml"/><Relationship Id="rId2" Type="http://schemas.openxmlformats.org/officeDocument/2006/relationships/slideLayout" Target="../slideLayouts/slideLayout2.xml"/><Relationship Id="rId19" Type="http://schemas.openxmlformats.org/officeDocument/2006/relationships/tags" Target="../tags/tag132.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1339764" y="886460"/>
            <a:ext cx="21704474" cy="883928"/>
          </a:xfrm>
          <a:prstGeom prst="rect">
            <a:avLst/>
          </a:prstGeom>
        </p:spPr>
        <p:txBody>
          <a:bodyPr vert="horz" wrap="square"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1339764" y="1922796"/>
            <a:ext cx="21704474" cy="10777814"/>
          </a:xfrm>
          <a:prstGeom prst="rect">
            <a:avLst/>
          </a:prstGeom>
        </p:spPr>
        <p:txBody>
          <a:bodyPr vert="horz" wrap="square"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1759484" y="12699666"/>
            <a:ext cx="5400000" cy="633600"/>
          </a:xfrm>
          <a:prstGeom prst="rect">
            <a:avLst/>
          </a:prstGeom>
        </p:spPr>
        <p:txBody>
          <a:bodyPr vert="horz" wrap="square" lIns="91440" tIns="45720" rIns="91440" bIns="45720" rtlCol="0" anchor="ctr">
            <a:normAutofit/>
          </a:bodyPr>
          <a:lstStyle>
            <a:lvl1pPr algn="l">
              <a:defRPr sz="2400">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8232000" y="12699666"/>
            <a:ext cx="7920000" cy="633600"/>
          </a:xfrm>
          <a:prstGeom prst="rect">
            <a:avLst/>
          </a:prstGeom>
        </p:spPr>
        <p:txBody>
          <a:bodyPr vert="horz" wrap="square" lIns="91440" tIns="45720" rIns="91440" bIns="45720" rtlCol="0" anchor="ctr">
            <a:normAutofit/>
          </a:bodyPr>
          <a:lstStyle>
            <a:lvl1pPr algn="ctr">
              <a:defRPr sz="2400">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17221200" y="12699666"/>
            <a:ext cx="5400000" cy="633600"/>
          </a:xfrm>
          <a:prstGeom prst="rect">
            <a:avLst/>
          </a:prstGeom>
        </p:spPr>
        <p:txBody>
          <a:bodyPr vert="horz" wrap="square" lIns="91440" tIns="45720" rIns="91440" bIns="45720" rtlCol="0" anchor="ctr">
            <a:normAutofit/>
          </a:bodyPr>
          <a:lstStyle>
            <a:lvl1pPr algn="r">
              <a:defRPr sz="2400">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KSO_TEMPLATE" hidden="1"/>
          <p:cNvSpPr/>
          <p:nvPr>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1828800" rtl="0" eaLnBrk="1" fontAlgn="auto" latinLnBrk="0" hangingPunct="1">
        <a:lnSpc>
          <a:spcPct val="100000"/>
        </a:lnSpc>
        <a:spcBef>
          <a:spcPct val="0"/>
        </a:spcBef>
        <a:buNone/>
        <a:defRPr sz="4800" b="1" u="none" strike="noStrike" kern="1200" cap="none" spc="200" normalizeH="0">
          <a:solidFill>
            <a:schemeClr val="tx1"/>
          </a:solidFill>
          <a:uFillTx/>
          <a:latin typeface="Arial" panose="020B0604020202020204" pitchFamily="34" charset="0"/>
          <a:ea typeface="微软雅黑" panose="020B0503020204020204" charset="-122"/>
          <a:cs typeface="+mj-cs"/>
        </a:defRPr>
      </a:lvl1pPr>
    </p:titleStyle>
    <p:bodyStyle>
      <a:lvl1pPr marL="457200" indent="-457200" algn="l" defTabSz="1828800" rtl="0" eaLnBrk="1" fontAlgn="auto" latinLnBrk="0" hangingPunct="1">
        <a:lnSpc>
          <a:spcPct val="130000"/>
        </a:lnSpc>
        <a:spcBef>
          <a:spcPct val="1000"/>
        </a:spcBef>
        <a:spcAft>
          <a:spcPts val="1000"/>
        </a:spcAft>
        <a:buFont typeface="Arial" panose="020B0604020202020204" pitchFamily="34" charset="0"/>
        <a:buChar char="•"/>
        <a:defRPr sz="32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1pPr>
      <a:lvl2pPr marL="1371600" indent="-457200" algn="l" defTabSz="1828800" rtl="0" eaLnBrk="1" fontAlgn="auto" latinLnBrk="0" hangingPunct="1">
        <a:lnSpc>
          <a:spcPct val="130000"/>
        </a:lnSpc>
        <a:spcBef>
          <a:spcPct val="1000"/>
        </a:spcBef>
        <a:spcAft>
          <a:spcPts val="1000"/>
        </a:spcAft>
        <a:buFont typeface="Arial" panose="020B0604020202020204" pitchFamily="34" charset="0"/>
        <a:buChar char="•"/>
        <a:tabLst>
          <a:tab pos="3219450" algn="l"/>
        </a:tabLst>
        <a:defRPr sz="32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2286000" indent="-457200" algn="l" defTabSz="1828800" rtl="0" eaLnBrk="1" fontAlgn="auto" latinLnBrk="0" hangingPunct="1">
        <a:lnSpc>
          <a:spcPct val="130000"/>
        </a:lnSpc>
        <a:spcBef>
          <a:spcPct val="1000"/>
        </a:spcBef>
        <a:spcAft>
          <a:spcPts val="1000"/>
        </a:spcAft>
        <a:buFont typeface="Arial" panose="020B0604020202020204" pitchFamily="34" charset="0"/>
        <a:buChar char="•"/>
        <a:defRPr sz="32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3200400" indent="-457200" algn="l" defTabSz="1828800" rtl="0" eaLnBrk="1" fontAlgn="auto" latinLnBrk="0" hangingPunct="1">
        <a:lnSpc>
          <a:spcPct val="130000"/>
        </a:lnSpc>
        <a:spcBef>
          <a:spcPct val="1000"/>
        </a:spcBef>
        <a:spcAft>
          <a:spcPts val="1000"/>
        </a:spcAft>
        <a:buFont typeface="Arial" panose="020B0604020202020204" pitchFamily="34" charset="0"/>
        <a:buChar char="•"/>
        <a:defRPr sz="32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4114800" indent="-457200" algn="l" defTabSz="1828800" rtl="0" eaLnBrk="1" fontAlgn="auto" latinLnBrk="0" hangingPunct="1">
        <a:lnSpc>
          <a:spcPct val="130000"/>
        </a:lnSpc>
        <a:spcBef>
          <a:spcPct val="1000"/>
        </a:spcBef>
        <a:spcAft>
          <a:spcPts val="1000"/>
        </a:spcAft>
        <a:buFont typeface="Arial" panose="020B0604020202020204" pitchFamily="34" charset="0"/>
        <a:buChar char="•"/>
        <a:defRPr sz="32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5029200" indent="-457200" algn="l" defTabSz="1828800" rtl="0" eaLnBrk="1" latinLnBrk="0" hangingPunct="1">
        <a:lnSpc>
          <a:spcPct val="90000"/>
        </a:lnSpc>
        <a:spcBef>
          <a:spcPct val="20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ct val="20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ct val="20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ct val="201000"/>
        </a:spcBef>
        <a:buFont typeface="Arial" panose="020B0604020202020204" pitchFamily="34" charset="0"/>
        <a:buChar char="•"/>
        <a:defRPr sz="3600" kern="1200">
          <a:solidFill>
            <a:schemeClr val="tx1"/>
          </a:solidFill>
          <a:latin typeface="+mn-lt"/>
          <a:ea typeface="+mn-ea"/>
          <a:cs typeface="+mn-cs"/>
        </a:defRPr>
      </a:lvl9pPr>
    </p:bodyStyle>
    <p:otherStyle>
      <a:defPPr>
        <a:defRPr lang="zh-CN"/>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38.xml"/><Relationship Id="rId1"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39.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0.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3.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4.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5.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6.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7.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8.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9.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0.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3.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4.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5.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6.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7.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8.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9.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0.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1.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3.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4.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5.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6.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7.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8.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9.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0.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1.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72.xml"/><Relationship Id="rId1" Type="http://schemas.openxmlformats.org/officeDocument/2006/relationships/image" Target="../media/image8.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3.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4.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5.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6.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7.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8.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9.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80.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81.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8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主講者：張偉華博士…"/>
          <p:cNvSpPr txBox="1"/>
          <p:nvPr>
            <p:ph type="body" sz="quarter" idx="1"/>
          </p:nvPr>
        </p:nvSpPr>
        <p:spPr>
          <a:xfrm>
            <a:off x="1616472" y="6736732"/>
            <a:ext cx="21971002" cy="2825265"/>
          </a:xfrm>
          <a:prstGeom prst="rect">
            <a:avLst/>
          </a:prstGeom>
        </p:spPr>
        <p:txBody>
          <a:bodyPr/>
          <a:lstStyle/>
          <a:p>
            <a:pPr algn="ctr" defTabSz="726440">
              <a:defRPr sz="5200" b="0">
                <a:ln w="12877" cap="flat">
                  <a:solidFill>
                    <a:srgbClr val="000000"/>
                  </a:solidFill>
                  <a:prstDash val="solid"/>
                  <a:miter lim="400000"/>
                </a:ln>
                <a:latin typeface="PingFang TC Semibold"/>
                <a:ea typeface="PingFang TC Semibold"/>
                <a:cs typeface="PingFang TC Semibold"/>
                <a:sym typeface="PingFang TC Semibold"/>
              </a:defRPr>
            </a:pPr>
            <a:r>
              <a:t>主讲者：张伟华博士</a:t>
            </a:r>
            <a:endParaRPr b="1">
              <a:latin typeface="+mj-lt"/>
              <a:ea typeface="+mj-ea"/>
              <a:cs typeface="+mj-cs"/>
              <a:sym typeface="Helvetica Neue"/>
            </a:endParaRPr>
          </a:p>
          <a:p>
            <a:pPr algn="ctr" defTabSz="726440">
              <a:defRPr sz="5200">
                <a:ln w="12877" cap="flat">
                  <a:solidFill>
                    <a:srgbClr val="000000"/>
                  </a:solidFill>
                  <a:prstDash val="solid"/>
                  <a:miter lim="400000"/>
                </a:ln>
              </a:defRPr>
            </a:pPr>
          </a:p>
          <a:p>
            <a:pPr marL="0" indent="0" algn="ctr" defTabSz="726440">
              <a:buNone/>
              <a:defRPr sz="5200" b="0">
                <a:ln w="12877" cap="flat">
                  <a:solidFill>
                    <a:srgbClr val="000000"/>
                  </a:solidFill>
                  <a:prstDash val="solid"/>
                  <a:miter lim="400000"/>
                </a:ln>
                <a:latin typeface="PingFang TC Semibold"/>
                <a:ea typeface="PingFang TC Semibold"/>
                <a:cs typeface="PingFang TC Semibold"/>
                <a:sym typeface="PingFang TC Semibold"/>
              </a:defRPr>
            </a:pPr>
          </a:p>
        </p:txBody>
      </p:sp>
      <p:sp>
        <p:nvSpPr>
          <p:cNvPr id="152" name="Slide Number"/>
          <p:cNvSpPr txBox="1"/>
          <p:nvPr>
            <p:ph type="sldNum" sz="quarter" idx="12"/>
          </p:nvPr>
        </p:nvSpPr>
        <p:spPr>
          <a:prstGeom prst="rect">
            <a:avLst/>
          </a:prstGeom>
        </p:spPr>
        <p:txBody>
          <a:bodyPr/>
          <a:lstStyle/>
          <a:p>
            <a:fld id="{86CB4B4D-7CA3-9044-876B-883B54F8677D}" type="slidenum">
              <a:rPr/>
            </a:fld>
            <a:endParaRPr/>
          </a:p>
        </p:txBody>
      </p:sp>
      <p:pic>
        <p:nvPicPr>
          <p:cNvPr id="2" name="图片 1" descr="images (2)"/>
          <p:cNvPicPr>
            <a:picLocks noChangeAspect="1"/>
          </p:cNvPicPr>
          <p:nvPr/>
        </p:nvPicPr>
        <p:blipFill>
          <a:blip r:embed="rId1"/>
          <a:stretch>
            <a:fillRect/>
          </a:stretch>
        </p:blipFill>
        <p:spPr>
          <a:xfrm>
            <a:off x="9541510" y="145415"/>
            <a:ext cx="5300345" cy="4432935"/>
          </a:xfrm>
          <a:prstGeom prst="rect">
            <a:avLst/>
          </a:prstGeom>
        </p:spPr>
      </p:pic>
      <p:sp>
        <p:nvSpPr>
          <p:cNvPr id="153" name="財務報告和企業披露中的當代問題"/>
          <p:cNvSpPr txBox="1"/>
          <p:nvPr>
            <p:ph type="title"/>
          </p:nvPr>
        </p:nvSpPr>
        <p:spPr>
          <a:xfrm>
            <a:off x="1206497" y="2600926"/>
            <a:ext cx="21971006" cy="4648202"/>
          </a:xfrm>
          <a:prstGeom prst="rect">
            <a:avLst/>
          </a:prstGeom>
        </p:spPr>
        <p:txBody>
          <a:bodyPr/>
          <a:lstStyle>
            <a:lvl1pPr>
              <a:defRPr spc="-300"/>
            </a:lvl1pPr>
          </a:lstStyle>
          <a:p>
            <a:pPr algn="ctr"/>
            <a:r>
              <a:rPr sz="8000">
                <a:solidFill>
                  <a:schemeClr val="accent1"/>
                </a:solidFill>
                <a:effectLst>
                  <a:outerShdw blurRad="38100" dist="25400" dir="5400000" algn="ctr" rotWithShape="0">
                    <a:srgbClr val="6E747A">
                      <a:alpha val="43000"/>
                    </a:srgbClr>
                  </a:outerShdw>
                </a:effectLst>
              </a:rPr>
              <a:t>财务报告和企业披露中的当代问题</a:t>
            </a:r>
            <a:endParaRPr sz="8000">
              <a:solidFill>
                <a:schemeClr val="accent1"/>
              </a:solidFill>
              <a:effectLst>
                <a:outerShdw blurRad="38100" dist="25400" dir="5400000" algn="ctr" rotWithShape="0">
                  <a:srgbClr val="6E747A">
                    <a:alpha val="43000"/>
                  </a:srgbClr>
                </a:outerShdw>
              </a:effectLst>
            </a:endParaRPr>
          </a:p>
        </p:txBody>
      </p:sp>
    </p:spTree>
    <p:custDataLst>
      <p:tags r:id="rId2"/>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張偉華博士簡歷"/>
          <p:cNvSpPr txBox="1"/>
          <p:nvPr/>
        </p:nvSpPr>
        <p:spPr>
          <a:xfrm>
            <a:off x="1594776" y="1495561"/>
            <a:ext cx="15132353" cy="1257301"/>
          </a:xfrm>
          <a:prstGeom prst="rect">
            <a:avLst/>
          </a:prstGeom>
          <a:ln w="12700">
            <a:miter lim="400000"/>
          </a:ln>
        </p:spPr>
        <p:txBody>
          <a:bodyPr lIns="50800" tIns="50800" rIns="50800" bIns="50800" anchor="ctr">
            <a:spAutoFit/>
          </a:bodyPr>
          <a:lstStyle/>
          <a:p>
            <a:pPr>
              <a:defRPr sz="6500"/>
            </a:pPr>
            <a:r>
              <a:t>                </a:t>
            </a:r>
            <a:r>
              <a:rPr b="1"/>
              <a:t> </a:t>
            </a:r>
            <a:r>
              <a:rPr b="1"/>
              <a:t>张伟华博士简历</a:t>
            </a:r>
            <a:endParaRPr b="1"/>
          </a:p>
        </p:txBody>
      </p:sp>
      <p:sp>
        <p:nvSpPr>
          <p:cNvPr id="156" name="張偉華博士早年於美國南伊利諾大學獲哲學博士學位、主修財務經濟學。張博士於香港各大學任教達三十年之久、張博士在香港中文大學從事教學和研究達二十年。張博士最近為企業作IPO前及項目融資顧問。他還是DBA / MBA / BBA金融和經濟學課程的兼職講師、張博士在國際學術期刊上發表了十多篇論文。"/>
          <p:cNvSpPr txBox="1"/>
          <p:nvPr/>
        </p:nvSpPr>
        <p:spPr>
          <a:xfrm>
            <a:off x="4540327" y="4095086"/>
            <a:ext cx="14423400" cy="5169856"/>
          </a:xfrm>
          <a:prstGeom prst="rect">
            <a:avLst/>
          </a:prstGeom>
          <a:ln w="12700">
            <a:miter lim="400000"/>
          </a:ln>
        </p:spPr>
        <p:txBody>
          <a:bodyPr lIns="50800" tIns="50800" rIns="50800" bIns="50800" anchor="ctr">
            <a:spAutoFit/>
          </a:bodyPr>
          <a:lstStyle>
            <a:lvl1pPr algn="l" defTabSz="457200">
              <a:defRPr sz="4700">
                <a:solidFill>
                  <a:srgbClr val="222222"/>
                </a:solidFill>
                <a:latin typeface="Arial" panose="020B0604020202020204"/>
                <a:ea typeface="Arial" panose="020B0604020202020204"/>
                <a:cs typeface="Arial" panose="020B0604020202020204"/>
                <a:sym typeface="Arial" panose="020B0604020202020204"/>
              </a:defRPr>
            </a:lvl1pPr>
          </a:lstStyle>
          <a:p>
            <a:r>
              <a:t>张伟华博士早年于美国南伊利诺大学获哲学博士学位、主修财务经济学。张博士于香港各大学任教达三十年之久、张博士在香港中文大学从事教学和研究达二十年。张博士最近为企业作IPO前及项目融资顾问。他还是DBA / MBA / BBA 金融和经济学课程的兼职讲师、张博士在国际学术期刊上发表了十多篇论文。</a:t>
            </a:r>
          </a:p>
        </p:txBody>
      </p:sp>
      <p:sp>
        <p:nvSpPr>
          <p:cNvPr id="157"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Slide Number"/>
          <p:cNvSpPr txBox="1"/>
          <p:nvPr>
            <p:ph type="sldNum" sz="quarter" idx="12"/>
          </p:nvPr>
        </p:nvSpPr>
        <p:spPr>
          <a:prstGeom prst="rect">
            <a:avLst/>
          </a:prstGeom>
        </p:spPr>
        <p:txBody>
          <a:bodyPr/>
          <a:lstStyle/>
          <a:p>
            <a:fld id="{86CB4B4D-7CA3-9044-876B-883B54F8677D}" type="slidenum">
              <a:rPr/>
            </a:fld>
            <a:endParaRPr/>
          </a:p>
        </p:txBody>
      </p:sp>
      <p:sp>
        <p:nvSpPr>
          <p:cNvPr id="160" name="財務報告的定義"/>
          <p:cNvSpPr txBox="1"/>
          <p:nvPr/>
        </p:nvSpPr>
        <p:spPr>
          <a:xfrm>
            <a:off x="2787388" y="1192366"/>
            <a:ext cx="6337301" cy="1346201"/>
          </a:xfrm>
          <a:prstGeom prst="rect">
            <a:avLst/>
          </a:prstGeom>
          <a:ln w="12700">
            <a:miter lim="400000"/>
          </a:ln>
        </p:spPr>
        <p:txBody>
          <a:bodyPr wrap="none" lIns="50800" tIns="50800" rIns="50800" bIns="50800" anchor="ctr">
            <a:spAutoFit/>
          </a:bodyPr>
          <a:lstStyle>
            <a:lvl1pPr algn="l" defTabSz="457200">
              <a:defRPr sz="7000" b="1">
                <a:solidFill>
                  <a:srgbClr val="222222"/>
                </a:solidFill>
                <a:latin typeface="Arial" panose="020B0604020202020204"/>
                <a:ea typeface="Arial" panose="020B0604020202020204"/>
                <a:cs typeface="Arial" panose="020B0604020202020204"/>
                <a:sym typeface="Arial" panose="020B0604020202020204"/>
              </a:defRPr>
            </a:lvl1pPr>
          </a:lstStyle>
          <a:p>
            <a:r>
              <a:t>财务报告的定义</a:t>
            </a:r>
          </a:p>
        </p:txBody>
      </p:sp>
      <p:sp>
        <p:nvSpPr>
          <p:cNvPr id="161" name="財務報告涉及在指定的時間段內向各種利益相關者披露有關企業的財務績效和財務狀況的信息。"/>
          <p:cNvSpPr txBox="1"/>
          <p:nvPr/>
        </p:nvSpPr>
        <p:spPr>
          <a:xfrm>
            <a:off x="3618129" y="3683777"/>
            <a:ext cx="13471949" cy="1720498"/>
          </a:xfrm>
          <a:prstGeom prst="rect">
            <a:avLst/>
          </a:prstGeom>
          <a:ln w="12700">
            <a:miter lim="400000"/>
          </a:ln>
        </p:spPr>
        <p:txBody>
          <a:bodyPr lIns="50800" tIns="50800" rIns="50800" bIns="50800" anchor="ctr">
            <a:spAutoFit/>
          </a:bodyPr>
          <a:lstStyle>
            <a:lvl1pPr algn="l" defTabSz="457200">
              <a:defRPr sz="4500">
                <a:solidFill>
                  <a:srgbClr val="222222"/>
                </a:solidFill>
                <a:latin typeface="Arial" panose="020B0604020202020204"/>
                <a:ea typeface="Arial" panose="020B0604020202020204"/>
                <a:cs typeface="Arial" panose="020B0604020202020204"/>
                <a:sym typeface="Arial" panose="020B0604020202020204"/>
              </a:defRPr>
            </a:lvl1pPr>
          </a:lstStyle>
          <a:p>
            <a:r>
              <a:t>* 财务报告涉及在指定的时间段内向各种利益相关者披露有关企业的财务绩效和财务状况的信息。</a:t>
            </a:r>
          </a:p>
        </p:txBody>
      </p:sp>
      <p:sp>
        <p:nvSpPr>
          <p:cNvPr id="162" name="* 利益相關者包括–投資者，債權人，公眾，債務提供者，政府和其他政府機構。對於上市公司，財務報告的頻率為季度和年度。"/>
          <p:cNvSpPr txBox="1"/>
          <p:nvPr/>
        </p:nvSpPr>
        <p:spPr>
          <a:xfrm>
            <a:off x="3627049" y="6549484"/>
            <a:ext cx="13117995" cy="2520597"/>
          </a:xfrm>
          <a:prstGeom prst="rect">
            <a:avLst/>
          </a:prstGeom>
          <a:ln w="12700">
            <a:miter lim="400000"/>
          </a:ln>
        </p:spPr>
        <p:txBody>
          <a:bodyPr lIns="50800" tIns="50800" rIns="50800" bIns="50800" anchor="ctr">
            <a:spAutoFit/>
          </a:bodyPr>
          <a:lstStyle>
            <a:lvl1pPr algn="l" defTabSz="457200">
              <a:defRPr sz="4500">
                <a:solidFill>
                  <a:srgbClr val="222222"/>
                </a:solidFill>
                <a:latin typeface="Arial" panose="020B0604020202020204"/>
                <a:ea typeface="Arial" panose="020B0604020202020204"/>
                <a:cs typeface="Arial" panose="020B0604020202020204"/>
                <a:sym typeface="Arial" panose="020B0604020202020204"/>
              </a:defRPr>
            </a:lvl1pPr>
          </a:lstStyle>
          <a:p>
            <a:r>
              <a:t>* 利益相关者包括–投资者，债权人，公众，债务提供者，政府和其他政府机构。对于上市公司，财务报告的频率为季度和年度。</a:t>
            </a:r>
          </a:p>
        </p:txBody>
      </p:sp>
    </p:spTree>
    <p:custDataLst>
      <p:tags r:id="rId1"/>
    </p:custData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Slide Number"/>
          <p:cNvSpPr txBox="1"/>
          <p:nvPr>
            <p:ph type="sldNum" sz="quarter" idx="12"/>
          </p:nvPr>
        </p:nvSpPr>
        <p:spPr>
          <a:prstGeom prst="rect">
            <a:avLst/>
          </a:prstGeom>
        </p:spPr>
        <p:txBody>
          <a:bodyPr/>
          <a:lstStyle/>
          <a:p>
            <a:fld id="{86CB4B4D-7CA3-9044-876B-883B54F8677D}" type="slidenum">
              <a:rPr/>
            </a:fld>
            <a:endParaRPr/>
          </a:p>
        </p:txBody>
      </p:sp>
      <p:sp>
        <p:nvSpPr>
          <p:cNvPr id="165" name="財務報告通常被認為是會計的最終產品。財務報告的典  型組成部分是："/>
          <p:cNvSpPr txBox="1"/>
          <p:nvPr/>
        </p:nvSpPr>
        <p:spPr>
          <a:xfrm>
            <a:off x="2426118" y="1240358"/>
            <a:ext cx="15781268" cy="2057401"/>
          </a:xfrm>
          <a:prstGeom prst="rect">
            <a:avLst/>
          </a:prstGeom>
          <a:ln w="12700">
            <a:miter lim="400000"/>
          </a:ln>
        </p:spPr>
        <p:txBody>
          <a:bodyPr lIns="50800" tIns="50800" rIns="50800" bIns="50800" anchor="ctr">
            <a:spAutoFit/>
          </a:bodyPr>
          <a:lstStyle>
            <a:lvl1pPr algn="l" defTabSz="457200">
              <a:defRPr sz="5500">
                <a:solidFill>
                  <a:srgbClr val="222222"/>
                </a:solidFill>
                <a:latin typeface="Arial" panose="020B0604020202020204"/>
                <a:ea typeface="Arial" panose="020B0604020202020204"/>
                <a:cs typeface="Arial" panose="020B0604020202020204"/>
                <a:sym typeface="Arial" panose="020B0604020202020204"/>
              </a:defRPr>
            </a:lvl1pPr>
          </a:lstStyle>
          <a:p>
            <a:r>
              <a:t>财务报告通常被认为是会计的最终产品。财务报告的典​​型组成部分是：</a:t>
            </a:r>
          </a:p>
        </p:txBody>
      </p:sp>
      <p:sp>
        <p:nvSpPr>
          <p:cNvPr id="166" name="財務報表–資產負債表，損益表，現金流量表和股東權益變動表…"/>
          <p:cNvSpPr txBox="1"/>
          <p:nvPr/>
        </p:nvSpPr>
        <p:spPr>
          <a:xfrm>
            <a:off x="2245154" y="3857310"/>
            <a:ext cx="14744545" cy="7618587"/>
          </a:xfrm>
          <a:prstGeom prst="rect">
            <a:avLst/>
          </a:prstGeom>
          <a:ln w="12700">
            <a:miter lim="400000"/>
          </a:ln>
        </p:spPr>
        <p:txBody>
          <a:bodyPr lIns="50800" tIns="50800" rIns="50800" bIns="50800" anchor="ctr">
            <a:spAutoFit/>
          </a:bodyPr>
          <a:lstStyle/>
          <a:p>
            <a:pPr algn="l" defTabSz="457200">
              <a:defRPr sz="4500">
                <a:solidFill>
                  <a:srgbClr val="222222"/>
                </a:solidFill>
                <a:latin typeface="Arial" panose="020B0604020202020204"/>
                <a:ea typeface="Arial" panose="020B0604020202020204"/>
                <a:cs typeface="Arial" panose="020B0604020202020204"/>
                <a:sym typeface="Arial" panose="020B0604020202020204"/>
              </a:defRPr>
            </a:pPr>
            <a:r>
              <a:t>* 财务报表–资产负债表，损益表，现金流量表和股东权益变动表</a:t>
            </a:r>
          </a:p>
          <a:p>
            <a:pPr algn="l" defTabSz="457200">
              <a:defRPr sz="4500">
                <a:ln w="12858" cap="flat">
                  <a:solidFill>
                    <a:srgbClr val="000000"/>
                  </a:solidFill>
                  <a:prstDash val="solid"/>
                  <a:miter lim="400000"/>
                </a:ln>
                <a:solidFill>
                  <a:srgbClr val="222222"/>
                </a:solidFill>
                <a:latin typeface="Arial" panose="020B0604020202020204"/>
                <a:ea typeface="Arial" panose="020B0604020202020204"/>
                <a:cs typeface="Arial" panose="020B0604020202020204"/>
                <a:sym typeface="Arial" panose="020B0604020202020204"/>
              </a:defRPr>
            </a:pPr>
          </a:p>
          <a:p>
            <a:pPr algn="l" defTabSz="457200">
              <a:defRPr sz="4500">
                <a:ln w="12858"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rPr>
                <a:latin typeface="Arial" panose="020B0604020202020204"/>
                <a:ea typeface="Arial" panose="020B0604020202020204"/>
                <a:cs typeface="Arial" panose="020B0604020202020204"/>
                <a:sym typeface="Arial" panose="020B0604020202020204"/>
              </a:rPr>
              <a:t>* </a:t>
            </a:r>
            <a:r>
              <a:t>财务报表附注</a:t>
            </a:r>
            <a:endParaRPr>
              <a:latin typeface="Arial" panose="020B0604020202020204"/>
              <a:ea typeface="Arial" panose="020B0604020202020204"/>
              <a:cs typeface="Arial" panose="020B0604020202020204"/>
              <a:sym typeface="Arial" panose="020B0604020202020204"/>
            </a:endParaRPr>
          </a:p>
          <a:p>
            <a:pPr algn="l" defTabSz="457200">
              <a:defRPr sz="4500">
                <a:ln w="12858" cap="flat">
                  <a:solidFill>
                    <a:srgbClr val="000000"/>
                  </a:solidFill>
                  <a:prstDash val="solid"/>
                  <a:miter lim="400000"/>
                </a:ln>
                <a:solidFill>
                  <a:srgbClr val="222222"/>
                </a:solidFill>
                <a:latin typeface="Arial" panose="020B0604020202020204"/>
                <a:ea typeface="Arial" panose="020B0604020202020204"/>
                <a:cs typeface="Arial" panose="020B0604020202020204"/>
                <a:sym typeface="Arial" panose="020B0604020202020204"/>
              </a:defRPr>
            </a:pPr>
          </a:p>
          <a:p>
            <a:pPr algn="l" defTabSz="457200">
              <a:defRPr sz="4500">
                <a:ln w="12858"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rPr>
                <a:latin typeface="Arial" panose="020B0604020202020204"/>
                <a:ea typeface="Arial" panose="020B0604020202020204"/>
                <a:cs typeface="Arial" panose="020B0604020202020204"/>
                <a:sym typeface="Arial" panose="020B0604020202020204"/>
              </a:rPr>
              <a:t>* </a:t>
            </a:r>
            <a:r>
              <a:t>季度和年度报告（对于上市公司）</a:t>
            </a:r>
            <a:endParaRPr>
              <a:latin typeface="Arial" panose="020B0604020202020204"/>
              <a:ea typeface="Arial" panose="020B0604020202020204"/>
              <a:cs typeface="Arial" panose="020B0604020202020204"/>
              <a:sym typeface="Arial" panose="020B0604020202020204"/>
            </a:endParaRPr>
          </a:p>
          <a:p>
            <a:pPr algn="l" defTabSz="457200">
              <a:defRPr sz="4500">
                <a:ln w="12858" cap="flat">
                  <a:solidFill>
                    <a:srgbClr val="000000"/>
                  </a:solidFill>
                  <a:prstDash val="solid"/>
                  <a:miter lim="400000"/>
                </a:ln>
                <a:solidFill>
                  <a:srgbClr val="222222"/>
                </a:solidFill>
                <a:latin typeface="Arial" panose="020B0604020202020204"/>
                <a:ea typeface="Arial" panose="020B0604020202020204"/>
                <a:cs typeface="Arial" panose="020B0604020202020204"/>
                <a:sym typeface="Arial" panose="020B0604020202020204"/>
              </a:defRPr>
            </a:pPr>
          </a:p>
          <a:p>
            <a:pPr algn="l" defTabSz="457200">
              <a:defRPr sz="4500">
                <a:ln w="12858"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rPr>
                <a:latin typeface="Arial" panose="020B0604020202020204"/>
                <a:ea typeface="Arial" panose="020B0604020202020204"/>
                <a:cs typeface="Arial" panose="020B0604020202020204"/>
                <a:sym typeface="Arial" panose="020B0604020202020204"/>
              </a:rPr>
              <a:t>* </a:t>
            </a:r>
            <a:r>
              <a:t>招股说明书（如果公司要进行</a:t>
            </a:r>
            <a:r>
              <a:rPr>
                <a:latin typeface="Arial" panose="020B0604020202020204"/>
                <a:ea typeface="Arial" panose="020B0604020202020204"/>
                <a:cs typeface="Arial" panose="020B0604020202020204"/>
                <a:sym typeface="Arial" panose="020B0604020202020204"/>
              </a:rPr>
              <a:t>IPO</a:t>
            </a:r>
            <a:r>
              <a:t>）</a:t>
            </a:r>
            <a:endParaRPr>
              <a:latin typeface="Arial" panose="020B0604020202020204"/>
              <a:ea typeface="Arial" panose="020B0604020202020204"/>
              <a:cs typeface="Arial" panose="020B0604020202020204"/>
              <a:sym typeface="Arial" panose="020B0604020202020204"/>
            </a:endParaRPr>
          </a:p>
          <a:p>
            <a:pPr algn="l" defTabSz="457200">
              <a:defRPr sz="4500">
                <a:ln w="12858" cap="flat">
                  <a:solidFill>
                    <a:srgbClr val="000000"/>
                  </a:solidFill>
                  <a:prstDash val="solid"/>
                  <a:miter lim="400000"/>
                </a:ln>
                <a:solidFill>
                  <a:srgbClr val="222222"/>
                </a:solidFill>
                <a:latin typeface="Arial" panose="020B0604020202020204"/>
                <a:ea typeface="Arial" panose="020B0604020202020204"/>
                <a:cs typeface="Arial" panose="020B0604020202020204"/>
                <a:sym typeface="Arial" panose="020B0604020202020204"/>
              </a:defRPr>
            </a:pPr>
          </a:p>
          <a:p>
            <a:pPr algn="l" defTabSz="457200">
              <a:defRPr sz="4500">
                <a:ln w="12858"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rPr>
                <a:latin typeface="Arial" panose="020B0604020202020204"/>
                <a:ea typeface="Arial" panose="020B0604020202020204"/>
                <a:cs typeface="Arial" panose="020B0604020202020204"/>
                <a:sym typeface="Arial" panose="020B0604020202020204"/>
              </a:rPr>
              <a:t>* </a:t>
            </a:r>
            <a:r>
              <a:t>管理层讨论与分析（对于上市公司）</a:t>
            </a:r>
          </a:p>
        </p:txBody>
      </p:sp>
    </p:spTree>
    <p:custDataLst>
      <p:tags r:id="rId1"/>
    </p:custData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2019"/>
          <p:cNvSpPr txBox="1"/>
          <p:nvPr/>
        </p:nvSpPr>
        <p:spPr>
          <a:xfrm>
            <a:off x="12125425" y="3316373"/>
            <a:ext cx="792176" cy="461367"/>
          </a:xfrm>
          <a:prstGeom prst="rect">
            <a:avLst/>
          </a:prstGeom>
          <a:ln w="12700">
            <a:miter lim="400000"/>
          </a:ln>
        </p:spPr>
        <p:txBody>
          <a:bodyPr wrap="none" lIns="50800" tIns="50800" rIns="50800" bIns="50800" anchor="ctr">
            <a:spAutoFit/>
          </a:bodyPr>
          <a:lstStyle/>
          <a:p>
            <a:r>
              <a:t>2019</a:t>
            </a:r>
          </a:p>
        </p:txBody>
      </p:sp>
      <p:sp>
        <p:nvSpPr>
          <p:cNvPr id="169" name="2018"/>
          <p:cNvSpPr txBox="1"/>
          <p:nvPr/>
        </p:nvSpPr>
        <p:spPr>
          <a:xfrm>
            <a:off x="10134922" y="3206165"/>
            <a:ext cx="954730" cy="461367"/>
          </a:xfrm>
          <a:prstGeom prst="rect">
            <a:avLst/>
          </a:prstGeom>
          <a:ln w="12700">
            <a:miter lim="400000"/>
          </a:ln>
        </p:spPr>
        <p:txBody>
          <a:bodyPr lIns="50800" tIns="50800" rIns="50800" bIns="50800" anchor="ctr">
            <a:spAutoFit/>
          </a:bodyPr>
          <a:lstStyle/>
          <a:p>
            <a:r>
              <a:t>2018</a:t>
            </a:r>
          </a:p>
        </p:txBody>
      </p:sp>
      <p:sp>
        <p:nvSpPr>
          <p:cNvPr id="170" name="2018"/>
          <p:cNvSpPr txBox="1"/>
          <p:nvPr/>
        </p:nvSpPr>
        <p:spPr>
          <a:xfrm>
            <a:off x="17872517" y="3206165"/>
            <a:ext cx="792177" cy="461367"/>
          </a:xfrm>
          <a:prstGeom prst="rect">
            <a:avLst/>
          </a:prstGeom>
          <a:ln w="12700">
            <a:miter lim="400000"/>
          </a:ln>
        </p:spPr>
        <p:txBody>
          <a:bodyPr wrap="none" lIns="50800" tIns="50800" rIns="50800" bIns="50800" anchor="ctr">
            <a:spAutoFit/>
          </a:bodyPr>
          <a:lstStyle/>
          <a:p>
            <a:r>
              <a:t>2018</a:t>
            </a:r>
          </a:p>
        </p:txBody>
      </p:sp>
      <p:sp>
        <p:nvSpPr>
          <p:cNvPr id="171" name="2019"/>
          <p:cNvSpPr txBox="1"/>
          <p:nvPr/>
        </p:nvSpPr>
        <p:spPr>
          <a:xfrm>
            <a:off x="19604997" y="3206165"/>
            <a:ext cx="792176" cy="461367"/>
          </a:xfrm>
          <a:prstGeom prst="rect">
            <a:avLst/>
          </a:prstGeom>
          <a:ln w="12700">
            <a:miter lim="400000"/>
          </a:ln>
        </p:spPr>
        <p:txBody>
          <a:bodyPr wrap="none" lIns="50800" tIns="50800" rIns="50800" bIns="50800" anchor="ctr">
            <a:spAutoFit/>
          </a:bodyPr>
          <a:lstStyle/>
          <a:p>
            <a:r>
              <a:t>2019</a:t>
            </a:r>
          </a:p>
        </p:txBody>
      </p:sp>
      <p:sp>
        <p:nvSpPr>
          <p:cNvPr id="172" name="ABC  Corporation…"/>
          <p:cNvSpPr txBox="1"/>
          <p:nvPr/>
        </p:nvSpPr>
        <p:spPr>
          <a:xfrm>
            <a:off x="8367389" y="550547"/>
            <a:ext cx="8889133" cy="2113546"/>
          </a:xfrm>
          <a:prstGeom prst="rect">
            <a:avLst/>
          </a:prstGeom>
          <a:ln w="12700">
            <a:miter lim="400000"/>
          </a:ln>
        </p:spPr>
        <p:txBody>
          <a:bodyPr wrap="none" lIns="50800" tIns="50800" rIns="50800" bIns="50800" anchor="ctr">
            <a:spAutoFit/>
          </a:bodyPr>
          <a:lstStyle/>
          <a:p>
            <a:pPr algn="l" defTabSz="457200">
              <a:defRPr sz="3700">
                <a:solidFill>
                  <a:srgbClr val="222222"/>
                </a:solidFill>
                <a:latin typeface="Arial" panose="020B0604020202020204"/>
                <a:ea typeface="Arial" panose="020B0604020202020204"/>
                <a:cs typeface="Arial" panose="020B0604020202020204"/>
                <a:sym typeface="Arial" panose="020B0604020202020204"/>
              </a:defRPr>
            </a:pPr>
            <a:r>
              <a:t>                      ABC</a:t>
            </a:r>
            <a:r>
              <a:rPr>
                <a:latin typeface="PingFang TC Regular"/>
                <a:ea typeface="PingFang TC Regular"/>
                <a:cs typeface="PingFang TC Regular"/>
                <a:sym typeface="PingFang TC Regular"/>
              </a:rPr>
              <a:t>公司</a:t>
            </a:r>
            <a:endParaRPr>
              <a:latin typeface="PingFang TC Regular"/>
              <a:ea typeface="PingFang TC Regular"/>
              <a:cs typeface="PingFang TC Regular"/>
              <a:sym typeface="PingFang TC Regular"/>
            </a:endParaRPr>
          </a:p>
          <a:p>
            <a:pPr algn="l" defTabSz="457200">
              <a:defRPr sz="3700">
                <a:solidFill>
                  <a:srgbClr val="222222"/>
                </a:solidFill>
                <a:latin typeface="PingFang TC Regular"/>
                <a:ea typeface="PingFang TC Regular"/>
                <a:cs typeface="PingFang TC Regular"/>
                <a:sym typeface="PingFang TC Regular"/>
              </a:defRPr>
            </a:pPr>
            <a:r>
              <a:t>资产负债表截至</a:t>
            </a:r>
            <a:r>
              <a:rPr>
                <a:latin typeface="Arial" panose="020B0604020202020204"/>
                <a:ea typeface="Arial" panose="020B0604020202020204"/>
                <a:cs typeface="Arial" panose="020B0604020202020204"/>
                <a:sym typeface="Arial" panose="020B0604020202020204"/>
              </a:rPr>
              <a:t>2018</a:t>
            </a:r>
            <a:r>
              <a:t>年</a:t>
            </a:r>
            <a:r>
              <a:rPr>
                <a:latin typeface="Arial" panose="020B0604020202020204"/>
                <a:ea typeface="Arial" panose="020B0604020202020204"/>
                <a:cs typeface="Arial" panose="020B0604020202020204"/>
                <a:sym typeface="Arial" panose="020B0604020202020204"/>
              </a:rPr>
              <a:t>12</a:t>
            </a:r>
            <a:r>
              <a:t>月</a:t>
            </a:r>
            <a:r>
              <a:rPr>
                <a:latin typeface="Arial" panose="020B0604020202020204"/>
                <a:ea typeface="Arial" panose="020B0604020202020204"/>
                <a:cs typeface="Arial" panose="020B0604020202020204"/>
                <a:sym typeface="Arial" panose="020B0604020202020204"/>
              </a:rPr>
              <a:t>31</a:t>
            </a:r>
            <a:r>
              <a:t>日和</a:t>
            </a:r>
            <a:r>
              <a:rPr>
                <a:latin typeface="Arial" panose="020B0604020202020204"/>
                <a:ea typeface="Arial" panose="020B0604020202020204"/>
                <a:cs typeface="Arial" panose="020B0604020202020204"/>
                <a:sym typeface="Arial" panose="020B0604020202020204"/>
              </a:rPr>
              <a:t>2019</a:t>
            </a:r>
            <a:r>
              <a:t>年</a:t>
            </a:r>
            <a:endParaRPr>
              <a:latin typeface="Arial" panose="020B0604020202020204"/>
              <a:ea typeface="Arial" panose="020B0604020202020204"/>
              <a:cs typeface="Arial" panose="020B0604020202020204"/>
              <a:sym typeface="Arial" panose="020B0604020202020204"/>
            </a:endParaRPr>
          </a:p>
          <a:p>
            <a:pPr algn="l" defTabSz="457200">
              <a:defRPr sz="3700">
                <a:solidFill>
                  <a:srgbClr val="222222"/>
                </a:solidFill>
                <a:latin typeface="Arial" panose="020B0604020202020204"/>
                <a:ea typeface="Arial" panose="020B0604020202020204"/>
                <a:cs typeface="Arial" panose="020B0604020202020204"/>
                <a:sym typeface="Arial" panose="020B0604020202020204"/>
              </a:defRPr>
            </a:pPr>
            <a:r>
              <a:t>                   </a:t>
            </a:r>
            <a:r>
              <a:rPr>
                <a:latin typeface="PingFang TC Regular"/>
                <a:ea typeface="PingFang TC Regular"/>
                <a:cs typeface="PingFang TC Regular"/>
                <a:sym typeface="PingFang TC Regular"/>
              </a:rPr>
              <a:t>（百万美元）</a:t>
            </a:r>
            <a:endParaRPr>
              <a:latin typeface="PingFang TC Regular"/>
              <a:ea typeface="PingFang TC Regular"/>
              <a:cs typeface="PingFang TC Regular"/>
              <a:sym typeface="PingFang TC Regular"/>
            </a:endParaRPr>
          </a:p>
        </p:txBody>
      </p:sp>
      <p:sp>
        <p:nvSpPr>
          <p:cNvPr id="173" name="Slide Number"/>
          <p:cNvSpPr txBox="1"/>
          <p:nvPr>
            <p:ph type="sldNum" sz="quarter" idx="12"/>
          </p:nvPr>
        </p:nvSpPr>
        <p:spPr>
          <a:prstGeom prst="rect">
            <a:avLst/>
          </a:prstGeom>
        </p:spPr>
        <p:txBody>
          <a:bodyPr/>
          <a:lstStyle/>
          <a:p>
            <a:fld id="{86CB4B4D-7CA3-9044-876B-883B54F8677D}" type="slidenum">
              <a:rPr/>
            </a:fld>
            <a:endParaRPr/>
          </a:p>
        </p:txBody>
      </p:sp>
      <p:sp>
        <p:nvSpPr>
          <p:cNvPr id="174" name="资产"/>
          <p:cNvSpPr txBox="1"/>
          <p:nvPr/>
        </p:nvSpPr>
        <p:spPr>
          <a:xfrm>
            <a:off x="8223594" y="3826989"/>
            <a:ext cx="952501" cy="685801"/>
          </a:xfrm>
          <a:prstGeom prst="rect">
            <a:avLst/>
          </a:prstGeom>
          <a:ln w="12700">
            <a:miter lim="400000"/>
          </a:ln>
        </p:spPr>
        <p:txBody>
          <a:bodyPr wrap="none" lIns="50800" tIns="50800" rIns="50800" bIns="50800" anchor="ctr">
            <a:spAutoFit/>
          </a:bodyPr>
          <a:lstStyle>
            <a:lvl1pPr>
              <a:defRPr sz="3300"/>
            </a:lvl1pPr>
          </a:lstStyle>
          <a:p>
            <a:r>
              <a:t>资产</a:t>
            </a:r>
          </a:p>
        </p:txBody>
      </p:sp>
      <p:sp>
        <p:nvSpPr>
          <p:cNvPr id="175" name="流动资产"/>
          <p:cNvSpPr txBox="1"/>
          <p:nvPr/>
        </p:nvSpPr>
        <p:spPr>
          <a:xfrm>
            <a:off x="6537988" y="4604284"/>
            <a:ext cx="1638301" cy="635001"/>
          </a:xfrm>
          <a:prstGeom prst="rect">
            <a:avLst/>
          </a:prstGeom>
          <a:ln w="12700">
            <a:miter lim="400000"/>
          </a:ln>
        </p:spPr>
        <p:txBody>
          <a:bodyPr wrap="none" lIns="50800" tIns="50800" rIns="50800" bIns="50800" anchor="ctr">
            <a:spAutoFit/>
          </a:bodyPr>
          <a:lstStyle>
            <a:lvl1pPr>
              <a:defRPr sz="3000"/>
            </a:lvl1pPr>
          </a:lstStyle>
          <a:p>
            <a:r>
              <a:t>流动资产</a:t>
            </a:r>
          </a:p>
        </p:txBody>
      </p:sp>
      <p:sp>
        <p:nvSpPr>
          <p:cNvPr id="176" name="现金"/>
          <p:cNvSpPr txBox="1"/>
          <p:nvPr/>
        </p:nvSpPr>
        <p:spPr>
          <a:xfrm>
            <a:off x="6997185" y="5312408"/>
            <a:ext cx="1149737" cy="1285014"/>
          </a:xfrm>
          <a:prstGeom prst="rect">
            <a:avLst/>
          </a:prstGeom>
          <a:ln w="12700">
            <a:miter lim="400000"/>
          </a:ln>
        </p:spPr>
        <p:txBody>
          <a:bodyPr lIns="50800" tIns="50800" rIns="50800" bIns="50800" anchor="ctr">
            <a:spAutoFit/>
          </a:bodyPr>
          <a:lstStyle/>
          <a:p>
            <a:pPr algn="l" defTabSz="457200">
              <a:defRPr sz="2500">
                <a:solidFill>
                  <a:srgbClr val="222222"/>
                </a:solidFill>
                <a:latin typeface="Arial" panose="020B0604020202020204"/>
                <a:ea typeface="Arial" panose="020B0604020202020204"/>
                <a:cs typeface="Arial" panose="020B0604020202020204"/>
                <a:sym typeface="Arial" panose="020B0604020202020204"/>
              </a:defRPr>
            </a:pPr>
          </a:p>
          <a:p>
            <a:pPr algn="l" defTabSz="457200">
              <a:defRPr sz="2500">
                <a:solidFill>
                  <a:srgbClr val="222222"/>
                </a:solidFill>
                <a:latin typeface="PingFang TC Regular"/>
                <a:ea typeface="PingFang TC Regular"/>
                <a:cs typeface="PingFang TC Regular"/>
                <a:sym typeface="PingFang TC Regular"/>
              </a:defRPr>
            </a:pPr>
            <a:r>
              <a:t>现金</a:t>
            </a:r>
            <a:endParaRPr>
              <a:latin typeface="Arial" panose="020B0604020202020204"/>
              <a:ea typeface="Arial" panose="020B0604020202020204"/>
              <a:cs typeface="Arial" panose="020B0604020202020204"/>
              <a:sym typeface="Arial" panose="020B0604020202020204"/>
            </a:endParaRPr>
          </a:p>
        </p:txBody>
      </p:sp>
      <p:sp>
        <p:nvSpPr>
          <p:cNvPr id="177" name="$     104"/>
          <p:cNvSpPr txBox="1"/>
          <p:nvPr/>
        </p:nvSpPr>
        <p:spPr>
          <a:xfrm>
            <a:off x="9784687" y="5594967"/>
            <a:ext cx="1215848" cy="461367"/>
          </a:xfrm>
          <a:prstGeom prst="rect">
            <a:avLst/>
          </a:prstGeom>
          <a:ln w="12700">
            <a:miter lim="400000"/>
          </a:ln>
        </p:spPr>
        <p:txBody>
          <a:bodyPr wrap="none" lIns="50800" tIns="50800" rIns="50800" bIns="50800" anchor="ctr">
            <a:spAutoFit/>
          </a:bodyPr>
          <a:lstStyle/>
          <a:p>
            <a:r>
              <a:t>$     104</a:t>
            </a:r>
          </a:p>
        </p:txBody>
      </p:sp>
      <p:sp>
        <p:nvSpPr>
          <p:cNvPr id="178" name="$   160"/>
          <p:cNvSpPr txBox="1"/>
          <p:nvPr/>
        </p:nvSpPr>
        <p:spPr>
          <a:xfrm>
            <a:off x="11668810" y="5594967"/>
            <a:ext cx="1046380" cy="461367"/>
          </a:xfrm>
          <a:prstGeom prst="rect">
            <a:avLst/>
          </a:prstGeom>
          <a:ln w="12700">
            <a:miter lim="400000"/>
          </a:ln>
        </p:spPr>
        <p:txBody>
          <a:bodyPr wrap="none" lIns="50800" tIns="50800" rIns="50800" bIns="50800" anchor="ctr">
            <a:spAutoFit/>
          </a:bodyPr>
          <a:lstStyle/>
          <a:p>
            <a:r>
              <a:t>$   160</a:t>
            </a:r>
          </a:p>
        </p:txBody>
      </p:sp>
      <p:sp>
        <p:nvSpPr>
          <p:cNvPr id="179" name="可接收帐"/>
          <p:cNvSpPr txBox="1"/>
          <p:nvPr/>
        </p:nvSpPr>
        <p:spPr>
          <a:xfrm>
            <a:off x="6743317" y="6365788"/>
            <a:ext cx="1403605" cy="558801"/>
          </a:xfrm>
          <a:prstGeom prst="rect">
            <a:avLst/>
          </a:prstGeom>
          <a:ln w="12700">
            <a:miter lim="400000"/>
          </a:ln>
        </p:spPr>
        <p:txBody>
          <a:bodyPr lIns="50800" tIns="50800" rIns="50800" bIns="50800" anchor="ctr">
            <a:spAutoFit/>
          </a:bodyPr>
          <a:lstStyle>
            <a:lvl1pPr algn="l" defTabSz="457200">
              <a:defRPr sz="2500">
                <a:solidFill>
                  <a:srgbClr val="222222"/>
                </a:solidFill>
                <a:latin typeface="Arial" panose="020B0604020202020204"/>
                <a:ea typeface="Arial" panose="020B0604020202020204"/>
                <a:cs typeface="Arial" panose="020B0604020202020204"/>
                <a:sym typeface="Arial" panose="020B0604020202020204"/>
              </a:defRPr>
            </a:lvl1pPr>
          </a:lstStyle>
          <a:p>
            <a:r>
              <a:t>可接收帐</a:t>
            </a:r>
          </a:p>
        </p:txBody>
      </p:sp>
      <p:sp>
        <p:nvSpPr>
          <p:cNvPr id="180" name="455"/>
          <p:cNvSpPr txBox="1"/>
          <p:nvPr/>
        </p:nvSpPr>
        <p:spPr>
          <a:xfrm>
            <a:off x="10300934" y="6414506"/>
            <a:ext cx="622707" cy="461366"/>
          </a:xfrm>
          <a:prstGeom prst="rect">
            <a:avLst/>
          </a:prstGeom>
          <a:ln w="12700">
            <a:miter lim="400000"/>
          </a:ln>
        </p:spPr>
        <p:txBody>
          <a:bodyPr lIns="50800" tIns="50800" rIns="50800" bIns="50800" anchor="ctr">
            <a:spAutoFit/>
          </a:bodyPr>
          <a:lstStyle/>
          <a:p>
            <a:r>
              <a:t>455</a:t>
            </a:r>
          </a:p>
        </p:txBody>
      </p:sp>
      <p:sp>
        <p:nvSpPr>
          <p:cNvPr id="181" name="688"/>
          <p:cNvSpPr txBox="1"/>
          <p:nvPr/>
        </p:nvSpPr>
        <p:spPr>
          <a:xfrm>
            <a:off x="12210160" y="6414506"/>
            <a:ext cx="622707" cy="461366"/>
          </a:xfrm>
          <a:prstGeom prst="rect">
            <a:avLst/>
          </a:prstGeom>
          <a:ln w="12700">
            <a:miter lim="400000"/>
          </a:ln>
        </p:spPr>
        <p:txBody>
          <a:bodyPr wrap="none" lIns="50800" tIns="50800" rIns="50800" bIns="50800" anchor="ctr">
            <a:spAutoFit/>
          </a:bodyPr>
          <a:lstStyle/>
          <a:p>
            <a:r>
              <a:t>688</a:t>
            </a:r>
          </a:p>
        </p:txBody>
      </p:sp>
      <p:sp>
        <p:nvSpPr>
          <p:cNvPr id="182" name="总数"/>
          <p:cNvSpPr txBox="1"/>
          <p:nvPr/>
        </p:nvSpPr>
        <p:spPr>
          <a:xfrm>
            <a:off x="7057703" y="8261029"/>
            <a:ext cx="1028701" cy="635001"/>
          </a:xfrm>
          <a:prstGeom prst="rect">
            <a:avLst/>
          </a:prstGeom>
          <a:ln w="12700">
            <a:miter lim="400000"/>
          </a:ln>
        </p:spPr>
        <p:txBody>
          <a:bodyPr lIns="50800" tIns="50800" rIns="50800" bIns="50800" anchor="ctr">
            <a:spAutoFit/>
          </a:bodyPr>
          <a:lstStyle>
            <a:lvl1pPr>
              <a:defRPr sz="3000"/>
            </a:lvl1pPr>
          </a:lstStyle>
          <a:p>
            <a:r>
              <a:t>总数</a:t>
            </a:r>
          </a:p>
        </p:txBody>
      </p:sp>
      <p:sp>
        <p:nvSpPr>
          <p:cNvPr id="183" name="库存"/>
          <p:cNvSpPr txBox="1"/>
          <p:nvPr/>
        </p:nvSpPr>
        <p:spPr>
          <a:xfrm>
            <a:off x="7140125" y="7214172"/>
            <a:ext cx="863856" cy="558801"/>
          </a:xfrm>
          <a:prstGeom prst="rect">
            <a:avLst/>
          </a:prstGeom>
          <a:ln w="12700">
            <a:miter lim="400000"/>
          </a:ln>
        </p:spPr>
        <p:txBody>
          <a:bodyPr lIns="50800" tIns="50800" rIns="50800" bIns="50800" anchor="ctr">
            <a:spAutoFit/>
          </a:bodyPr>
          <a:lstStyle>
            <a:lvl1pPr algn="l" defTabSz="457200">
              <a:defRPr sz="2500">
                <a:solidFill>
                  <a:srgbClr val="222222"/>
                </a:solidFill>
                <a:latin typeface="Arial" panose="020B0604020202020204"/>
                <a:ea typeface="Arial" panose="020B0604020202020204"/>
                <a:cs typeface="Arial" panose="020B0604020202020204"/>
                <a:sym typeface="Arial" panose="020B0604020202020204"/>
              </a:defRPr>
            </a:lvl1pPr>
          </a:lstStyle>
          <a:p>
            <a:r>
              <a:t>库存</a:t>
            </a:r>
          </a:p>
        </p:txBody>
      </p:sp>
      <p:sp>
        <p:nvSpPr>
          <p:cNvPr id="184" name="553"/>
          <p:cNvSpPr txBox="1"/>
          <p:nvPr/>
        </p:nvSpPr>
        <p:spPr>
          <a:xfrm>
            <a:off x="10258566" y="7234045"/>
            <a:ext cx="707442" cy="461366"/>
          </a:xfrm>
          <a:prstGeom prst="rect">
            <a:avLst/>
          </a:prstGeom>
          <a:ln w="12700">
            <a:miter lim="400000"/>
          </a:ln>
        </p:spPr>
        <p:txBody>
          <a:bodyPr wrap="none" lIns="50800" tIns="50800" rIns="50800" bIns="50800" anchor="ctr">
            <a:spAutoFit/>
          </a:bodyPr>
          <a:lstStyle/>
          <a:p>
            <a:r>
              <a:t>553 </a:t>
            </a:r>
          </a:p>
        </p:txBody>
      </p:sp>
      <p:sp>
        <p:nvSpPr>
          <p:cNvPr id="185" name="555"/>
          <p:cNvSpPr txBox="1"/>
          <p:nvPr/>
        </p:nvSpPr>
        <p:spPr>
          <a:xfrm>
            <a:off x="12210160" y="7262889"/>
            <a:ext cx="622707" cy="461366"/>
          </a:xfrm>
          <a:prstGeom prst="rect">
            <a:avLst/>
          </a:prstGeom>
          <a:ln w="12700">
            <a:miter lim="400000"/>
          </a:ln>
        </p:spPr>
        <p:txBody>
          <a:bodyPr wrap="none" lIns="50800" tIns="50800" rIns="50800" bIns="50800" anchor="ctr">
            <a:spAutoFit/>
          </a:bodyPr>
          <a:lstStyle/>
          <a:p>
            <a:r>
              <a:t>555</a:t>
            </a:r>
          </a:p>
        </p:txBody>
      </p:sp>
      <p:sp>
        <p:nvSpPr>
          <p:cNvPr id="186" name="_____"/>
          <p:cNvSpPr txBox="1"/>
          <p:nvPr/>
        </p:nvSpPr>
        <p:spPr>
          <a:xfrm>
            <a:off x="10174137" y="7790946"/>
            <a:ext cx="876301" cy="461366"/>
          </a:xfrm>
          <a:prstGeom prst="rect">
            <a:avLst/>
          </a:prstGeom>
          <a:ln w="12700">
            <a:miter lim="400000"/>
          </a:ln>
        </p:spPr>
        <p:txBody>
          <a:bodyPr wrap="none" lIns="50800" tIns="50800" rIns="50800" bIns="50800" anchor="ctr">
            <a:spAutoFit/>
          </a:bodyPr>
          <a:lstStyle/>
          <a:p>
            <a:r>
              <a:t>_____</a:t>
            </a:r>
          </a:p>
        </p:txBody>
      </p:sp>
      <p:sp>
        <p:nvSpPr>
          <p:cNvPr id="187" name="_____"/>
          <p:cNvSpPr txBox="1"/>
          <p:nvPr/>
        </p:nvSpPr>
        <p:spPr>
          <a:xfrm>
            <a:off x="12083363" y="7790946"/>
            <a:ext cx="876301" cy="461366"/>
          </a:xfrm>
          <a:prstGeom prst="rect">
            <a:avLst/>
          </a:prstGeom>
          <a:ln w="12700">
            <a:miter lim="400000"/>
          </a:ln>
        </p:spPr>
        <p:txBody>
          <a:bodyPr wrap="none" lIns="50800" tIns="50800" rIns="50800" bIns="50800" anchor="ctr">
            <a:spAutoFit/>
          </a:bodyPr>
          <a:lstStyle/>
          <a:p>
            <a:r>
              <a:t>_____</a:t>
            </a:r>
          </a:p>
        </p:txBody>
      </p:sp>
      <p:sp>
        <p:nvSpPr>
          <p:cNvPr id="188" name="$1,112"/>
          <p:cNvSpPr txBox="1"/>
          <p:nvPr/>
        </p:nvSpPr>
        <p:spPr>
          <a:xfrm>
            <a:off x="10089097" y="8347846"/>
            <a:ext cx="1046380" cy="461366"/>
          </a:xfrm>
          <a:prstGeom prst="rect">
            <a:avLst/>
          </a:prstGeom>
          <a:ln w="12700">
            <a:miter lim="400000"/>
          </a:ln>
        </p:spPr>
        <p:txBody>
          <a:bodyPr wrap="none" lIns="50800" tIns="50800" rIns="50800" bIns="50800" anchor="ctr">
            <a:spAutoFit/>
          </a:bodyPr>
          <a:lstStyle/>
          <a:p>
            <a:r>
              <a:t>$1,112</a:t>
            </a:r>
          </a:p>
        </p:txBody>
      </p:sp>
      <p:sp>
        <p:nvSpPr>
          <p:cNvPr id="189" name="$1,403"/>
          <p:cNvSpPr txBox="1"/>
          <p:nvPr/>
        </p:nvSpPr>
        <p:spPr>
          <a:xfrm>
            <a:off x="11998324" y="8347846"/>
            <a:ext cx="1046379" cy="461366"/>
          </a:xfrm>
          <a:prstGeom prst="rect">
            <a:avLst/>
          </a:prstGeom>
          <a:ln w="12700">
            <a:miter lim="400000"/>
          </a:ln>
        </p:spPr>
        <p:txBody>
          <a:bodyPr wrap="none" lIns="50800" tIns="50800" rIns="50800" bIns="50800" anchor="ctr">
            <a:spAutoFit/>
          </a:bodyPr>
          <a:lstStyle/>
          <a:p>
            <a:r>
              <a:t>$1,403</a:t>
            </a:r>
          </a:p>
        </p:txBody>
      </p:sp>
      <p:sp>
        <p:nvSpPr>
          <p:cNvPr id="190" name="固定资产"/>
          <p:cNvSpPr txBox="1"/>
          <p:nvPr/>
        </p:nvSpPr>
        <p:spPr>
          <a:xfrm>
            <a:off x="6752903" y="9125157"/>
            <a:ext cx="1638301" cy="635001"/>
          </a:xfrm>
          <a:prstGeom prst="rect">
            <a:avLst/>
          </a:prstGeom>
          <a:ln w="12700">
            <a:miter lim="400000"/>
          </a:ln>
        </p:spPr>
        <p:txBody>
          <a:bodyPr wrap="none" lIns="50800" tIns="50800" rIns="50800" bIns="50800" anchor="ctr">
            <a:spAutoFit/>
          </a:bodyPr>
          <a:lstStyle>
            <a:lvl1pPr>
              <a:defRPr sz="3000"/>
            </a:lvl1pPr>
          </a:lstStyle>
          <a:p>
            <a:r>
              <a:t>固定资产</a:t>
            </a:r>
          </a:p>
        </p:txBody>
      </p:sp>
      <p:sp>
        <p:nvSpPr>
          <p:cNvPr id="191" name="净固定资产"/>
          <p:cNvSpPr txBox="1"/>
          <p:nvPr/>
        </p:nvSpPr>
        <p:spPr>
          <a:xfrm>
            <a:off x="7190823" y="9754401"/>
            <a:ext cx="1701801" cy="558801"/>
          </a:xfrm>
          <a:prstGeom prst="rect">
            <a:avLst/>
          </a:prstGeom>
          <a:ln w="12700">
            <a:miter lim="400000"/>
          </a:ln>
        </p:spPr>
        <p:txBody>
          <a:bodyPr wrap="none" lIns="50800" tIns="50800" rIns="50800" bIns="50800" anchor="ctr">
            <a:spAutoFit/>
          </a:bodyPr>
          <a:lstStyle>
            <a:lvl1pPr algn="l" defTabSz="457200">
              <a:defRPr sz="2500">
                <a:solidFill>
                  <a:srgbClr val="222222"/>
                </a:solidFill>
                <a:latin typeface="Arial" panose="020B0604020202020204"/>
                <a:ea typeface="Arial" panose="020B0604020202020204"/>
                <a:cs typeface="Arial" panose="020B0604020202020204"/>
                <a:sym typeface="Arial" panose="020B0604020202020204"/>
              </a:defRPr>
            </a:lvl1pPr>
          </a:lstStyle>
          <a:p>
            <a:r>
              <a:t>净固定资产</a:t>
            </a:r>
          </a:p>
        </p:txBody>
      </p:sp>
      <p:sp>
        <p:nvSpPr>
          <p:cNvPr id="192" name="$1,644"/>
          <p:cNvSpPr txBox="1"/>
          <p:nvPr/>
        </p:nvSpPr>
        <p:spPr>
          <a:xfrm>
            <a:off x="10089097" y="9803118"/>
            <a:ext cx="1046380" cy="461367"/>
          </a:xfrm>
          <a:prstGeom prst="rect">
            <a:avLst/>
          </a:prstGeom>
          <a:ln w="12700">
            <a:miter lim="400000"/>
          </a:ln>
        </p:spPr>
        <p:txBody>
          <a:bodyPr wrap="none" lIns="50800" tIns="50800" rIns="50800" bIns="50800" anchor="ctr">
            <a:spAutoFit/>
          </a:bodyPr>
          <a:lstStyle/>
          <a:p>
            <a:r>
              <a:t>$1,644</a:t>
            </a:r>
          </a:p>
        </p:txBody>
      </p:sp>
      <p:sp>
        <p:nvSpPr>
          <p:cNvPr id="193" name="$1,709"/>
          <p:cNvSpPr txBox="1"/>
          <p:nvPr/>
        </p:nvSpPr>
        <p:spPr>
          <a:xfrm>
            <a:off x="11998324" y="9803118"/>
            <a:ext cx="1046379" cy="461367"/>
          </a:xfrm>
          <a:prstGeom prst="rect">
            <a:avLst/>
          </a:prstGeom>
          <a:ln w="12700">
            <a:miter lim="400000"/>
          </a:ln>
        </p:spPr>
        <p:txBody>
          <a:bodyPr wrap="none" lIns="50800" tIns="50800" rIns="50800" bIns="50800" anchor="ctr">
            <a:spAutoFit/>
          </a:bodyPr>
          <a:lstStyle/>
          <a:p>
            <a:r>
              <a:t>$1,709</a:t>
            </a:r>
          </a:p>
        </p:txBody>
      </p:sp>
      <p:sp>
        <p:nvSpPr>
          <p:cNvPr id="194" name="总资产"/>
          <p:cNvSpPr txBox="1"/>
          <p:nvPr/>
        </p:nvSpPr>
        <p:spPr>
          <a:xfrm>
            <a:off x="6943403" y="12178546"/>
            <a:ext cx="1257301" cy="635001"/>
          </a:xfrm>
          <a:prstGeom prst="rect">
            <a:avLst/>
          </a:prstGeom>
          <a:ln w="12700">
            <a:miter lim="400000"/>
          </a:ln>
        </p:spPr>
        <p:txBody>
          <a:bodyPr lIns="50800" tIns="50800" rIns="50800" bIns="50800" anchor="ctr">
            <a:spAutoFit/>
          </a:bodyPr>
          <a:lstStyle>
            <a:lvl1pPr>
              <a:defRPr sz="3000" b="1"/>
            </a:lvl1pPr>
          </a:lstStyle>
          <a:p>
            <a:r>
              <a:t>总资产</a:t>
            </a:r>
          </a:p>
        </p:txBody>
      </p:sp>
      <p:sp>
        <p:nvSpPr>
          <p:cNvPr id="195" name="$2,756"/>
          <p:cNvSpPr txBox="1"/>
          <p:nvPr/>
        </p:nvSpPr>
        <p:spPr>
          <a:xfrm>
            <a:off x="10089097" y="12265517"/>
            <a:ext cx="1046380" cy="461059"/>
          </a:xfrm>
          <a:prstGeom prst="rect">
            <a:avLst/>
          </a:prstGeom>
          <a:ln w="12700">
            <a:miter lim="400000"/>
          </a:ln>
        </p:spPr>
        <p:txBody>
          <a:bodyPr wrap="none" lIns="50800" tIns="50800" rIns="50800" bIns="50800" anchor="ctr">
            <a:spAutoFit/>
          </a:bodyPr>
          <a:lstStyle>
            <a:lvl1pPr>
              <a:defRPr b="1"/>
            </a:lvl1pPr>
          </a:lstStyle>
          <a:p>
            <a:r>
              <a:t>$2,756</a:t>
            </a:r>
          </a:p>
        </p:txBody>
      </p:sp>
      <p:sp>
        <p:nvSpPr>
          <p:cNvPr id="196" name="$3,112"/>
          <p:cNvSpPr txBox="1"/>
          <p:nvPr/>
        </p:nvSpPr>
        <p:spPr>
          <a:xfrm>
            <a:off x="11998324" y="12265517"/>
            <a:ext cx="1046379" cy="461059"/>
          </a:xfrm>
          <a:prstGeom prst="rect">
            <a:avLst/>
          </a:prstGeom>
          <a:ln w="12700">
            <a:miter lim="400000"/>
          </a:ln>
        </p:spPr>
        <p:txBody>
          <a:bodyPr wrap="none" lIns="50800" tIns="50800" rIns="50800" bIns="50800" anchor="ctr">
            <a:spAutoFit/>
          </a:bodyPr>
          <a:lstStyle>
            <a:lvl1pPr>
              <a:defRPr b="1"/>
            </a:lvl1pPr>
          </a:lstStyle>
          <a:p>
            <a:r>
              <a:t>$3,112</a:t>
            </a:r>
          </a:p>
        </p:txBody>
      </p:sp>
      <p:sp>
        <p:nvSpPr>
          <p:cNvPr id="197" name="负债和所有者权益"/>
          <p:cNvSpPr txBox="1"/>
          <p:nvPr/>
        </p:nvSpPr>
        <p:spPr>
          <a:xfrm>
            <a:off x="13839821" y="3826989"/>
            <a:ext cx="3467101" cy="685801"/>
          </a:xfrm>
          <a:prstGeom prst="rect">
            <a:avLst/>
          </a:prstGeom>
          <a:ln w="12700">
            <a:miter lim="400000"/>
          </a:ln>
        </p:spPr>
        <p:txBody>
          <a:bodyPr wrap="none" lIns="50800" tIns="50800" rIns="50800" bIns="50800" anchor="ctr">
            <a:spAutoFit/>
          </a:bodyPr>
          <a:lstStyle>
            <a:lvl1pPr algn="l" defTabSz="457200">
              <a:defRPr sz="3300">
                <a:solidFill>
                  <a:srgbClr val="222222"/>
                </a:solidFill>
                <a:latin typeface="Arial" panose="020B0604020202020204"/>
                <a:ea typeface="Arial" panose="020B0604020202020204"/>
                <a:cs typeface="Arial" panose="020B0604020202020204"/>
                <a:sym typeface="Arial" panose="020B0604020202020204"/>
              </a:defRPr>
            </a:lvl1pPr>
          </a:lstStyle>
          <a:p>
            <a:r>
              <a:t>负债和所有者权益</a:t>
            </a:r>
          </a:p>
        </p:txBody>
      </p:sp>
      <p:sp>
        <p:nvSpPr>
          <p:cNvPr id="198" name="流动负债"/>
          <p:cNvSpPr txBox="1"/>
          <p:nvPr/>
        </p:nvSpPr>
        <p:spPr>
          <a:xfrm>
            <a:off x="14294792" y="4597743"/>
            <a:ext cx="1638301" cy="635001"/>
          </a:xfrm>
          <a:prstGeom prst="rect">
            <a:avLst/>
          </a:prstGeom>
          <a:ln w="12700">
            <a:miter lim="400000"/>
          </a:ln>
        </p:spPr>
        <p:txBody>
          <a:bodyPr wrap="none" lIns="50800" tIns="50800" rIns="50800" bIns="50800" anchor="ctr">
            <a:spAutoFit/>
          </a:bodyPr>
          <a:lstStyle>
            <a:lvl1pPr>
              <a:defRPr sz="3000"/>
            </a:lvl1pPr>
          </a:lstStyle>
          <a:p>
            <a:r>
              <a:t>流动负债</a:t>
            </a:r>
          </a:p>
        </p:txBody>
      </p:sp>
      <p:sp>
        <p:nvSpPr>
          <p:cNvPr id="199" name="应付帐款"/>
          <p:cNvSpPr txBox="1"/>
          <p:nvPr/>
        </p:nvSpPr>
        <p:spPr>
          <a:xfrm>
            <a:off x="14881221" y="5546250"/>
            <a:ext cx="1384301" cy="558801"/>
          </a:xfrm>
          <a:prstGeom prst="rect">
            <a:avLst/>
          </a:prstGeom>
          <a:ln w="12700">
            <a:miter lim="400000"/>
          </a:ln>
        </p:spPr>
        <p:txBody>
          <a:bodyPr wrap="none" lIns="50800" tIns="50800" rIns="50800" bIns="50800" anchor="ctr">
            <a:spAutoFit/>
          </a:bodyPr>
          <a:lstStyle>
            <a:lvl1pPr algn="l" defTabSz="457200">
              <a:defRPr sz="2500">
                <a:solidFill>
                  <a:srgbClr val="222222"/>
                </a:solidFill>
                <a:latin typeface="Arial" panose="020B0604020202020204"/>
                <a:ea typeface="Arial" panose="020B0604020202020204"/>
                <a:cs typeface="Arial" panose="020B0604020202020204"/>
                <a:sym typeface="Arial" panose="020B0604020202020204"/>
              </a:defRPr>
            </a:lvl1pPr>
          </a:lstStyle>
          <a:p>
            <a:r>
              <a:t>应付帐款</a:t>
            </a:r>
          </a:p>
        </p:txBody>
      </p:sp>
      <p:sp>
        <p:nvSpPr>
          <p:cNvPr id="200" name="$      232"/>
          <p:cNvSpPr txBox="1"/>
          <p:nvPr/>
        </p:nvSpPr>
        <p:spPr>
          <a:xfrm>
            <a:off x="17275698" y="5594967"/>
            <a:ext cx="1300583" cy="461367"/>
          </a:xfrm>
          <a:prstGeom prst="rect">
            <a:avLst/>
          </a:prstGeom>
          <a:ln w="12700">
            <a:miter lim="400000"/>
          </a:ln>
        </p:spPr>
        <p:txBody>
          <a:bodyPr wrap="none" lIns="50800" tIns="50800" rIns="50800" bIns="50800" anchor="ctr">
            <a:spAutoFit/>
          </a:bodyPr>
          <a:lstStyle/>
          <a:p>
            <a:r>
              <a:t>$      232</a:t>
            </a:r>
          </a:p>
        </p:txBody>
      </p:sp>
      <p:sp>
        <p:nvSpPr>
          <p:cNvPr id="201" name="$     266"/>
          <p:cNvSpPr txBox="1"/>
          <p:nvPr/>
        </p:nvSpPr>
        <p:spPr>
          <a:xfrm>
            <a:off x="19159976" y="5594967"/>
            <a:ext cx="1215848" cy="461367"/>
          </a:xfrm>
          <a:prstGeom prst="rect">
            <a:avLst/>
          </a:prstGeom>
          <a:ln w="12700">
            <a:miter lim="400000"/>
          </a:ln>
        </p:spPr>
        <p:txBody>
          <a:bodyPr wrap="none" lIns="50800" tIns="50800" rIns="50800" bIns="50800" anchor="ctr">
            <a:spAutoFit/>
          </a:bodyPr>
          <a:lstStyle/>
          <a:p>
            <a:r>
              <a:t>$     266</a:t>
            </a:r>
          </a:p>
        </p:txBody>
      </p:sp>
      <p:sp>
        <p:nvSpPr>
          <p:cNvPr id="202" name="应付票据"/>
          <p:cNvSpPr txBox="1"/>
          <p:nvPr/>
        </p:nvSpPr>
        <p:spPr>
          <a:xfrm>
            <a:off x="14881221" y="6365788"/>
            <a:ext cx="1384301" cy="558801"/>
          </a:xfrm>
          <a:prstGeom prst="rect">
            <a:avLst/>
          </a:prstGeom>
          <a:ln w="12700">
            <a:miter lim="400000"/>
          </a:ln>
        </p:spPr>
        <p:txBody>
          <a:bodyPr wrap="none" lIns="50800" tIns="50800" rIns="50800" bIns="50800" anchor="ctr">
            <a:spAutoFit/>
          </a:bodyPr>
          <a:lstStyle>
            <a:lvl1pPr algn="l" defTabSz="457200">
              <a:defRPr sz="2500">
                <a:solidFill>
                  <a:srgbClr val="222222"/>
                </a:solidFill>
                <a:latin typeface="Arial" panose="020B0604020202020204"/>
                <a:ea typeface="Arial" panose="020B0604020202020204"/>
                <a:cs typeface="Arial" panose="020B0604020202020204"/>
                <a:sym typeface="Arial" panose="020B0604020202020204"/>
              </a:defRPr>
            </a:lvl1pPr>
          </a:lstStyle>
          <a:p>
            <a:r>
              <a:t>应付票据</a:t>
            </a:r>
          </a:p>
        </p:txBody>
      </p:sp>
      <p:sp>
        <p:nvSpPr>
          <p:cNvPr id="203" name="196"/>
          <p:cNvSpPr txBox="1"/>
          <p:nvPr/>
        </p:nvSpPr>
        <p:spPr>
          <a:xfrm>
            <a:off x="17957252" y="6414506"/>
            <a:ext cx="622708" cy="461366"/>
          </a:xfrm>
          <a:prstGeom prst="rect">
            <a:avLst/>
          </a:prstGeom>
          <a:ln w="12700">
            <a:miter lim="400000"/>
          </a:ln>
        </p:spPr>
        <p:txBody>
          <a:bodyPr wrap="none" lIns="50800" tIns="50800" rIns="50800" bIns="50800" anchor="ctr">
            <a:spAutoFit/>
          </a:bodyPr>
          <a:lstStyle/>
          <a:p>
            <a:r>
              <a:t>196</a:t>
            </a:r>
          </a:p>
        </p:txBody>
      </p:sp>
      <p:sp>
        <p:nvSpPr>
          <p:cNvPr id="204" name="123"/>
          <p:cNvSpPr txBox="1"/>
          <p:nvPr/>
        </p:nvSpPr>
        <p:spPr>
          <a:xfrm>
            <a:off x="19689732" y="6414506"/>
            <a:ext cx="622708" cy="461366"/>
          </a:xfrm>
          <a:prstGeom prst="rect">
            <a:avLst/>
          </a:prstGeom>
          <a:ln w="12700">
            <a:miter lim="400000"/>
          </a:ln>
        </p:spPr>
        <p:txBody>
          <a:bodyPr wrap="none" lIns="50800" tIns="50800" rIns="50800" bIns="50800" anchor="ctr">
            <a:spAutoFit/>
          </a:bodyPr>
          <a:lstStyle/>
          <a:p>
            <a:r>
              <a:t>123</a:t>
            </a:r>
          </a:p>
        </p:txBody>
      </p:sp>
      <p:sp>
        <p:nvSpPr>
          <p:cNvPr id="205" name="总数"/>
          <p:cNvSpPr txBox="1"/>
          <p:nvPr/>
        </p:nvSpPr>
        <p:spPr>
          <a:xfrm>
            <a:off x="15029316" y="7158298"/>
            <a:ext cx="1088110" cy="635001"/>
          </a:xfrm>
          <a:prstGeom prst="rect">
            <a:avLst/>
          </a:prstGeom>
          <a:ln w="12700">
            <a:miter lim="400000"/>
          </a:ln>
        </p:spPr>
        <p:txBody>
          <a:bodyPr lIns="50800" tIns="50800" rIns="50800" bIns="50800" anchor="ctr">
            <a:spAutoFit/>
          </a:bodyPr>
          <a:lstStyle>
            <a:lvl1pPr>
              <a:defRPr sz="3000"/>
            </a:lvl1pPr>
          </a:lstStyle>
          <a:p>
            <a:r>
              <a:t>总数</a:t>
            </a:r>
          </a:p>
        </p:txBody>
      </p:sp>
      <p:sp>
        <p:nvSpPr>
          <p:cNvPr id="206" name="______"/>
          <p:cNvSpPr txBox="1"/>
          <p:nvPr/>
        </p:nvSpPr>
        <p:spPr>
          <a:xfrm>
            <a:off x="17754255" y="7138510"/>
            <a:ext cx="1028701" cy="461367"/>
          </a:xfrm>
          <a:prstGeom prst="rect">
            <a:avLst/>
          </a:prstGeom>
          <a:ln w="12700">
            <a:miter lim="400000"/>
          </a:ln>
        </p:spPr>
        <p:txBody>
          <a:bodyPr wrap="none" lIns="50800" tIns="50800" rIns="50800" bIns="50800" anchor="ctr">
            <a:spAutoFit/>
          </a:bodyPr>
          <a:lstStyle/>
          <a:p>
            <a:r>
              <a:t>______</a:t>
            </a:r>
          </a:p>
        </p:txBody>
      </p:sp>
      <p:sp>
        <p:nvSpPr>
          <p:cNvPr id="207" name="______"/>
          <p:cNvSpPr txBox="1"/>
          <p:nvPr/>
        </p:nvSpPr>
        <p:spPr>
          <a:xfrm>
            <a:off x="19486736" y="7138510"/>
            <a:ext cx="1028701" cy="461367"/>
          </a:xfrm>
          <a:prstGeom prst="rect">
            <a:avLst/>
          </a:prstGeom>
          <a:ln w="12700">
            <a:miter lim="400000"/>
          </a:ln>
        </p:spPr>
        <p:txBody>
          <a:bodyPr wrap="none" lIns="50800" tIns="50800" rIns="50800" bIns="50800" anchor="ctr">
            <a:spAutoFit/>
          </a:bodyPr>
          <a:lstStyle/>
          <a:p>
            <a:r>
              <a:t>______</a:t>
            </a:r>
          </a:p>
        </p:txBody>
      </p:sp>
      <p:sp>
        <p:nvSpPr>
          <p:cNvPr id="208" name="$428"/>
          <p:cNvSpPr txBox="1"/>
          <p:nvPr/>
        </p:nvSpPr>
        <p:spPr>
          <a:xfrm>
            <a:off x="17872518" y="7597967"/>
            <a:ext cx="792176" cy="461366"/>
          </a:xfrm>
          <a:prstGeom prst="rect">
            <a:avLst/>
          </a:prstGeom>
          <a:ln w="12700">
            <a:miter lim="400000"/>
          </a:ln>
        </p:spPr>
        <p:txBody>
          <a:bodyPr wrap="none" lIns="50800" tIns="50800" rIns="50800" bIns="50800" anchor="ctr">
            <a:spAutoFit/>
          </a:bodyPr>
          <a:lstStyle/>
          <a:p>
            <a:r>
              <a:t>$428</a:t>
            </a:r>
          </a:p>
        </p:txBody>
      </p:sp>
      <p:sp>
        <p:nvSpPr>
          <p:cNvPr id="209" name="$389"/>
          <p:cNvSpPr txBox="1"/>
          <p:nvPr/>
        </p:nvSpPr>
        <p:spPr>
          <a:xfrm>
            <a:off x="19604998" y="7597967"/>
            <a:ext cx="792176" cy="461366"/>
          </a:xfrm>
          <a:prstGeom prst="rect">
            <a:avLst/>
          </a:prstGeom>
          <a:ln w="12700">
            <a:miter lim="400000"/>
          </a:ln>
        </p:spPr>
        <p:txBody>
          <a:bodyPr wrap="none" lIns="50800" tIns="50800" rIns="50800" bIns="50800" anchor="ctr">
            <a:spAutoFit/>
          </a:bodyPr>
          <a:lstStyle/>
          <a:p>
            <a:r>
              <a:t>$389</a:t>
            </a:r>
          </a:p>
        </p:txBody>
      </p:sp>
      <p:sp>
        <p:nvSpPr>
          <p:cNvPr id="210" name="$408"/>
          <p:cNvSpPr txBox="1"/>
          <p:nvPr/>
        </p:nvSpPr>
        <p:spPr>
          <a:xfrm>
            <a:off x="17872518" y="8893788"/>
            <a:ext cx="792176" cy="461366"/>
          </a:xfrm>
          <a:prstGeom prst="rect">
            <a:avLst/>
          </a:prstGeom>
          <a:ln w="12700">
            <a:miter lim="400000"/>
          </a:ln>
        </p:spPr>
        <p:txBody>
          <a:bodyPr wrap="none" lIns="50800" tIns="50800" rIns="50800" bIns="50800" anchor="ctr">
            <a:spAutoFit/>
          </a:bodyPr>
          <a:lstStyle/>
          <a:p>
            <a:r>
              <a:t>$408</a:t>
            </a:r>
          </a:p>
        </p:txBody>
      </p:sp>
      <p:sp>
        <p:nvSpPr>
          <p:cNvPr id="211" name="长期债务"/>
          <p:cNvSpPr txBox="1"/>
          <p:nvPr/>
        </p:nvSpPr>
        <p:spPr>
          <a:xfrm>
            <a:off x="15054588" y="8806970"/>
            <a:ext cx="1638301" cy="635001"/>
          </a:xfrm>
          <a:prstGeom prst="rect">
            <a:avLst/>
          </a:prstGeom>
          <a:ln w="12700">
            <a:miter lim="400000"/>
          </a:ln>
        </p:spPr>
        <p:txBody>
          <a:bodyPr wrap="none" lIns="50800" tIns="50800" rIns="50800" bIns="50800" anchor="ctr">
            <a:spAutoFit/>
          </a:bodyPr>
          <a:lstStyle>
            <a:lvl1pPr algn="l" defTabSz="457200">
              <a:defRPr sz="3000">
                <a:solidFill>
                  <a:srgbClr val="222222"/>
                </a:solidFill>
                <a:latin typeface="Arial" panose="020B0604020202020204"/>
                <a:ea typeface="Arial" panose="020B0604020202020204"/>
                <a:cs typeface="Arial" panose="020B0604020202020204"/>
                <a:sym typeface="Arial" panose="020B0604020202020204"/>
              </a:defRPr>
            </a:lvl1pPr>
          </a:lstStyle>
          <a:p>
            <a:r>
              <a:t>长期债务</a:t>
            </a:r>
          </a:p>
        </p:txBody>
      </p:sp>
      <p:sp>
        <p:nvSpPr>
          <p:cNvPr id="212" name="所有者权益"/>
          <p:cNvSpPr txBox="1"/>
          <p:nvPr/>
        </p:nvSpPr>
        <p:spPr>
          <a:xfrm>
            <a:off x="15022838" y="9436821"/>
            <a:ext cx="1701801" cy="558801"/>
          </a:xfrm>
          <a:prstGeom prst="rect">
            <a:avLst/>
          </a:prstGeom>
          <a:ln w="12700">
            <a:miter lim="400000"/>
          </a:ln>
        </p:spPr>
        <p:txBody>
          <a:bodyPr wrap="none" lIns="50800" tIns="50800" rIns="50800" bIns="50800" anchor="ctr">
            <a:spAutoFit/>
          </a:bodyPr>
          <a:lstStyle>
            <a:lvl1pPr algn="l" defTabSz="457200">
              <a:defRPr sz="2500">
                <a:solidFill>
                  <a:srgbClr val="222222"/>
                </a:solidFill>
                <a:latin typeface="Arial" panose="020B0604020202020204"/>
                <a:ea typeface="Arial" panose="020B0604020202020204"/>
                <a:cs typeface="Arial" panose="020B0604020202020204"/>
                <a:sym typeface="Arial" panose="020B0604020202020204"/>
              </a:defRPr>
            </a:lvl1pPr>
          </a:lstStyle>
          <a:p>
            <a:r>
              <a:t>所有者权益</a:t>
            </a:r>
          </a:p>
        </p:txBody>
      </p:sp>
      <p:sp>
        <p:nvSpPr>
          <p:cNvPr id="213" name="普通股和实收盈余"/>
          <p:cNvSpPr txBox="1"/>
          <p:nvPr/>
        </p:nvSpPr>
        <p:spPr>
          <a:xfrm>
            <a:off x="15016162" y="9971593"/>
            <a:ext cx="2654301" cy="558801"/>
          </a:xfrm>
          <a:prstGeom prst="rect">
            <a:avLst/>
          </a:prstGeom>
          <a:ln w="12700">
            <a:miter lim="400000"/>
          </a:ln>
        </p:spPr>
        <p:txBody>
          <a:bodyPr wrap="none" lIns="50800" tIns="50800" rIns="50800" bIns="50800" anchor="ctr">
            <a:spAutoFit/>
          </a:bodyPr>
          <a:lstStyle>
            <a:lvl1pPr algn="l" defTabSz="457200">
              <a:defRPr sz="2500">
                <a:solidFill>
                  <a:srgbClr val="222222"/>
                </a:solidFill>
                <a:latin typeface="Arial" panose="020B0604020202020204"/>
                <a:ea typeface="Arial" panose="020B0604020202020204"/>
                <a:cs typeface="Arial" panose="020B0604020202020204"/>
                <a:sym typeface="Arial" panose="020B0604020202020204"/>
              </a:defRPr>
            </a:lvl1pPr>
          </a:lstStyle>
          <a:p>
            <a:r>
              <a:t>普通股和实收盈余</a:t>
            </a:r>
          </a:p>
        </p:txBody>
      </p:sp>
      <p:sp>
        <p:nvSpPr>
          <p:cNvPr id="214" name="$454"/>
          <p:cNvSpPr txBox="1"/>
          <p:nvPr/>
        </p:nvSpPr>
        <p:spPr>
          <a:xfrm>
            <a:off x="19604998" y="8893788"/>
            <a:ext cx="792176" cy="461366"/>
          </a:xfrm>
          <a:prstGeom prst="rect">
            <a:avLst/>
          </a:prstGeom>
          <a:ln w="12700">
            <a:miter lim="400000"/>
          </a:ln>
        </p:spPr>
        <p:txBody>
          <a:bodyPr wrap="none" lIns="50800" tIns="50800" rIns="50800" bIns="50800" anchor="ctr">
            <a:spAutoFit/>
          </a:bodyPr>
          <a:lstStyle/>
          <a:p>
            <a:r>
              <a:t>$454</a:t>
            </a:r>
          </a:p>
        </p:txBody>
      </p:sp>
      <p:sp>
        <p:nvSpPr>
          <p:cNvPr id="215" name="$600"/>
          <p:cNvSpPr txBox="1"/>
          <p:nvPr/>
        </p:nvSpPr>
        <p:spPr>
          <a:xfrm>
            <a:off x="17872518" y="10020310"/>
            <a:ext cx="792176" cy="461367"/>
          </a:xfrm>
          <a:prstGeom prst="rect">
            <a:avLst/>
          </a:prstGeom>
          <a:ln w="12700">
            <a:miter lim="400000"/>
          </a:ln>
        </p:spPr>
        <p:txBody>
          <a:bodyPr wrap="none" lIns="50800" tIns="50800" rIns="50800" bIns="50800" anchor="ctr">
            <a:spAutoFit/>
          </a:bodyPr>
          <a:lstStyle/>
          <a:p>
            <a:r>
              <a:t>$600</a:t>
            </a:r>
          </a:p>
        </p:txBody>
      </p:sp>
      <p:sp>
        <p:nvSpPr>
          <p:cNvPr id="216" name="$640"/>
          <p:cNvSpPr txBox="1"/>
          <p:nvPr/>
        </p:nvSpPr>
        <p:spPr>
          <a:xfrm>
            <a:off x="19641923" y="10020310"/>
            <a:ext cx="792176" cy="461367"/>
          </a:xfrm>
          <a:prstGeom prst="rect">
            <a:avLst/>
          </a:prstGeom>
          <a:ln w="12700">
            <a:miter lim="400000"/>
          </a:ln>
        </p:spPr>
        <p:txBody>
          <a:bodyPr wrap="none" lIns="50800" tIns="50800" rIns="50800" bIns="50800" anchor="ctr">
            <a:spAutoFit/>
          </a:bodyPr>
          <a:lstStyle/>
          <a:p>
            <a:r>
              <a:t>$640</a:t>
            </a:r>
          </a:p>
        </p:txBody>
      </p:sp>
      <p:sp>
        <p:nvSpPr>
          <p:cNvPr id="217" name="留存收益"/>
          <p:cNvSpPr txBox="1"/>
          <p:nvPr/>
        </p:nvSpPr>
        <p:spPr>
          <a:xfrm>
            <a:off x="15181588" y="10475431"/>
            <a:ext cx="1384301" cy="558801"/>
          </a:xfrm>
          <a:prstGeom prst="rect">
            <a:avLst/>
          </a:prstGeom>
          <a:ln w="12700">
            <a:miter lim="400000"/>
          </a:ln>
        </p:spPr>
        <p:txBody>
          <a:bodyPr wrap="none" lIns="50800" tIns="50800" rIns="50800" bIns="50800" anchor="ctr">
            <a:spAutoFit/>
          </a:bodyPr>
          <a:lstStyle>
            <a:lvl1pPr algn="l" defTabSz="457200">
              <a:defRPr sz="2500">
                <a:solidFill>
                  <a:srgbClr val="222222"/>
                </a:solidFill>
                <a:latin typeface="Arial" panose="020B0604020202020204"/>
                <a:ea typeface="Arial" panose="020B0604020202020204"/>
                <a:cs typeface="Arial" panose="020B0604020202020204"/>
                <a:sym typeface="Arial" panose="020B0604020202020204"/>
              </a:defRPr>
            </a:lvl1pPr>
          </a:lstStyle>
          <a:p>
            <a:r>
              <a:t>留存收益</a:t>
            </a:r>
          </a:p>
        </p:txBody>
      </p:sp>
      <p:sp>
        <p:nvSpPr>
          <p:cNvPr id="218" name="$1,320"/>
          <p:cNvSpPr txBox="1"/>
          <p:nvPr/>
        </p:nvSpPr>
        <p:spPr>
          <a:xfrm>
            <a:off x="17745416" y="10649065"/>
            <a:ext cx="1046380" cy="461367"/>
          </a:xfrm>
          <a:prstGeom prst="rect">
            <a:avLst/>
          </a:prstGeom>
          <a:ln w="12700">
            <a:miter lim="400000"/>
          </a:ln>
        </p:spPr>
        <p:txBody>
          <a:bodyPr wrap="none" lIns="50800" tIns="50800" rIns="50800" bIns="50800" anchor="ctr">
            <a:spAutoFit/>
          </a:bodyPr>
          <a:lstStyle/>
          <a:p>
            <a:r>
              <a:t>$1,320</a:t>
            </a:r>
          </a:p>
        </p:txBody>
      </p:sp>
      <p:sp>
        <p:nvSpPr>
          <p:cNvPr id="219" name="$1629"/>
          <p:cNvSpPr txBox="1"/>
          <p:nvPr/>
        </p:nvSpPr>
        <p:spPr>
          <a:xfrm>
            <a:off x="19520264" y="10649065"/>
            <a:ext cx="961645" cy="461367"/>
          </a:xfrm>
          <a:prstGeom prst="rect">
            <a:avLst/>
          </a:prstGeom>
          <a:ln w="12700">
            <a:miter lim="400000"/>
          </a:ln>
        </p:spPr>
        <p:txBody>
          <a:bodyPr wrap="none" lIns="50800" tIns="50800" rIns="50800" bIns="50800" anchor="ctr">
            <a:spAutoFit/>
          </a:bodyPr>
          <a:lstStyle/>
          <a:p>
            <a:r>
              <a:t>$1629</a:t>
            </a:r>
          </a:p>
        </p:txBody>
      </p:sp>
      <p:sp>
        <p:nvSpPr>
          <p:cNvPr id="220" name="总数"/>
          <p:cNvSpPr txBox="1"/>
          <p:nvPr/>
        </p:nvSpPr>
        <p:spPr>
          <a:xfrm>
            <a:off x="15059021" y="11324352"/>
            <a:ext cx="1028701" cy="635001"/>
          </a:xfrm>
          <a:prstGeom prst="rect">
            <a:avLst/>
          </a:prstGeom>
          <a:ln w="12700">
            <a:miter lim="400000"/>
          </a:ln>
        </p:spPr>
        <p:txBody>
          <a:bodyPr lIns="50800" tIns="50800" rIns="50800" bIns="50800" anchor="ctr">
            <a:spAutoFit/>
          </a:bodyPr>
          <a:lstStyle>
            <a:lvl1pPr>
              <a:defRPr sz="3000"/>
            </a:lvl1pPr>
          </a:lstStyle>
          <a:p>
            <a:r>
              <a:t>总数</a:t>
            </a:r>
          </a:p>
        </p:txBody>
      </p:sp>
      <p:sp>
        <p:nvSpPr>
          <p:cNvPr id="221" name="_______"/>
          <p:cNvSpPr txBox="1"/>
          <p:nvPr/>
        </p:nvSpPr>
        <p:spPr>
          <a:xfrm>
            <a:off x="17745518" y="10871576"/>
            <a:ext cx="1181101" cy="461367"/>
          </a:xfrm>
          <a:prstGeom prst="rect">
            <a:avLst/>
          </a:prstGeom>
          <a:ln w="12700">
            <a:miter lim="400000"/>
          </a:ln>
        </p:spPr>
        <p:txBody>
          <a:bodyPr wrap="none" lIns="50800" tIns="50800" rIns="50800" bIns="50800" anchor="ctr">
            <a:spAutoFit/>
          </a:bodyPr>
          <a:lstStyle/>
          <a:p>
            <a:r>
              <a:t>_______</a:t>
            </a:r>
          </a:p>
        </p:txBody>
      </p:sp>
      <p:sp>
        <p:nvSpPr>
          <p:cNvPr id="222" name="______"/>
          <p:cNvSpPr txBox="1"/>
          <p:nvPr/>
        </p:nvSpPr>
        <p:spPr>
          <a:xfrm>
            <a:off x="19486736" y="10871576"/>
            <a:ext cx="1028701" cy="461367"/>
          </a:xfrm>
          <a:prstGeom prst="rect">
            <a:avLst/>
          </a:prstGeom>
          <a:ln w="12700">
            <a:miter lim="400000"/>
          </a:ln>
        </p:spPr>
        <p:txBody>
          <a:bodyPr wrap="none" lIns="50800" tIns="50800" rIns="50800" bIns="50800" anchor="ctr">
            <a:spAutoFit/>
          </a:bodyPr>
          <a:lstStyle/>
          <a:p>
            <a:r>
              <a:t>______</a:t>
            </a:r>
          </a:p>
        </p:txBody>
      </p:sp>
      <p:sp>
        <p:nvSpPr>
          <p:cNvPr id="223" name="$1,920"/>
          <p:cNvSpPr txBox="1"/>
          <p:nvPr/>
        </p:nvSpPr>
        <p:spPr>
          <a:xfrm>
            <a:off x="17812879" y="11411169"/>
            <a:ext cx="1046379" cy="461367"/>
          </a:xfrm>
          <a:prstGeom prst="rect">
            <a:avLst/>
          </a:prstGeom>
          <a:ln w="12700">
            <a:miter lim="400000"/>
          </a:ln>
        </p:spPr>
        <p:txBody>
          <a:bodyPr wrap="none" lIns="50800" tIns="50800" rIns="50800" bIns="50800" anchor="ctr">
            <a:spAutoFit/>
          </a:bodyPr>
          <a:lstStyle/>
          <a:p>
            <a:r>
              <a:t>$1,920</a:t>
            </a:r>
          </a:p>
        </p:txBody>
      </p:sp>
      <p:sp>
        <p:nvSpPr>
          <p:cNvPr id="224" name="$2,269"/>
          <p:cNvSpPr txBox="1"/>
          <p:nvPr/>
        </p:nvSpPr>
        <p:spPr>
          <a:xfrm>
            <a:off x="19514821" y="11411169"/>
            <a:ext cx="1046380" cy="461367"/>
          </a:xfrm>
          <a:prstGeom prst="rect">
            <a:avLst/>
          </a:prstGeom>
          <a:ln w="12700">
            <a:miter lim="400000"/>
          </a:ln>
        </p:spPr>
        <p:txBody>
          <a:bodyPr wrap="none" lIns="50800" tIns="50800" rIns="50800" bIns="50800" anchor="ctr">
            <a:spAutoFit/>
          </a:bodyPr>
          <a:lstStyle/>
          <a:p>
            <a:r>
              <a:t>$2,269</a:t>
            </a:r>
          </a:p>
        </p:txBody>
      </p:sp>
      <p:sp>
        <p:nvSpPr>
          <p:cNvPr id="225" name="总负债和所有者权益"/>
          <p:cNvSpPr txBox="1"/>
          <p:nvPr/>
        </p:nvSpPr>
        <p:spPr>
          <a:xfrm>
            <a:off x="14069007" y="12067691"/>
            <a:ext cx="3609461" cy="635001"/>
          </a:xfrm>
          <a:prstGeom prst="rect">
            <a:avLst/>
          </a:prstGeom>
          <a:ln w="12700">
            <a:miter lim="400000"/>
          </a:ln>
        </p:spPr>
        <p:txBody>
          <a:bodyPr lIns="50800" tIns="50800" rIns="50800" bIns="50800" anchor="ctr">
            <a:spAutoFit/>
          </a:bodyPr>
          <a:lstStyle>
            <a:lvl1pPr>
              <a:defRPr sz="3000" b="1"/>
            </a:lvl1pPr>
          </a:lstStyle>
          <a:p>
            <a:r>
              <a:t>总负债和所有者权益</a:t>
            </a:r>
          </a:p>
        </p:txBody>
      </p:sp>
      <p:sp>
        <p:nvSpPr>
          <p:cNvPr id="226" name="$2,756"/>
          <p:cNvSpPr txBox="1"/>
          <p:nvPr/>
        </p:nvSpPr>
        <p:spPr>
          <a:xfrm>
            <a:off x="17770511" y="12185119"/>
            <a:ext cx="1131114" cy="461059"/>
          </a:xfrm>
          <a:prstGeom prst="rect">
            <a:avLst/>
          </a:prstGeom>
          <a:ln w="12700">
            <a:miter lim="400000"/>
          </a:ln>
        </p:spPr>
        <p:txBody>
          <a:bodyPr wrap="none" lIns="50800" tIns="50800" rIns="50800" bIns="50800" anchor="ctr">
            <a:spAutoFit/>
          </a:bodyPr>
          <a:lstStyle>
            <a:lvl1pPr>
              <a:defRPr b="1"/>
            </a:lvl1pPr>
          </a:lstStyle>
          <a:p>
            <a:r>
              <a:t>$2,756 </a:t>
            </a:r>
          </a:p>
        </p:txBody>
      </p:sp>
      <p:sp>
        <p:nvSpPr>
          <p:cNvPr id="227" name="$3,112"/>
          <p:cNvSpPr txBox="1"/>
          <p:nvPr/>
        </p:nvSpPr>
        <p:spPr>
          <a:xfrm>
            <a:off x="19514821" y="12192761"/>
            <a:ext cx="1046380" cy="461060"/>
          </a:xfrm>
          <a:prstGeom prst="rect">
            <a:avLst/>
          </a:prstGeom>
          <a:ln w="12700">
            <a:miter lim="400000"/>
          </a:ln>
        </p:spPr>
        <p:txBody>
          <a:bodyPr wrap="none" lIns="50800" tIns="50800" rIns="50800" bIns="50800" anchor="ctr">
            <a:spAutoFit/>
          </a:bodyPr>
          <a:lstStyle>
            <a:lvl1pPr>
              <a:defRPr b="1"/>
            </a:lvl1pPr>
          </a:lstStyle>
          <a:p>
            <a:r>
              <a:t>$3,112</a:t>
            </a:r>
          </a:p>
        </p:txBody>
      </p:sp>
      <p:sp>
        <p:nvSpPr>
          <p:cNvPr id="228" name="___________________________________________________________________________________________________"/>
          <p:cNvSpPr txBox="1"/>
          <p:nvPr/>
        </p:nvSpPr>
        <p:spPr>
          <a:xfrm>
            <a:off x="5987942" y="12728476"/>
            <a:ext cx="15201901" cy="461367"/>
          </a:xfrm>
          <a:prstGeom prst="rect">
            <a:avLst/>
          </a:prstGeom>
          <a:ln w="12700">
            <a:miter lim="400000"/>
          </a:ln>
        </p:spPr>
        <p:txBody>
          <a:bodyPr wrap="none" lIns="50800" tIns="50800" rIns="50800" bIns="50800" anchor="ctr">
            <a:spAutoFit/>
          </a:bodyPr>
          <a:lstStyle/>
          <a:p>
            <a:r>
              <a:t>___________________________________________________________________________________________________</a:t>
            </a:r>
          </a:p>
        </p:txBody>
      </p:sp>
    </p:spTree>
    <p:custDataLst>
      <p:tags r:id="rId1"/>
    </p:custData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ABC Corporation…"/>
          <p:cNvSpPr txBox="1"/>
          <p:nvPr/>
        </p:nvSpPr>
        <p:spPr>
          <a:xfrm>
            <a:off x="8034073" y="1127234"/>
            <a:ext cx="6252682" cy="2384402"/>
          </a:xfrm>
          <a:prstGeom prst="rect">
            <a:avLst/>
          </a:prstGeom>
          <a:ln w="12700">
            <a:miter lim="400000"/>
          </a:ln>
        </p:spPr>
        <p:txBody>
          <a:bodyPr lIns="50800" tIns="50800" rIns="50800" bIns="50800" anchor="ctr">
            <a:spAutoFit/>
          </a:bodyPr>
          <a:lstStyle/>
          <a:p>
            <a:pPr algn="l" defTabSz="457200">
              <a:defRPr sz="4200">
                <a:solidFill>
                  <a:srgbClr val="222222"/>
                </a:solidFill>
                <a:latin typeface="Arial" panose="020B0604020202020204"/>
                <a:ea typeface="Arial" panose="020B0604020202020204"/>
                <a:cs typeface="Arial" panose="020B0604020202020204"/>
                <a:sym typeface="Arial" panose="020B0604020202020204"/>
              </a:defRPr>
            </a:pPr>
            <a:r>
              <a:t>     ABC</a:t>
            </a:r>
            <a:r>
              <a:rPr>
                <a:latin typeface="PingFang TC Regular"/>
                <a:ea typeface="PingFang TC Regular"/>
                <a:cs typeface="PingFang TC Regular"/>
                <a:sym typeface="PingFang TC Regular"/>
              </a:rPr>
              <a:t>公司</a:t>
            </a:r>
            <a:endParaRPr>
              <a:latin typeface="PingFang TC Regular"/>
              <a:ea typeface="PingFang TC Regular"/>
              <a:cs typeface="PingFang TC Regular"/>
              <a:sym typeface="PingFang TC Regular"/>
            </a:endParaRPr>
          </a:p>
          <a:p>
            <a:pPr algn="l" defTabSz="457200">
              <a:defRPr sz="4200">
                <a:solidFill>
                  <a:srgbClr val="222222"/>
                </a:solidFill>
                <a:latin typeface="Arial" panose="020B0604020202020204"/>
                <a:ea typeface="Arial" panose="020B0604020202020204"/>
                <a:cs typeface="Arial" panose="020B0604020202020204"/>
                <a:sym typeface="Arial" panose="020B0604020202020204"/>
              </a:defRPr>
            </a:pPr>
            <a:r>
              <a:t> 2019</a:t>
            </a:r>
            <a:r>
              <a:rPr>
                <a:latin typeface="PingFang TC Regular"/>
                <a:ea typeface="PingFang TC Regular"/>
                <a:cs typeface="PingFang TC Regular"/>
                <a:sym typeface="PingFang TC Regular"/>
              </a:rPr>
              <a:t>年损益表</a:t>
            </a:r>
            <a:endParaRPr>
              <a:latin typeface="PingFang TC Regular"/>
              <a:ea typeface="PingFang TC Regular"/>
              <a:cs typeface="PingFang TC Regular"/>
              <a:sym typeface="PingFang TC Regular"/>
            </a:endParaRPr>
          </a:p>
          <a:p>
            <a:pPr algn="l" defTabSz="457200">
              <a:defRPr sz="4200">
                <a:solidFill>
                  <a:srgbClr val="222222"/>
                </a:solidFill>
                <a:latin typeface="PingFang TC Regular"/>
                <a:ea typeface="PingFang TC Regular"/>
                <a:cs typeface="PingFang TC Regular"/>
                <a:sym typeface="PingFang TC Regular"/>
              </a:defRPr>
            </a:pPr>
            <a:r>
              <a:rPr>
                <a:latin typeface="Arial" panose="020B0604020202020204"/>
                <a:ea typeface="Arial" panose="020B0604020202020204"/>
                <a:cs typeface="Arial" panose="020B0604020202020204"/>
                <a:sym typeface="Arial" panose="020B0604020202020204"/>
              </a:rPr>
              <a:t>  </a:t>
            </a:r>
            <a:r>
              <a:t>（百万美元）</a:t>
            </a:r>
          </a:p>
        </p:txBody>
      </p:sp>
      <p:sp>
        <p:nvSpPr>
          <p:cNvPr id="231" name="Slide Number"/>
          <p:cNvSpPr txBox="1"/>
          <p:nvPr>
            <p:ph type="sldNum" sz="quarter" idx="12"/>
          </p:nvPr>
        </p:nvSpPr>
        <p:spPr>
          <a:prstGeom prst="rect">
            <a:avLst/>
          </a:prstGeom>
        </p:spPr>
        <p:txBody>
          <a:bodyPr/>
          <a:lstStyle/>
          <a:p>
            <a:fld id="{86CB4B4D-7CA3-9044-876B-883B54F8677D}" type="slidenum">
              <a:rPr/>
            </a:fld>
            <a:endParaRPr/>
          </a:p>
        </p:txBody>
      </p:sp>
      <p:sp>
        <p:nvSpPr>
          <p:cNvPr id="232" name="净销售额"/>
          <p:cNvSpPr txBox="1"/>
          <p:nvPr/>
        </p:nvSpPr>
        <p:spPr>
          <a:xfrm>
            <a:off x="5624093" y="4492527"/>
            <a:ext cx="1790701" cy="685801"/>
          </a:xfrm>
          <a:prstGeom prst="rect">
            <a:avLst/>
          </a:prstGeom>
          <a:ln w="12700">
            <a:miter lim="400000"/>
          </a:ln>
        </p:spPr>
        <p:txBody>
          <a:bodyPr wrap="none" lIns="50800" tIns="50800" rIns="50800" bIns="50800" anchor="ctr">
            <a:spAutoFit/>
          </a:bodyPr>
          <a:lstStyle>
            <a:lvl1pPr algn="l" defTabSz="457200">
              <a:defRPr sz="3300">
                <a:solidFill>
                  <a:srgbClr val="222222"/>
                </a:solidFill>
                <a:latin typeface="Arial" panose="020B0604020202020204"/>
                <a:ea typeface="Arial" panose="020B0604020202020204"/>
                <a:cs typeface="Arial" panose="020B0604020202020204"/>
                <a:sym typeface="Arial" panose="020B0604020202020204"/>
              </a:defRPr>
            </a:lvl1pPr>
          </a:lstStyle>
          <a:p>
            <a:r>
              <a:t>净销售额</a:t>
            </a:r>
          </a:p>
        </p:txBody>
      </p:sp>
      <p:sp>
        <p:nvSpPr>
          <p:cNvPr id="233" name="销货成本"/>
          <p:cNvSpPr txBox="1"/>
          <p:nvPr/>
        </p:nvSpPr>
        <p:spPr>
          <a:xfrm>
            <a:off x="5624093" y="5242406"/>
            <a:ext cx="1790701" cy="685801"/>
          </a:xfrm>
          <a:prstGeom prst="rect">
            <a:avLst/>
          </a:prstGeom>
          <a:ln w="12700">
            <a:miter lim="400000"/>
          </a:ln>
        </p:spPr>
        <p:txBody>
          <a:bodyPr wrap="none" lIns="50800" tIns="50800" rIns="50800" bIns="50800" anchor="ctr">
            <a:spAutoFit/>
          </a:bodyPr>
          <a:lstStyle>
            <a:lvl1pPr algn="l" defTabSz="457200">
              <a:defRPr sz="3300">
                <a:solidFill>
                  <a:srgbClr val="222222"/>
                </a:solidFill>
                <a:latin typeface="Arial" panose="020B0604020202020204"/>
                <a:ea typeface="Arial" panose="020B0604020202020204"/>
                <a:cs typeface="Arial" panose="020B0604020202020204"/>
                <a:sym typeface="Arial" panose="020B0604020202020204"/>
              </a:defRPr>
            </a:lvl1pPr>
          </a:lstStyle>
          <a:p>
            <a:r>
              <a:t>销货成本</a:t>
            </a:r>
          </a:p>
        </p:txBody>
      </p:sp>
      <p:sp>
        <p:nvSpPr>
          <p:cNvPr id="234" name="折旧"/>
          <p:cNvSpPr txBox="1"/>
          <p:nvPr/>
        </p:nvSpPr>
        <p:spPr>
          <a:xfrm>
            <a:off x="5701727" y="5992285"/>
            <a:ext cx="952501" cy="685801"/>
          </a:xfrm>
          <a:prstGeom prst="rect">
            <a:avLst/>
          </a:prstGeom>
          <a:ln w="12700">
            <a:miter lim="400000"/>
          </a:ln>
        </p:spPr>
        <p:txBody>
          <a:bodyPr wrap="none" lIns="50800" tIns="50800" rIns="50800" bIns="50800" anchor="ctr">
            <a:spAutoFit/>
          </a:bodyPr>
          <a:lstStyle>
            <a:lvl1pPr algn="l" defTabSz="457200">
              <a:defRPr sz="3300">
                <a:solidFill>
                  <a:srgbClr val="222222"/>
                </a:solidFill>
                <a:latin typeface="Arial" panose="020B0604020202020204"/>
                <a:ea typeface="Arial" panose="020B0604020202020204"/>
                <a:cs typeface="Arial" panose="020B0604020202020204"/>
                <a:sym typeface="Arial" panose="020B0604020202020204"/>
              </a:defRPr>
            </a:lvl1pPr>
          </a:lstStyle>
          <a:p>
            <a:r>
              <a:t>折旧</a:t>
            </a:r>
          </a:p>
        </p:txBody>
      </p:sp>
      <p:sp>
        <p:nvSpPr>
          <p:cNvPr id="235" name="息税前利润"/>
          <p:cNvSpPr txBox="1"/>
          <p:nvPr/>
        </p:nvSpPr>
        <p:spPr>
          <a:xfrm>
            <a:off x="5768554" y="6796109"/>
            <a:ext cx="2448784" cy="685801"/>
          </a:xfrm>
          <a:prstGeom prst="rect">
            <a:avLst/>
          </a:prstGeom>
          <a:ln w="12700">
            <a:miter lim="400000"/>
          </a:ln>
        </p:spPr>
        <p:txBody>
          <a:bodyPr lIns="50800" tIns="50800" rIns="50800" bIns="50800" anchor="ctr">
            <a:spAutoFit/>
          </a:bodyPr>
          <a:lstStyle>
            <a:lvl1pPr algn="l" defTabSz="457200">
              <a:defRPr sz="3300">
                <a:solidFill>
                  <a:srgbClr val="222222"/>
                </a:solidFill>
                <a:latin typeface="Arial" panose="020B0604020202020204"/>
                <a:ea typeface="Arial" panose="020B0604020202020204"/>
                <a:cs typeface="Arial" panose="020B0604020202020204"/>
                <a:sym typeface="Arial" panose="020B0604020202020204"/>
              </a:defRPr>
            </a:lvl1pPr>
          </a:lstStyle>
          <a:p>
            <a:r>
              <a:t>息税前利润</a:t>
            </a:r>
          </a:p>
        </p:txBody>
      </p:sp>
      <p:sp>
        <p:nvSpPr>
          <p:cNvPr id="236" name="已付利息"/>
          <p:cNvSpPr txBox="1"/>
          <p:nvPr/>
        </p:nvSpPr>
        <p:spPr>
          <a:xfrm>
            <a:off x="5751093" y="7595758"/>
            <a:ext cx="1790701" cy="685801"/>
          </a:xfrm>
          <a:prstGeom prst="rect">
            <a:avLst/>
          </a:prstGeom>
          <a:ln w="12700">
            <a:miter lim="400000"/>
          </a:ln>
        </p:spPr>
        <p:txBody>
          <a:bodyPr wrap="none" lIns="50800" tIns="50800" rIns="50800" bIns="50800" anchor="ctr">
            <a:spAutoFit/>
          </a:bodyPr>
          <a:lstStyle>
            <a:lvl1pPr algn="l" defTabSz="457200">
              <a:defRPr sz="3300">
                <a:solidFill>
                  <a:srgbClr val="222222"/>
                </a:solidFill>
                <a:latin typeface="Arial" panose="020B0604020202020204"/>
                <a:ea typeface="Arial" panose="020B0604020202020204"/>
                <a:cs typeface="Arial" panose="020B0604020202020204"/>
                <a:sym typeface="Arial" panose="020B0604020202020204"/>
              </a:defRPr>
            </a:lvl1pPr>
          </a:lstStyle>
          <a:p>
            <a:r>
              <a:t>已付利息</a:t>
            </a:r>
          </a:p>
        </p:txBody>
      </p:sp>
      <p:sp>
        <p:nvSpPr>
          <p:cNvPr id="237" name="应纳税所得额"/>
          <p:cNvSpPr txBox="1"/>
          <p:nvPr/>
        </p:nvSpPr>
        <p:spPr>
          <a:xfrm>
            <a:off x="5719343" y="8486458"/>
            <a:ext cx="2628901" cy="685801"/>
          </a:xfrm>
          <a:prstGeom prst="rect">
            <a:avLst/>
          </a:prstGeom>
          <a:ln w="12700">
            <a:miter lim="400000"/>
          </a:ln>
        </p:spPr>
        <p:txBody>
          <a:bodyPr wrap="none" lIns="50800" tIns="50800" rIns="50800" bIns="50800" anchor="ctr">
            <a:spAutoFit/>
          </a:bodyPr>
          <a:lstStyle>
            <a:lvl1pPr algn="l" defTabSz="457200">
              <a:defRPr sz="3300">
                <a:solidFill>
                  <a:srgbClr val="222222"/>
                </a:solidFill>
                <a:latin typeface="Arial" panose="020B0604020202020204"/>
                <a:ea typeface="Arial" panose="020B0604020202020204"/>
                <a:cs typeface="Arial" panose="020B0604020202020204"/>
                <a:sym typeface="Arial" panose="020B0604020202020204"/>
              </a:defRPr>
            </a:lvl1pPr>
          </a:lstStyle>
          <a:p>
            <a:r>
              <a:t>应纳税所得额</a:t>
            </a:r>
          </a:p>
        </p:txBody>
      </p:sp>
      <p:sp>
        <p:nvSpPr>
          <p:cNvPr id="238" name="税项"/>
          <p:cNvSpPr txBox="1"/>
          <p:nvPr/>
        </p:nvSpPr>
        <p:spPr>
          <a:xfrm>
            <a:off x="5701727" y="9263309"/>
            <a:ext cx="952501" cy="685801"/>
          </a:xfrm>
          <a:prstGeom prst="rect">
            <a:avLst/>
          </a:prstGeom>
          <a:ln w="12700">
            <a:miter lim="400000"/>
          </a:ln>
        </p:spPr>
        <p:txBody>
          <a:bodyPr lIns="50800" tIns="50800" rIns="50800" bIns="50800" anchor="ctr">
            <a:spAutoFit/>
          </a:bodyPr>
          <a:lstStyle>
            <a:lvl1pPr>
              <a:defRPr sz="3300"/>
            </a:lvl1pPr>
          </a:lstStyle>
          <a:p>
            <a:r>
              <a:t>税项</a:t>
            </a:r>
          </a:p>
        </p:txBody>
      </p:sp>
      <p:sp>
        <p:nvSpPr>
          <p:cNvPr id="239" name="净收入"/>
          <p:cNvSpPr txBox="1"/>
          <p:nvPr/>
        </p:nvSpPr>
        <p:spPr>
          <a:xfrm>
            <a:off x="5852693" y="10186241"/>
            <a:ext cx="1333501" cy="673101"/>
          </a:xfrm>
          <a:prstGeom prst="rect">
            <a:avLst/>
          </a:prstGeom>
          <a:ln w="12700">
            <a:miter lim="400000"/>
          </a:ln>
        </p:spPr>
        <p:txBody>
          <a:bodyPr wrap="none" lIns="50800" tIns="50800" rIns="50800" bIns="50800" anchor="ctr">
            <a:spAutoFit/>
          </a:bodyPr>
          <a:lstStyle>
            <a:lvl1pPr algn="l" defTabSz="457200">
              <a:defRPr sz="3200">
                <a:solidFill>
                  <a:srgbClr val="222222"/>
                </a:solidFill>
                <a:latin typeface="Arial" panose="020B0604020202020204"/>
                <a:ea typeface="Arial" panose="020B0604020202020204"/>
                <a:cs typeface="Arial" panose="020B0604020202020204"/>
                <a:sym typeface="Arial" panose="020B0604020202020204"/>
              </a:defRPr>
            </a:lvl1pPr>
          </a:lstStyle>
          <a:p>
            <a:r>
              <a:t>净收入</a:t>
            </a:r>
          </a:p>
        </p:txBody>
      </p:sp>
      <p:sp>
        <p:nvSpPr>
          <p:cNvPr id="240" name="红利"/>
          <p:cNvSpPr txBox="1"/>
          <p:nvPr/>
        </p:nvSpPr>
        <p:spPr>
          <a:xfrm>
            <a:off x="6157493" y="11096473"/>
            <a:ext cx="977901" cy="711201"/>
          </a:xfrm>
          <a:prstGeom prst="rect">
            <a:avLst/>
          </a:prstGeom>
          <a:ln w="12700">
            <a:miter lim="400000"/>
          </a:ln>
        </p:spPr>
        <p:txBody>
          <a:bodyPr wrap="none" lIns="50800" tIns="50800" rIns="50800" bIns="50800" anchor="ctr">
            <a:spAutoFit/>
          </a:bodyPr>
          <a:lstStyle>
            <a:lvl1pPr algn="l" defTabSz="457200">
              <a:defRPr sz="3400">
                <a:solidFill>
                  <a:srgbClr val="222222"/>
                </a:solidFill>
                <a:latin typeface="Arial" panose="020B0604020202020204"/>
                <a:ea typeface="Arial" panose="020B0604020202020204"/>
                <a:cs typeface="Arial" panose="020B0604020202020204"/>
                <a:sym typeface="Arial" panose="020B0604020202020204"/>
              </a:defRPr>
            </a:lvl1pPr>
          </a:lstStyle>
          <a:p>
            <a:r>
              <a:t>红利</a:t>
            </a:r>
          </a:p>
        </p:txBody>
      </p:sp>
      <p:sp>
        <p:nvSpPr>
          <p:cNvPr id="241" name="留存收益"/>
          <p:cNvSpPr txBox="1"/>
          <p:nvPr/>
        </p:nvSpPr>
        <p:spPr>
          <a:xfrm>
            <a:off x="6097596" y="11873324"/>
            <a:ext cx="1790701" cy="685801"/>
          </a:xfrm>
          <a:prstGeom prst="rect">
            <a:avLst/>
          </a:prstGeom>
          <a:ln w="12700">
            <a:miter lim="400000"/>
          </a:ln>
        </p:spPr>
        <p:txBody>
          <a:bodyPr wrap="none" lIns="50800" tIns="50800" rIns="50800" bIns="50800" anchor="ctr">
            <a:spAutoFit/>
          </a:bodyPr>
          <a:lstStyle>
            <a:lvl1pPr algn="l" defTabSz="457200">
              <a:defRPr sz="3300">
                <a:solidFill>
                  <a:srgbClr val="222222"/>
                </a:solidFill>
                <a:latin typeface="Arial" panose="020B0604020202020204"/>
                <a:ea typeface="Arial" panose="020B0604020202020204"/>
                <a:cs typeface="Arial" panose="020B0604020202020204"/>
                <a:sym typeface="Arial" panose="020B0604020202020204"/>
              </a:defRPr>
            </a:lvl1pPr>
          </a:lstStyle>
          <a:p>
            <a:r>
              <a:t>留存收益</a:t>
            </a:r>
          </a:p>
        </p:txBody>
      </p:sp>
      <p:sp>
        <p:nvSpPr>
          <p:cNvPr id="242" name="$1,509"/>
          <p:cNvSpPr txBox="1"/>
          <p:nvPr/>
        </p:nvSpPr>
        <p:spPr>
          <a:xfrm>
            <a:off x="11856056" y="4310123"/>
            <a:ext cx="1395909" cy="585166"/>
          </a:xfrm>
          <a:prstGeom prst="rect">
            <a:avLst/>
          </a:prstGeom>
          <a:ln w="12700">
            <a:miter lim="400000"/>
          </a:ln>
        </p:spPr>
        <p:txBody>
          <a:bodyPr wrap="none" lIns="50800" tIns="50800" rIns="50800" bIns="50800" anchor="ctr">
            <a:spAutoFit/>
          </a:bodyPr>
          <a:lstStyle>
            <a:lvl1pPr>
              <a:defRPr sz="3300"/>
            </a:lvl1pPr>
          </a:lstStyle>
          <a:p>
            <a:r>
              <a:t>$1,509</a:t>
            </a:r>
          </a:p>
        </p:txBody>
      </p:sp>
      <p:sp>
        <p:nvSpPr>
          <p:cNvPr id="243" name="750"/>
          <p:cNvSpPr txBox="1"/>
          <p:nvPr/>
        </p:nvSpPr>
        <p:spPr>
          <a:xfrm>
            <a:off x="12457626" y="5060002"/>
            <a:ext cx="813359" cy="585166"/>
          </a:xfrm>
          <a:prstGeom prst="rect">
            <a:avLst/>
          </a:prstGeom>
          <a:ln w="12700">
            <a:miter lim="400000"/>
          </a:ln>
        </p:spPr>
        <p:txBody>
          <a:bodyPr wrap="none" lIns="50800" tIns="50800" rIns="50800" bIns="50800" anchor="ctr">
            <a:spAutoFit/>
          </a:bodyPr>
          <a:lstStyle>
            <a:lvl1pPr>
              <a:defRPr sz="3300"/>
            </a:lvl1pPr>
          </a:lstStyle>
          <a:p>
            <a:r>
              <a:t>750</a:t>
            </a:r>
          </a:p>
        </p:txBody>
      </p:sp>
      <p:sp>
        <p:nvSpPr>
          <p:cNvPr id="244" name="65"/>
          <p:cNvSpPr txBox="1"/>
          <p:nvPr/>
        </p:nvSpPr>
        <p:spPr>
          <a:xfrm>
            <a:off x="12755141" y="5809881"/>
            <a:ext cx="580340" cy="585166"/>
          </a:xfrm>
          <a:prstGeom prst="rect">
            <a:avLst/>
          </a:prstGeom>
          <a:ln w="12700">
            <a:miter lim="400000"/>
          </a:ln>
        </p:spPr>
        <p:txBody>
          <a:bodyPr wrap="none" lIns="50800" tIns="50800" rIns="50800" bIns="50800" anchor="ctr">
            <a:spAutoFit/>
          </a:bodyPr>
          <a:lstStyle>
            <a:lvl1pPr>
              <a:defRPr sz="3300"/>
            </a:lvl1pPr>
          </a:lstStyle>
          <a:p>
            <a:r>
              <a:t>65</a:t>
            </a:r>
          </a:p>
        </p:txBody>
      </p:sp>
      <p:sp>
        <p:nvSpPr>
          <p:cNvPr id="245" name="_____________"/>
          <p:cNvSpPr txBox="1"/>
          <p:nvPr/>
        </p:nvSpPr>
        <p:spPr>
          <a:xfrm>
            <a:off x="11816555" y="6104502"/>
            <a:ext cx="2095501" cy="461367"/>
          </a:xfrm>
          <a:prstGeom prst="rect">
            <a:avLst/>
          </a:prstGeom>
          <a:ln w="12700">
            <a:miter lim="400000"/>
          </a:ln>
        </p:spPr>
        <p:txBody>
          <a:bodyPr wrap="none" lIns="50800" tIns="50800" rIns="50800" bIns="50800" anchor="ctr">
            <a:spAutoFit/>
          </a:bodyPr>
          <a:lstStyle/>
          <a:p>
            <a:r>
              <a:t>_____________</a:t>
            </a:r>
          </a:p>
        </p:txBody>
      </p:sp>
      <p:sp>
        <p:nvSpPr>
          <p:cNvPr id="246" name="$    694"/>
          <p:cNvSpPr txBox="1"/>
          <p:nvPr/>
        </p:nvSpPr>
        <p:spPr>
          <a:xfrm>
            <a:off x="11797801" y="6559761"/>
            <a:ext cx="1512419" cy="585166"/>
          </a:xfrm>
          <a:prstGeom prst="rect">
            <a:avLst/>
          </a:prstGeom>
          <a:ln w="12700">
            <a:miter lim="400000"/>
          </a:ln>
        </p:spPr>
        <p:txBody>
          <a:bodyPr wrap="none" lIns="50800" tIns="50800" rIns="50800" bIns="50800" anchor="ctr">
            <a:spAutoFit/>
          </a:bodyPr>
          <a:lstStyle>
            <a:lvl1pPr>
              <a:defRPr sz="3300"/>
            </a:lvl1pPr>
          </a:lstStyle>
          <a:p>
            <a:r>
              <a:t>$    694</a:t>
            </a:r>
          </a:p>
        </p:txBody>
      </p:sp>
      <p:sp>
        <p:nvSpPr>
          <p:cNvPr id="247" name="70"/>
          <p:cNvSpPr txBox="1"/>
          <p:nvPr/>
        </p:nvSpPr>
        <p:spPr>
          <a:xfrm>
            <a:off x="12755141" y="7193535"/>
            <a:ext cx="580340" cy="585166"/>
          </a:xfrm>
          <a:prstGeom prst="rect">
            <a:avLst/>
          </a:prstGeom>
          <a:ln w="12700">
            <a:miter lim="400000"/>
          </a:ln>
        </p:spPr>
        <p:txBody>
          <a:bodyPr wrap="none" lIns="50800" tIns="50800" rIns="50800" bIns="50800" anchor="ctr">
            <a:spAutoFit/>
          </a:bodyPr>
          <a:lstStyle>
            <a:lvl1pPr>
              <a:defRPr sz="3300"/>
            </a:lvl1pPr>
          </a:lstStyle>
          <a:p>
            <a:r>
              <a:t>70</a:t>
            </a:r>
          </a:p>
        </p:txBody>
      </p:sp>
      <p:sp>
        <p:nvSpPr>
          <p:cNvPr id="248" name="______________"/>
          <p:cNvSpPr txBox="1"/>
          <p:nvPr/>
        </p:nvSpPr>
        <p:spPr>
          <a:xfrm>
            <a:off x="11740355" y="7775082"/>
            <a:ext cx="2247901" cy="461366"/>
          </a:xfrm>
          <a:prstGeom prst="rect">
            <a:avLst/>
          </a:prstGeom>
          <a:ln w="12700">
            <a:miter lim="400000"/>
          </a:ln>
        </p:spPr>
        <p:txBody>
          <a:bodyPr wrap="none" lIns="50800" tIns="50800" rIns="50800" bIns="50800" anchor="ctr">
            <a:spAutoFit/>
          </a:bodyPr>
          <a:lstStyle/>
          <a:p>
            <a:r>
              <a:t>______________</a:t>
            </a:r>
          </a:p>
        </p:txBody>
      </p:sp>
      <p:sp>
        <p:nvSpPr>
          <p:cNvPr id="249" name="$     624"/>
          <p:cNvSpPr txBox="1"/>
          <p:nvPr/>
        </p:nvSpPr>
        <p:spPr>
          <a:xfrm>
            <a:off x="11739546" y="8406367"/>
            <a:ext cx="1628929" cy="585167"/>
          </a:xfrm>
          <a:prstGeom prst="rect">
            <a:avLst/>
          </a:prstGeom>
          <a:ln w="12700">
            <a:miter lim="400000"/>
          </a:ln>
        </p:spPr>
        <p:txBody>
          <a:bodyPr wrap="none" lIns="50800" tIns="50800" rIns="50800" bIns="50800" anchor="ctr">
            <a:spAutoFit/>
          </a:bodyPr>
          <a:lstStyle>
            <a:lvl1pPr>
              <a:defRPr sz="3300"/>
            </a:lvl1pPr>
          </a:lstStyle>
          <a:p>
            <a:r>
              <a:t>$     624</a:t>
            </a:r>
          </a:p>
        </p:txBody>
      </p:sp>
      <p:sp>
        <p:nvSpPr>
          <p:cNvPr id="250" name="$    212"/>
          <p:cNvSpPr txBox="1"/>
          <p:nvPr/>
        </p:nvSpPr>
        <p:spPr>
          <a:xfrm>
            <a:off x="11797801" y="9156246"/>
            <a:ext cx="1512419" cy="585167"/>
          </a:xfrm>
          <a:prstGeom prst="rect">
            <a:avLst/>
          </a:prstGeom>
          <a:ln w="12700">
            <a:miter lim="400000"/>
          </a:ln>
        </p:spPr>
        <p:txBody>
          <a:bodyPr wrap="none" lIns="50800" tIns="50800" rIns="50800" bIns="50800" anchor="ctr">
            <a:spAutoFit/>
          </a:bodyPr>
          <a:lstStyle>
            <a:lvl1pPr>
              <a:defRPr sz="3300"/>
            </a:lvl1pPr>
          </a:lstStyle>
          <a:p>
            <a:r>
              <a:t>$    212</a:t>
            </a:r>
          </a:p>
        </p:txBody>
      </p:sp>
      <p:sp>
        <p:nvSpPr>
          <p:cNvPr id="251" name="$   412"/>
          <p:cNvSpPr txBox="1"/>
          <p:nvPr/>
        </p:nvSpPr>
        <p:spPr>
          <a:xfrm>
            <a:off x="11856056" y="10067675"/>
            <a:ext cx="1395909" cy="585166"/>
          </a:xfrm>
          <a:prstGeom prst="rect">
            <a:avLst/>
          </a:prstGeom>
          <a:ln w="12700">
            <a:miter lim="400000"/>
          </a:ln>
        </p:spPr>
        <p:txBody>
          <a:bodyPr wrap="none" lIns="50800" tIns="50800" rIns="50800" bIns="50800" anchor="ctr">
            <a:spAutoFit/>
          </a:bodyPr>
          <a:lstStyle>
            <a:lvl1pPr>
              <a:defRPr sz="3300"/>
            </a:lvl1pPr>
          </a:lstStyle>
          <a:p>
            <a:r>
              <a:t>$   412</a:t>
            </a:r>
          </a:p>
        </p:txBody>
      </p:sp>
      <p:sp>
        <p:nvSpPr>
          <p:cNvPr id="252" name="============="/>
          <p:cNvSpPr txBox="1"/>
          <p:nvPr/>
        </p:nvSpPr>
        <p:spPr>
          <a:xfrm>
            <a:off x="11618435" y="10805583"/>
            <a:ext cx="2491741" cy="461366"/>
          </a:xfrm>
          <a:prstGeom prst="rect">
            <a:avLst/>
          </a:prstGeom>
          <a:ln w="12700">
            <a:miter lim="400000"/>
          </a:ln>
        </p:spPr>
        <p:txBody>
          <a:bodyPr wrap="none" lIns="50800" tIns="50800" rIns="50800" bIns="50800" anchor="ctr">
            <a:spAutoFit/>
          </a:bodyPr>
          <a:lstStyle/>
          <a:p>
            <a:r>
              <a:t>=============</a:t>
            </a:r>
          </a:p>
        </p:txBody>
      </p:sp>
      <p:sp>
        <p:nvSpPr>
          <p:cNvPr id="253" name="$103"/>
          <p:cNvSpPr txBox="1"/>
          <p:nvPr/>
        </p:nvSpPr>
        <p:spPr>
          <a:xfrm>
            <a:off x="8824441" y="11159490"/>
            <a:ext cx="1046380" cy="585166"/>
          </a:xfrm>
          <a:prstGeom prst="rect">
            <a:avLst/>
          </a:prstGeom>
          <a:ln w="12700">
            <a:miter lim="400000"/>
          </a:ln>
        </p:spPr>
        <p:txBody>
          <a:bodyPr wrap="none" lIns="50800" tIns="50800" rIns="50800" bIns="50800" anchor="ctr">
            <a:spAutoFit/>
          </a:bodyPr>
          <a:lstStyle>
            <a:lvl1pPr>
              <a:defRPr sz="3300"/>
            </a:lvl1pPr>
          </a:lstStyle>
          <a:p>
            <a:r>
              <a:t>$103</a:t>
            </a:r>
          </a:p>
        </p:txBody>
      </p:sp>
      <p:sp>
        <p:nvSpPr>
          <p:cNvPr id="254" name="309"/>
          <p:cNvSpPr txBox="1"/>
          <p:nvPr/>
        </p:nvSpPr>
        <p:spPr>
          <a:xfrm>
            <a:off x="9121956" y="11923642"/>
            <a:ext cx="813360" cy="585166"/>
          </a:xfrm>
          <a:prstGeom prst="rect">
            <a:avLst/>
          </a:prstGeom>
          <a:ln w="12700">
            <a:miter lim="400000"/>
          </a:ln>
        </p:spPr>
        <p:txBody>
          <a:bodyPr wrap="none" lIns="50800" tIns="50800" rIns="50800" bIns="50800" anchor="ctr">
            <a:spAutoFit/>
          </a:bodyPr>
          <a:lstStyle>
            <a:lvl1pPr>
              <a:defRPr sz="3300"/>
            </a:lvl1pPr>
          </a:lstStyle>
          <a:p>
            <a:r>
              <a:t>309</a:t>
            </a:r>
          </a:p>
        </p:txBody>
      </p:sp>
      <p:sp>
        <p:nvSpPr>
          <p:cNvPr id="255" name="________________________________________________________"/>
          <p:cNvSpPr txBox="1"/>
          <p:nvPr/>
        </p:nvSpPr>
        <p:spPr>
          <a:xfrm>
            <a:off x="5973117" y="12331119"/>
            <a:ext cx="8744834" cy="461367"/>
          </a:xfrm>
          <a:prstGeom prst="rect">
            <a:avLst/>
          </a:prstGeom>
          <a:ln w="12700">
            <a:miter lim="400000"/>
          </a:ln>
        </p:spPr>
        <p:txBody>
          <a:bodyPr lIns="50800" tIns="50800" rIns="50800" bIns="50800" anchor="ctr">
            <a:spAutoFit/>
          </a:bodyPr>
          <a:lstStyle/>
          <a:p>
            <a:r>
              <a:t>________________________________________________________</a:t>
            </a:r>
          </a:p>
        </p:txBody>
      </p:sp>
    </p:spTree>
    <p:custDataLst>
      <p:tags r:id="rId1"/>
    </p:custData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lide Number"/>
          <p:cNvSpPr txBox="1"/>
          <p:nvPr>
            <p:ph type="sldNum" sz="quarter" idx="12"/>
          </p:nvPr>
        </p:nvSpPr>
        <p:spPr>
          <a:prstGeom prst="rect">
            <a:avLst/>
          </a:prstGeom>
        </p:spPr>
        <p:txBody>
          <a:bodyPr/>
          <a:lstStyle/>
          <a:p>
            <a:fld id="{86CB4B4D-7CA3-9044-876B-883B54F8677D}" type="slidenum">
              <a:rPr/>
            </a:fld>
            <a:endParaRPr/>
          </a:p>
        </p:txBody>
      </p:sp>
      <p:sp>
        <p:nvSpPr>
          <p:cNvPr id="258" name="財務報告主要目的"/>
          <p:cNvSpPr txBox="1"/>
          <p:nvPr/>
        </p:nvSpPr>
        <p:spPr>
          <a:xfrm>
            <a:off x="3683449" y="1455572"/>
            <a:ext cx="8750301" cy="1612901"/>
          </a:xfrm>
          <a:prstGeom prst="rect">
            <a:avLst/>
          </a:prstGeom>
          <a:ln w="12700">
            <a:miter lim="400000"/>
          </a:ln>
        </p:spPr>
        <p:txBody>
          <a:bodyPr wrap="none" lIns="50800" tIns="50800" rIns="50800" bIns="50800" anchor="ctr">
            <a:spAutoFit/>
          </a:bodyPr>
          <a:lstStyle>
            <a:lvl1pPr algn="l" defTabSz="457200">
              <a:defRPr sz="8500">
                <a:solidFill>
                  <a:srgbClr val="222222"/>
                </a:solidFill>
                <a:latin typeface="Arial" panose="020B0604020202020204"/>
                <a:ea typeface="Arial" panose="020B0604020202020204"/>
                <a:cs typeface="Arial" panose="020B0604020202020204"/>
                <a:sym typeface="Arial" panose="020B0604020202020204"/>
              </a:defRPr>
            </a:lvl1pPr>
          </a:lstStyle>
          <a:p>
            <a:r>
              <a:t>财务报告主要目的</a:t>
            </a:r>
          </a:p>
        </p:txBody>
      </p:sp>
      <p:sp>
        <p:nvSpPr>
          <p:cNvPr id="259" name="根據國際會計準則理事會（IASB）的說法，財務報告的目的是“提供有關企業財務狀況，績效和財務狀況變化的信息，這些信息對於廣泛的用戶進行經濟決策很有用。”"/>
          <p:cNvSpPr txBox="1"/>
          <p:nvPr/>
        </p:nvSpPr>
        <p:spPr>
          <a:xfrm>
            <a:off x="3716830" y="4422143"/>
            <a:ext cx="17302125" cy="4418659"/>
          </a:xfrm>
          <a:prstGeom prst="rect">
            <a:avLst/>
          </a:prstGeom>
          <a:ln w="12700">
            <a:miter lim="400000"/>
          </a:ln>
        </p:spPr>
        <p:txBody>
          <a:bodyPr lIns="50800" tIns="50800" rIns="50800" bIns="50800" anchor="ctr">
            <a:spAutoFit/>
          </a:bodyPr>
          <a:lstStyle>
            <a:lvl1pPr algn="l" defTabSz="457200">
              <a:defRPr sz="6000">
                <a:solidFill>
                  <a:srgbClr val="222222"/>
                </a:solidFill>
                <a:latin typeface="Arial" panose="020B0604020202020204"/>
                <a:ea typeface="Arial" panose="020B0604020202020204"/>
                <a:cs typeface="Arial" panose="020B0604020202020204"/>
                <a:sym typeface="Arial" panose="020B0604020202020204"/>
              </a:defRPr>
            </a:lvl1pPr>
          </a:lstStyle>
          <a:p>
            <a:r>
              <a:t>根据国际会计准则理事会（IASB）的说法，财务报告的目的是“提供有关企业财务状况，绩效和财务状况变化的信息，这些信息对于广泛的用户进行经济决策很有用。”</a:t>
            </a:r>
          </a:p>
        </p:txBody>
      </p:sp>
    </p:spTree>
    <p:custDataLst>
      <p:tags r:id="rId1"/>
    </p:custData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Slide Number"/>
          <p:cNvSpPr txBox="1"/>
          <p:nvPr>
            <p:ph type="sldNum" sz="quarter" idx="12"/>
          </p:nvPr>
        </p:nvSpPr>
        <p:spPr>
          <a:prstGeom prst="rect">
            <a:avLst/>
          </a:prstGeom>
        </p:spPr>
        <p:txBody>
          <a:bodyPr/>
          <a:lstStyle/>
          <a:p>
            <a:fld id="{86CB4B4D-7CA3-9044-876B-883B54F8677D}" type="slidenum">
              <a:rPr/>
            </a:fld>
            <a:endParaRPr/>
          </a:p>
        </p:txBody>
      </p:sp>
      <p:sp>
        <p:nvSpPr>
          <p:cNvPr id="262" name="以下是財務報告目的和宗旨的總結–"/>
          <p:cNvSpPr txBox="1"/>
          <p:nvPr/>
        </p:nvSpPr>
        <p:spPr>
          <a:xfrm>
            <a:off x="1242528" y="1613670"/>
            <a:ext cx="16168539" cy="1536701"/>
          </a:xfrm>
          <a:prstGeom prst="rect">
            <a:avLst/>
          </a:prstGeom>
          <a:ln w="12700">
            <a:miter lim="400000"/>
          </a:ln>
        </p:spPr>
        <p:txBody>
          <a:bodyPr lIns="63500" tIns="63500" rIns="63500" bIns="63500" anchor="ctr">
            <a:spAutoFit/>
          </a:bodyPr>
          <a:lstStyle>
            <a:lvl1pPr algn="l" defTabSz="457200">
              <a:defRPr sz="7900">
                <a:solidFill>
                  <a:srgbClr val="222222"/>
                </a:solidFill>
                <a:latin typeface="Arial" panose="020B0604020202020204"/>
                <a:ea typeface="Arial" panose="020B0604020202020204"/>
                <a:cs typeface="Arial" panose="020B0604020202020204"/>
                <a:sym typeface="Arial" panose="020B0604020202020204"/>
              </a:defRPr>
            </a:lvl1pPr>
          </a:lstStyle>
          <a:p>
            <a:r>
              <a:t>以下是财务报告目的和宗旨的总结–</a:t>
            </a:r>
          </a:p>
        </p:txBody>
      </p:sp>
      <p:sp>
        <p:nvSpPr>
          <p:cNvPr id="263" name="向企業的管理層提供信息，這些信息用於計劃，分析，基準測試和決策的制定。…"/>
          <p:cNvSpPr txBox="1"/>
          <p:nvPr/>
        </p:nvSpPr>
        <p:spPr>
          <a:xfrm>
            <a:off x="1277478" y="3675425"/>
            <a:ext cx="17361340" cy="8558387"/>
          </a:xfrm>
          <a:prstGeom prst="rect">
            <a:avLst/>
          </a:prstGeom>
          <a:ln w="12700">
            <a:miter lim="400000"/>
          </a:ln>
        </p:spPr>
        <p:txBody>
          <a:bodyPr lIns="50800" tIns="50800" rIns="50800" bIns="50800" anchor="ctr">
            <a:spAutoFit/>
          </a:bodyPr>
          <a:lstStyle/>
          <a:p>
            <a:pPr algn="l" defTabSz="457200">
              <a:defRPr sz="4500">
                <a:solidFill>
                  <a:srgbClr val="222222"/>
                </a:solidFill>
                <a:latin typeface="Arial" panose="020B0604020202020204"/>
                <a:ea typeface="Arial" panose="020B0604020202020204"/>
                <a:cs typeface="Arial" panose="020B0604020202020204"/>
                <a:sym typeface="Arial" panose="020B0604020202020204"/>
              </a:defRPr>
            </a:pPr>
            <a:r>
              <a:t>* 向企业的管理层提供信息，这些信息用于计划，分析，基准测试和决策的制定。</a:t>
            </a:r>
          </a:p>
          <a:p>
            <a:pPr algn="l" defTabSz="457200">
              <a:defRPr sz="4500">
                <a:ln w="12858" cap="flat">
                  <a:solidFill>
                    <a:srgbClr val="000000"/>
                  </a:solidFill>
                  <a:prstDash val="solid"/>
                  <a:miter lim="400000"/>
                </a:ln>
                <a:solidFill>
                  <a:srgbClr val="222222"/>
                </a:solidFill>
                <a:latin typeface="Arial" panose="020B0604020202020204"/>
                <a:ea typeface="Arial" panose="020B0604020202020204"/>
                <a:cs typeface="Arial" panose="020B0604020202020204"/>
                <a:sym typeface="Arial" panose="020B0604020202020204"/>
              </a:defRPr>
            </a:pPr>
          </a:p>
          <a:p>
            <a:pPr algn="l" defTabSz="457200">
              <a:defRPr sz="4500">
                <a:ln w="12858"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rPr>
                <a:latin typeface="Arial" panose="020B0604020202020204"/>
                <a:ea typeface="Arial" panose="020B0604020202020204"/>
                <a:cs typeface="Arial" panose="020B0604020202020204"/>
                <a:sym typeface="Arial" panose="020B0604020202020204"/>
              </a:rPr>
              <a:t>* </a:t>
            </a:r>
            <a:r>
              <a:t>向投资者，发起人，债务提供者和债权人提供信息，这些信息使他们能够做出有关投资，信贷等的理性而审慎的决定。</a:t>
            </a:r>
            <a:endParaRPr>
              <a:latin typeface="Arial" panose="020B0604020202020204"/>
              <a:ea typeface="Arial" panose="020B0604020202020204"/>
              <a:cs typeface="Arial" panose="020B0604020202020204"/>
              <a:sym typeface="Arial" panose="020B0604020202020204"/>
            </a:endParaRPr>
          </a:p>
          <a:p>
            <a:pPr algn="l" defTabSz="457200">
              <a:defRPr sz="4500">
                <a:ln w="12858" cap="flat">
                  <a:solidFill>
                    <a:srgbClr val="000000"/>
                  </a:solidFill>
                  <a:prstDash val="solid"/>
                  <a:miter lim="400000"/>
                </a:ln>
                <a:solidFill>
                  <a:srgbClr val="222222"/>
                </a:solidFill>
                <a:latin typeface="Arial" panose="020B0604020202020204"/>
                <a:ea typeface="Arial" panose="020B0604020202020204"/>
                <a:cs typeface="Arial" panose="020B0604020202020204"/>
                <a:sym typeface="Arial" panose="020B0604020202020204"/>
              </a:defRPr>
            </a:pPr>
          </a:p>
          <a:p>
            <a:pPr algn="l" defTabSz="457200">
              <a:defRPr sz="4500">
                <a:ln w="12858"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rPr>
                <a:latin typeface="Arial" panose="020B0604020202020204"/>
                <a:ea typeface="Arial" panose="020B0604020202020204"/>
                <a:cs typeface="Arial" panose="020B0604020202020204"/>
                <a:sym typeface="Arial" panose="020B0604020202020204"/>
              </a:rPr>
              <a:t>* </a:t>
            </a:r>
            <a:r>
              <a:t>向上市公司的股东和广大公众投资者提供有关企业各个方面的信息。</a:t>
            </a:r>
            <a:endParaRPr>
              <a:latin typeface="Arial" panose="020B0604020202020204"/>
              <a:ea typeface="Arial" panose="020B0604020202020204"/>
              <a:cs typeface="Arial" panose="020B0604020202020204"/>
              <a:sym typeface="Arial" panose="020B0604020202020204"/>
            </a:endParaRPr>
          </a:p>
          <a:p>
            <a:pPr algn="l" defTabSz="457200">
              <a:defRPr sz="4500">
                <a:ln w="12858" cap="flat">
                  <a:solidFill>
                    <a:srgbClr val="000000"/>
                  </a:solidFill>
                  <a:prstDash val="solid"/>
                  <a:miter lim="400000"/>
                </a:ln>
                <a:solidFill>
                  <a:srgbClr val="222222"/>
                </a:solidFill>
                <a:latin typeface="Arial" panose="020B0604020202020204"/>
                <a:ea typeface="Arial" panose="020B0604020202020204"/>
                <a:cs typeface="Arial" panose="020B0604020202020204"/>
                <a:sym typeface="Arial" panose="020B0604020202020204"/>
              </a:defRPr>
            </a:pPr>
          </a:p>
          <a:p>
            <a:pPr algn="l" defTabSz="457200">
              <a:defRPr sz="4500">
                <a:ln w="12858"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rPr>
                <a:latin typeface="Arial" panose="020B0604020202020204"/>
                <a:ea typeface="Arial" panose="020B0604020202020204"/>
                <a:cs typeface="Arial" panose="020B0604020202020204"/>
                <a:sym typeface="Arial" panose="020B0604020202020204"/>
              </a:rPr>
              <a:t>* </a:t>
            </a:r>
            <a:r>
              <a:t>提供有关企业的经济资源，对这些资源的要求（负债和所有者权益）以及这些资源和要求在一段时间内如何变化的信息。</a:t>
            </a:r>
          </a:p>
        </p:txBody>
      </p:sp>
    </p:spTree>
    <p:custDataLst>
      <p:tags r:id="rId1"/>
    </p:custData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Slide Number"/>
          <p:cNvSpPr txBox="1"/>
          <p:nvPr>
            <p:ph type="sldNum" sz="quarter" idx="12"/>
          </p:nvPr>
        </p:nvSpPr>
        <p:spPr>
          <a:prstGeom prst="rect">
            <a:avLst/>
          </a:prstGeom>
        </p:spPr>
        <p:txBody>
          <a:bodyPr/>
          <a:lstStyle/>
          <a:p>
            <a:fld id="{86CB4B4D-7CA3-9044-876B-883B54F8677D}" type="slidenum">
              <a:rPr/>
            </a:fld>
            <a:endParaRPr/>
          </a:p>
        </p:txBody>
      </p:sp>
      <p:sp>
        <p:nvSpPr>
          <p:cNvPr id="266" name="提供有關企業如何採購和使用各種資源的信息。…"/>
          <p:cNvSpPr txBox="1"/>
          <p:nvPr/>
        </p:nvSpPr>
        <p:spPr>
          <a:xfrm>
            <a:off x="1422530" y="4107004"/>
            <a:ext cx="16822390" cy="6139390"/>
          </a:xfrm>
          <a:prstGeom prst="rect">
            <a:avLst/>
          </a:prstGeom>
          <a:ln w="12700">
            <a:miter lim="400000"/>
          </a:ln>
        </p:spPr>
        <p:txBody>
          <a:bodyPr lIns="50800" tIns="50800" rIns="50800" bIns="50800" anchor="ctr">
            <a:spAutoFit/>
          </a:bodyPr>
          <a:lstStyle/>
          <a:p>
            <a:pPr algn="l" defTabSz="457200">
              <a:defRPr sz="4500">
                <a:solidFill>
                  <a:srgbClr val="222222"/>
                </a:solidFill>
                <a:latin typeface="Arial" panose="020B0604020202020204"/>
                <a:ea typeface="Arial" panose="020B0604020202020204"/>
                <a:cs typeface="Arial" panose="020B0604020202020204"/>
                <a:sym typeface="Arial" panose="020B0604020202020204"/>
              </a:defRPr>
            </a:pPr>
            <a:r>
              <a:t>* 提供有关企业如何采购和使用各种资源的信息。</a:t>
            </a:r>
          </a:p>
          <a:p>
            <a:pPr algn="l" defTabSz="457200">
              <a:defRPr sz="4500">
                <a:ln w="12858" cap="flat">
                  <a:solidFill>
                    <a:srgbClr val="000000"/>
                  </a:solidFill>
                  <a:prstDash val="solid"/>
                  <a:miter lim="400000"/>
                </a:ln>
                <a:solidFill>
                  <a:srgbClr val="222222"/>
                </a:solidFill>
                <a:latin typeface="Arial" panose="020B0604020202020204"/>
                <a:ea typeface="Arial" panose="020B0604020202020204"/>
                <a:cs typeface="Arial" panose="020B0604020202020204"/>
                <a:sym typeface="Arial" panose="020B0604020202020204"/>
              </a:defRPr>
            </a:pPr>
          </a:p>
          <a:p>
            <a:pPr algn="l" defTabSz="457200">
              <a:defRPr sz="4500">
                <a:ln w="12858"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rPr>
                <a:latin typeface="Arial" panose="020B0604020202020204"/>
                <a:ea typeface="Arial" panose="020B0604020202020204"/>
                <a:cs typeface="Arial" panose="020B0604020202020204"/>
                <a:sym typeface="Arial" panose="020B0604020202020204"/>
              </a:rPr>
              <a:t>* </a:t>
            </a:r>
            <a:r>
              <a:t>向各个利益相关者提供有关企业绩效管理的信息，以了解他们如何勤勉和道德地履行其信托义务和责任。</a:t>
            </a:r>
            <a:endParaRPr>
              <a:latin typeface="Arial" panose="020B0604020202020204"/>
              <a:ea typeface="Arial" panose="020B0604020202020204"/>
              <a:cs typeface="Arial" panose="020B0604020202020204"/>
              <a:sym typeface="Arial" panose="020B0604020202020204"/>
            </a:endParaRPr>
          </a:p>
          <a:p>
            <a:pPr algn="l" defTabSz="457200">
              <a:defRPr sz="4500">
                <a:ln w="12858" cap="flat">
                  <a:solidFill>
                    <a:srgbClr val="000000"/>
                  </a:solidFill>
                  <a:prstDash val="solid"/>
                  <a:miter lim="400000"/>
                </a:ln>
                <a:solidFill>
                  <a:srgbClr val="222222"/>
                </a:solidFill>
                <a:latin typeface="Arial" panose="020B0604020202020204"/>
                <a:ea typeface="Arial" panose="020B0604020202020204"/>
                <a:cs typeface="Arial" panose="020B0604020202020204"/>
                <a:sym typeface="Arial" panose="020B0604020202020204"/>
              </a:defRPr>
            </a:pPr>
          </a:p>
          <a:p>
            <a:pPr algn="l" defTabSz="457200">
              <a:defRPr sz="4500">
                <a:ln w="12858"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rPr>
                <a:latin typeface="Arial" panose="020B0604020202020204"/>
                <a:ea typeface="Arial" panose="020B0604020202020204"/>
                <a:cs typeface="Arial" panose="020B0604020202020204"/>
                <a:sym typeface="Arial" panose="020B0604020202020204"/>
              </a:rPr>
              <a:t>* </a:t>
            </a:r>
            <a:r>
              <a:t>向法定审计师提供信息，从而促进审计。</a:t>
            </a:r>
            <a:endParaRPr>
              <a:latin typeface="Arial" panose="020B0604020202020204"/>
              <a:ea typeface="Arial" panose="020B0604020202020204"/>
              <a:cs typeface="Arial" panose="020B0604020202020204"/>
              <a:sym typeface="Arial" panose="020B0604020202020204"/>
            </a:endParaRPr>
          </a:p>
          <a:p>
            <a:pPr algn="l" defTabSz="457200">
              <a:defRPr sz="4500">
                <a:ln w="12858" cap="flat">
                  <a:solidFill>
                    <a:srgbClr val="000000"/>
                  </a:solidFill>
                  <a:prstDash val="solid"/>
                  <a:miter lim="400000"/>
                </a:ln>
                <a:solidFill>
                  <a:srgbClr val="222222"/>
                </a:solidFill>
                <a:latin typeface="Arial" panose="020B0604020202020204"/>
                <a:ea typeface="Arial" panose="020B0604020202020204"/>
                <a:cs typeface="Arial" panose="020B0604020202020204"/>
                <a:sym typeface="Arial" panose="020B0604020202020204"/>
              </a:defRPr>
            </a:pPr>
          </a:p>
          <a:p>
            <a:pPr algn="l" defTabSz="457200">
              <a:defRPr sz="4500">
                <a:ln w="12858"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rPr>
                <a:latin typeface="Arial" panose="020B0604020202020204"/>
                <a:ea typeface="Arial" panose="020B0604020202020204"/>
                <a:cs typeface="Arial" panose="020B0604020202020204"/>
                <a:sym typeface="Arial" panose="020B0604020202020204"/>
              </a:rPr>
              <a:t>* </a:t>
            </a:r>
            <a:r>
              <a:t>通过关注员工，工会和政府的利益来提高社会福利。</a:t>
            </a:r>
          </a:p>
        </p:txBody>
      </p:sp>
      <p:sp>
        <p:nvSpPr>
          <p:cNvPr id="267" name="以下是財務報告目的和宗旨的總結–"/>
          <p:cNvSpPr txBox="1"/>
          <p:nvPr/>
        </p:nvSpPr>
        <p:spPr>
          <a:xfrm>
            <a:off x="1242528" y="1613670"/>
            <a:ext cx="16168539" cy="1536701"/>
          </a:xfrm>
          <a:prstGeom prst="rect">
            <a:avLst/>
          </a:prstGeom>
          <a:ln w="12700">
            <a:miter lim="400000"/>
          </a:ln>
        </p:spPr>
        <p:txBody>
          <a:bodyPr lIns="63500" tIns="63500" rIns="63500" bIns="63500" anchor="ctr">
            <a:spAutoFit/>
          </a:bodyPr>
          <a:lstStyle>
            <a:lvl1pPr algn="l" defTabSz="457200">
              <a:defRPr sz="7900">
                <a:solidFill>
                  <a:srgbClr val="222222"/>
                </a:solidFill>
                <a:latin typeface="Arial" panose="020B0604020202020204"/>
                <a:ea typeface="Arial" panose="020B0604020202020204"/>
                <a:cs typeface="Arial" panose="020B0604020202020204"/>
                <a:sym typeface="Arial" panose="020B0604020202020204"/>
              </a:defRPr>
            </a:lvl1pPr>
          </a:lstStyle>
          <a:p>
            <a:r>
              <a:t>以下是财务报告目的和宗旨的总结–</a:t>
            </a:r>
          </a:p>
        </p:txBody>
      </p:sp>
    </p:spTree>
    <p:custDataLst>
      <p:tags r:id="rId1"/>
    </p:custData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Slide Number"/>
          <p:cNvSpPr txBox="1"/>
          <p:nvPr>
            <p:ph type="sldNum" sz="quarter" idx="12"/>
          </p:nvPr>
        </p:nvSpPr>
        <p:spPr>
          <a:prstGeom prst="rect">
            <a:avLst/>
          </a:prstGeom>
        </p:spPr>
        <p:txBody>
          <a:bodyPr/>
          <a:lstStyle/>
          <a:p>
            <a:fld id="{86CB4B4D-7CA3-9044-876B-883B54F8677D}" type="slidenum">
              <a:rPr/>
            </a:fld>
            <a:endParaRPr/>
          </a:p>
        </p:txBody>
      </p:sp>
      <p:sp>
        <p:nvSpPr>
          <p:cNvPr id="270" name="財務報告的重要性"/>
          <p:cNvSpPr txBox="1"/>
          <p:nvPr/>
        </p:nvSpPr>
        <p:spPr>
          <a:xfrm>
            <a:off x="3055656" y="1170998"/>
            <a:ext cx="8343901" cy="1549401"/>
          </a:xfrm>
          <a:prstGeom prst="rect">
            <a:avLst/>
          </a:prstGeom>
          <a:ln w="12700">
            <a:miter lim="400000"/>
          </a:ln>
        </p:spPr>
        <p:txBody>
          <a:bodyPr wrap="none" lIns="50800" tIns="50800" rIns="50800" bIns="50800" anchor="ctr">
            <a:spAutoFit/>
          </a:bodyPr>
          <a:lstStyle>
            <a:lvl1pPr algn="l" defTabSz="457200">
              <a:defRPr sz="8100">
                <a:solidFill>
                  <a:srgbClr val="222222"/>
                </a:solidFill>
                <a:latin typeface="Arial" panose="020B0604020202020204"/>
                <a:ea typeface="Arial" panose="020B0604020202020204"/>
                <a:cs typeface="Arial" panose="020B0604020202020204"/>
                <a:sym typeface="Arial" panose="020B0604020202020204"/>
              </a:defRPr>
            </a:lvl1pPr>
          </a:lstStyle>
          <a:p>
            <a:r>
              <a:t>财务报告的重要性</a:t>
            </a:r>
          </a:p>
        </p:txBody>
      </p:sp>
      <p:sp>
        <p:nvSpPr>
          <p:cNvPr id="271" name="財務報告的重要性不能過分強調。每個利益相關者都出於多種原因和目的要求它。以下幾點突出了財務報告框架為何重要的原因–"/>
          <p:cNvSpPr txBox="1"/>
          <p:nvPr/>
        </p:nvSpPr>
        <p:spPr>
          <a:xfrm>
            <a:off x="3059351" y="3733768"/>
            <a:ext cx="15632206" cy="2501901"/>
          </a:xfrm>
          <a:prstGeom prst="rect">
            <a:avLst/>
          </a:prstGeom>
          <a:ln w="12700">
            <a:miter lim="400000"/>
          </a:ln>
        </p:spPr>
        <p:txBody>
          <a:bodyPr lIns="50800" tIns="50800" rIns="50800" bIns="50800" anchor="ctr">
            <a:spAutoFit/>
          </a:bodyPr>
          <a:lstStyle>
            <a:lvl1pPr algn="l" defTabSz="457200">
              <a:defRPr sz="4500">
                <a:solidFill>
                  <a:srgbClr val="222222"/>
                </a:solidFill>
                <a:latin typeface="Arial" panose="020B0604020202020204"/>
                <a:ea typeface="Arial" panose="020B0604020202020204"/>
                <a:cs typeface="Arial" panose="020B0604020202020204"/>
                <a:sym typeface="Arial" panose="020B0604020202020204"/>
              </a:defRPr>
            </a:lvl1pPr>
          </a:lstStyle>
          <a:p>
            <a:r>
              <a:t>财务报告的重要性不能过分强调。每个利益相关者都出于多种原因和目的要求它。以下几点突出了财务报告框架为何重要的原因:–</a:t>
            </a:r>
          </a:p>
        </p:txBody>
      </p:sp>
      <p:sp>
        <p:nvSpPr>
          <p:cNvPr id="272" name="幫助和組織遵守各種法規和法規要求。這些組織必須向IRS（政府機構）提交財務報表。如果是上市公司，則必須將季度和年度結果提交證券交易所並公佈。…"/>
          <p:cNvSpPr txBox="1"/>
          <p:nvPr/>
        </p:nvSpPr>
        <p:spPr>
          <a:xfrm>
            <a:off x="2951225" y="7249038"/>
            <a:ext cx="14109020" cy="4818591"/>
          </a:xfrm>
          <a:prstGeom prst="rect">
            <a:avLst/>
          </a:prstGeom>
          <a:ln w="12700">
            <a:miter lim="400000"/>
          </a:ln>
        </p:spPr>
        <p:txBody>
          <a:bodyPr lIns="50800" tIns="50800" rIns="50800" bIns="50800" anchor="ctr">
            <a:spAutoFit/>
          </a:bodyPr>
          <a:lstStyle/>
          <a:p>
            <a:pPr algn="l" defTabSz="457200">
              <a:defRPr sz="4500">
                <a:solidFill>
                  <a:srgbClr val="222222"/>
                </a:solidFill>
                <a:latin typeface="Arial" panose="020B0604020202020204"/>
                <a:ea typeface="Arial" panose="020B0604020202020204"/>
                <a:cs typeface="Arial" panose="020B0604020202020204"/>
                <a:sym typeface="Arial" panose="020B0604020202020204"/>
              </a:defRPr>
            </a:pPr>
            <a:r>
              <a:t>* 帮助和组织遵守各种法规和法规要求。这些组织必须向IRS（政府机构）提交财务报表。如果是上市公司，则必须将季度和年度结果提交证券交易所并公布。</a:t>
            </a:r>
          </a:p>
          <a:p>
            <a:pPr algn="l" defTabSz="457200">
              <a:defRPr sz="4500">
                <a:ln w="12858" cap="flat">
                  <a:solidFill>
                    <a:srgbClr val="000000"/>
                  </a:solidFill>
                  <a:prstDash val="solid"/>
                  <a:miter lim="400000"/>
                </a:ln>
                <a:solidFill>
                  <a:srgbClr val="222222"/>
                </a:solidFill>
                <a:latin typeface="Arial" panose="020B0604020202020204"/>
                <a:ea typeface="Arial" panose="020B0604020202020204"/>
                <a:cs typeface="Arial" panose="020B0604020202020204"/>
                <a:sym typeface="Arial" panose="020B0604020202020204"/>
              </a:defRPr>
            </a:pPr>
          </a:p>
          <a:p>
            <a:pPr algn="l" defTabSz="457200">
              <a:defRPr sz="4500">
                <a:ln w="12858"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rPr>
                <a:latin typeface="Arial" panose="020B0604020202020204"/>
                <a:ea typeface="Arial" panose="020B0604020202020204"/>
                <a:cs typeface="Arial" panose="020B0604020202020204"/>
                <a:sym typeface="Arial" panose="020B0604020202020204"/>
              </a:rPr>
              <a:t>* </a:t>
            </a:r>
            <a:r>
              <a:t>它促进了法定审计。法定审计师必须对组织的财务报表进行审计，以发表意见。</a:t>
            </a:r>
          </a:p>
        </p:txBody>
      </p:sp>
    </p:spTree>
    <p:custDataLst>
      <p:tags r:id="rId1"/>
    </p:custData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Slide Number"/>
          <p:cNvSpPr txBox="1"/>
          <p:nvPr>
            <p:ph type="sldNum" sz="quarter" idx="12"/>
          </p:nvPr>
        </p:nvSpPr>
        <p:spPr>
          <a:prstGeom prst="rect">
            <a:avLst/>
          </a:prstGeom>
        </p:spPr>
        <p:txBody>
          <a:bodyPr/>
          <a:lstStyle/>
          <a:p>
            <a:fld id="{86CB4B4D-7CA3-9044-876B-883B54F8677D}" type="slidenum">
              <a:rPr/>
            </a:fld>
            <a:endParaRPr/>
          </a:p>
        </p:txBody>
      </p:sp>
      <p:sp>
        <p:nvSpPr>
          <p:cNvPr id="275" name="財務報告構成財務計劃，分析，基準和決策制定的基礎。這些被各種利益相關者用於上述目的…"/>
          <p:cNvSpPr txBox="1"/>
          <p:nvPr/>
        </p:nvSpPr>
        <p:spPr>
          <a:xfrm>
            <a:off x="3091671" y="4378138"/>
            <a:ext cx="13703537" cy="6920794"/>
          </a:xfrm>
          <a:prstGeom prst="rect">
            <a:avLst/>
          </a:prstGeom>
          <a:ln w="12700">
            <a:miter lim="400000"/>
          </a:ln>
        </p:spPr>
        <p:txBody>
          <a:bodyPr lIns="50800" tIns="50800" rIns="50800" bIns="50800" anchor="ctr">
            <a:spAutoFit/>
          </a:bodyPr>
          <a:lstStyle/>
          <a:p>
            <a:pPr marL="451485" indent="-438150" algn="l" defTabSz="457200">
              <a:buClr>
                <a:srgbClr val="222222"/>
              </a:buClr>
              <a:buSzPct val="100000"/>
              <a:buFont typeface="Arial" panose="020B0604020202020204"/>
              <a:buChar char="*"/>
              <a:defRPr sz="4500">
                <a:ln w="12858"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t>财务报告构成财务计划，分析，基准和决策制定的基础。这些被各种利益相关者用于上述目的。</a:t>
            </a:r>
            <a:endParaRPr>
              <a:latin typeface="Arial" panose="020B0604020202020204"/>
              <a:ea typeface="Arial" panose="020B0604020202020204"/>
              <a:cs typeface="Arial" panose="020B0604020202020204"/>
              <a:sym typeface="Arial" panose="020B0604020202020204"/>
            </a:endParaRPr>
          </a:p>
          <a:p>
            <a:pPr marL="451485" indent="-438150" algn="l" defTabSz="457200">
              <a:buClr>
                <a:srgbClr val="222222"/>
              </a:buClr>
              <a:buSzPct val="100000"/>
              <a:buFont typeface="Arial" panose="020B0604020202020204"/>
              <a:buChar char="*"/>
              <a:defRPr sz="4500">
                <a:solidFill>
                  <a:srgbClr val="222222"/>
                </a:solidFill>
                <a:latin typeface="Arial" panose="020B0604020202020204"/>
                <a:ea typeface="Arial" panose="020B0604020202020204"/>
                <a:cs typeface="Arial" panose="020B0604020202020204"/>
                <a:sym typeface="Arial" panose="020B0604020202020204"/>
              </a:defRPr>
            </a:pPr>
            <a:endParaRPr>
              <a:ln w="12858" cap="flat">
                <a:solidFill>
                  <a:srgbClr val="000000"/>
                </a:solidFill>
                <a:prstDash val="solid"/>
                <a:miter lim="400000"/>
              </a:ln>
            </a:endParaRPr>
          </a:p>
          <a:p>
            <a:pPr marL="451485" indent="-438150" algn="l" defTabSz="457200">
              <a:buClr>
                <a:srgbClr val="222222"/>
              </a:buClr>
              <a:buSzPct val="100000"/>
              <a:buFont typeface="Arial" panose="020B0604020202020204"/>
              <a:buChar char="*"/>
              <a:defRPr sz="4500">
                <a:ln w="12858"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t>财务报告可帮助企业在国内外筹集资金。</a:t>
            </a:r>
            <a:endParaRPr>
              <a:latin typeface="Arial" panose="020B0604020202020204"/>
              <a:ea typeface="Arial" panose="020B0604020202020204"/>
              <a:cs typeface="Arial" panose="020B0604020202020204"/>
              <a:sym typeface="Arial" panose="020B0604020202020204"/>
            </a:endParaRPr>
          </a:p>
          <a:p>
            <a:pPr algn="l" defTabSz="457200">
              <a:defRPr sz="4500">
                <a:ln w="12858" cap="flat">
                  <a:solidFill>
                    <a:srgbClr val="000000"/>
                  </a:solidFill>
                  <a:prstDash val="solid"/>
                  <a:miter lim="400000"/>
                </a:ln>
                <a:solidFill>
                  <a:srgbClr val="222222"/>
                </a:solidFill>
                <a:latin typeface="Arial" panose="020B0604020202020204"/>
                <a:ea typeface="Arial" panose="020B0604020202020204"/>
                <a:cs typeface="Arial" panose="020B0604020202020204"/>
                <a:sym typeface="Arial" panose="020B0604020202020204"/>
              </a:defRPr>
            </a:pPr>
          </a:p>
          <a:p>
            <a:pPr algn="l" defTabSz="457200">
              <a:defRPr sz="4500">
                <a:ln w="12858"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rPr>
                <a:latin typeface="Arial" panose="020B0604020202020204"/>
                <a:ea typeface="Arial" panose="020B0604020202020204"/>
                <a:cs typeface="Arial" panose="020B0604020202020204"/>
                <a:sym typeface="Arial" panose="020B0604020202020204"/>
              </a:rPr>
              <a:t>* </a:t>
            </a:r>
            <a:r>
              <a:t>公众可以基于财务状况分析企业的绩效及其管理。</a:t>
            </a:r>
            <a:endParaRPr>
              <a:latin typeface="Arial" panose="020B0604020202020204"/>
              <a:ea typeface="Arial" panose="020B0604020202020204"/>
              <a:cs typeface="Arial" panose="020B0604020202020204"/>
              <a:sym typeface="Arial" panose="020B0604020202020204"/>
            </a:endParaRPr>
          </a:p>
          <a:p>
            <a:pPr algn="l" defTabSz="457200">
              <a:defRPr sz="4500">
                <a:ln w="12858" cap="flat">
                  <a:solidFill>
                    <a:srgbClr val="000000"/>
                  </a:solidFill>
                  <a:prstDash val="solid"/>
                  <a:miter lim="400000"/>
                </a:ln>
                <a:solidFill>
                  <a:srgbClr val="222222"/>
                </a:solidFill>
                <a:latin typeface="Arial" panose="020B0604020202020204"/>
                <a:ea typeface="Arial" panose="020B0604020202020204"/>
                <a:cs typeface="Arial" panose="020B0604020202020204"/>
                <a:sym typeface="Arial" panose="020B0604020202020204"/>
              </a:defRPr>
            </a:pPr>
          </a:p>
          <a:p>
            <a:pPr algn="l" defTabSz="457200">
              <a:defRPr sz="4500">
                <a:ln w="12858"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rPr>
                <a:latin typeface="Arial" panose="020B0604020202020204"/>
                <a:ea typeface="Arial" panose="020B0604020202020204"/>
                <a:cs typeface="Arial" panose="020B0604020202020204"/>
                <a:sym typeface="Arial" panose="020B0604020202020204"/>
              </a:rPr>
              <a:t>* </a:t>
            </a:r>
            <a:r>
              <a:t>为了招标，劳动合同，政府物资等，组织必须提供其财务报告和报表。</a:t>
            </a:r>
          </a:p>
        </p:txBody>
      </p:sp>
      <p:sp>
        <p:nvSpPr>
          <p:cNvPr id="276" name="財務報告的重要性"/>
          <p:cNvSpPr txBox="1"/>
          <p:nvPr/>
        </p:nvSpPr>
        <p:spPr>
          <a:xfrm>
            <a:off x="2910032" y="1614575"/>
            <a:ext cx="8343901" cy="1549401"/>
          </a:xfrm>
          <a:prstGeom prst="rect">
            <a:avLst/>
          </a:prstGeom>
          <a:ln w="12700">
            <a:miter lim="400000"/>
          </a:ln>
        </p:spPr>
        <p:txBody>
          <a:bodyPr wrap="none" lIns="50800" tIns="50800" rIns="50800" bIns="50800" anchor="ctr">
            <a:spAutoFit/>
          </a:bodyPr>
          <a:lstStyle>
            <a:lvl1pPr algn="l" defTabSz="457200">
              <a:defRPr sz="8100">
                <a:solidFill>
                  <a:srgbClr val="222222"/>
                </a:solidFill>
                <a:latin typeface="Arial" panose="020B0604020202020204"/>
                <a:ea typeface="Arial" panose="020B0604020202020204"/>
                <a:cs typeface="Arial" panose="020B0604020202020204"/>
                <a:sym typeface="Arial" panose="020B0604020202020204"/>
              </a:defRPr>
            </a:lvl1pPr>
          </a:lstStyle>
          <a:p>
            <a:r>
              <a:t>财务报告的重要性</a:t>
            </a:r>
          </a:p>
        </p:txBody>
      </p:sp>
    </p:spTree>
    <p:custDataLst>
      <p:tags r:id="rId1"/>
    </p:custData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綜論"/>
          <p:cNvSpPr txBox="1"/>
          <p:nvPr/>
        </p:nvSpPr>
        <p:spPr>
          <a:xfrm>
            <a:off x="2784159" y="1247397"/>
            <a:ext cx="2273301" cy="1612901"/>
          </a:xfrm>
          <a:prstGeom prst="rect">
            <a:avLst/>
          </a:prstGeom>
          <a:ln w="12700">
            <a:miter lim="400000"/>
          </a:ln>
        </p:spPr>
        <p:txBody>
          <a:bodyPr wrap="none" lIns="50800" tIns="50800" rIns="50800" bIns="50800" anchor="ctr">
            <a:spAutoFit/>
          </a:bodyPr>
          <a:lstStyle>
            <a:lvl1pPr algn="l" defTabSz="457200">
              <a:defRPr sz="8500" b="1">
                <a:solidFill>
                  <a:srgbClr val="292929"/>
                </a:solidFill>
                <a:latin typeface="+mn-lt"/>
                <a:ea typeface="+mn-ea"/>
                <a:cs typeface="+mn-cs"/>
                <a:sym typeface="Helvetica"/>
              </a:defRPr>
            </a:lvl1pPr>
          </a:lstStyle>
          <a:p>
            <a:r>
              <a:t>综论</a:t>
            </a:r>
          </a:p>
        </p:txBody>
      </p:sp>
      <p:sp>
        <p:nvSpPr>
          <p:cNvPr id="279" name="Slide Number"/>
          <p:cNvSpPr txBox="1"/>
          <p:nvPr>
            <p:ph type="sldNum" sz="quarter" idx="12"/>
          </p:nvPr>
        </p:nvSpPr>
        <p:spPr>
          <a:prstGeom prst="rect">
            <a:avLst/>
          </a:prstGeom>
        </p:spPr>
        <p:txBody>
          <a:bodyPr/>
          <a:lstStyle/>
          <a:p>
            <a:fld id="{86CB4B4D-7CA3-9044-876B-883B54F8677D}" type="slidenum">
              <a:rPr/>
            </a:fld>
            <a:endParaRPr/>
          </a:p>
        </p:txBody>
      </p:sp>
      <p:sp>
        <p:nvSpPr>
          <p:cNvPr id="280" name="從以上我們可以得出結論，從各個利益相關者的角度來看，財務報告非常重要。有時對於大型公司而言，它變得非常複雜，但是收益遠不止這些複雜性。我們可以說，財務報告包含可靠且相關的信息，供多個利益相關者用於各種目的。跨行業的健全而健全的財務報告系統可以促進良好的競爭，也可以促進資本流入。反過來，這有助於經濟發展。"/>
          <p:cNvSpPr txBox="1"/>
          <p:nvPr/>
        </p:nvSpPr>
        <p:spPr>
          <a:xfrm>
            <a:off x="2796018" y="4406900"/>
            <a:ext cx="15701021" cy="4902201"/>
          </a:xfrm>
          <a:prstGeom prst="rect">
            <a:avLst/>
          </a:prstGeom>
          <a:ln w="12700">
            <a:miter lim="400000"/>
          </a:ln>
        </p:spPr>
        <p:txBody>
          <a:bodyPr lIns="50800" tIns="50800" rIns="50800" bIns="50800" anchor="ctr">
            <a:spAutoFit/>
          </a:bodyPr>
          <a:lstStyle/>
          <a:p>
            <a:pPr algn="l" defTabSz="457200">
              <a:defRPr sz="4500">
                <a:solidFill>
                  <a:srgbClr val="222222"/>
                </a:solidFill>
                <a:latin typeface="Arial" panose="020B0604020202020204"/>
                <a:ea typeface="Arial" panose="020B0604020202020204"/>
                <a:cs typeface="Arial" panose="020B0604020202020204"/>
                <a:sym typeface="Arial" panose="020B0604020202020204"/>
              </a:defRPr>
            </a:pPr>
            <a:r>
              <a:t>从以上我们可以得出结论，从各个利益相关者的角度来看，财务报告非常重要。有时对于大型公司而言，它变得非常复</a:t>
            </a:r>
            <a:r>
              <a:rPr>
                <a:latin typeface="PingFang SC Regular"/>
                <a:ea typeface="PingFang SC Regular"/>
                <a:cs typeface="PingFang SC Regular"/>
                <a:sym typeface="PingFang SC Regular"/>
              </a:rPr>
              <a:t>杂</a:t>
            </a:r>
            <a:r>
              <a:t>，但是收益</a:t>
            </a:r>
            <a:r>
              <a:rPr>
                <a:latin typeface="PingFang SC Regular"/>
                <a:ea typeface="PingFang SC Regular"/>
                <a:cs typeface="PingFang SC Regular"/>
                <a:sym typeface="PingFang SC Regular"/>
              </a:rPr>
              <a:t>远</a:t>
            </a:r>
            <a:r>
              <a:t>不止这些复</a:t>
            </a:r>
            <a:r>
              <a:rPr>
                <a:latin typeface="PingFang SC Regular"/>
                <a:ea typeface="PingFang SC Regular"/>
                <a:cs typeface="PingFang SC Regular"/>
                <a:sym typeface="PingFang SC Regular"/>
              </a:rPr>
              <a:t>杂</a:t>
            </a:r>
            <a:r>
              <a:t>性。我们可以说，财务报告包含可靠且相关的信息，供多个利益相关者用于各种目的。跨行业的健全而健全的财务报告系统可以促进良好的竞争，也可以促进资本流入。反过来，这有助于经济发展。</a:t>
            </a:r>
          </a:p>
        </p:txBody>
      </p:sp>
    </p:spTree>
    <p:custDataLst>
      <p:tags r:id="rId1"/>
    </p:custData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財務比率分析"/>
          <p:cNvSpPr txBox="1"/>
          <p:nvPr/>
        </p:nvSpPr>
        <p:spPr>
          <a:xfrm>
            <a:off x="2785118" y="1412754"/>
            <a:ext cx="5829301" cy="1447801"/>
          </a:xfrm>
          <a:prstGeom prst="rect">
            <a:avLst/>
          </a:prstGeom>
          <a:ln w="12700">
            <a:miter lim="400000"/>
          </a:ln>
        </p:spPr>
        <p:txBody>
          <a:bodyPr wrap="none" lIns="50800" tIns="50800" rIns="50800" bIns="50800" anchor="ctr">
            <a:spAutoFit/>
          </a:bodyPr>
          <a:lstStyle>
            <a:lvl1pPr algn="l" defTabSz="457200">
              <a:defRPr sz="7500" b="1">
                <a:solidFill>
                  <a:srgbClr val="222222"/>
                </a:solidFill>
                <a:latin typeface="Arial" panose="020B0604020202020204"/>
                <a:ea typeface="Arial" panose="020B0604020202020204"/>
                <a:cs typeface="Arial" panose="020B0604020202020204"/>
                <a:sym typeface="Arial" panose="020B0604020202020204"/>
              </a:defRPr>
            </a:lvl1pPr>
          </a:lstStyle>
          <a:p>
            <a:r>
              <a:t>财务比率分析</a:t>
            </a:r>
          </a:p>
        </p:txBody>
      </p:sp>
      <p:sp>
        <p:nvSpPr>
          <p:cNvPr id="283" name="財務比率可以通過時間或公司之間進行更好的比較…"/>
          <p:cNvSpPr txBox="1"/>
          <p:nvPr/>
        </p:nvSpPr>
        <p:spPr>
          <a:xfrm>
            <a:off x="2609349" y="4448212"/>
            <a:ext cx="16466405" cy="5684503"/>
          </a:xfrm>
          <a:prstGeom prst="rect">
            <a:avLst/>
          </a:prstGeom>
          <a:ln w="12700">
            <a:miter lim="400000"/>
          </a:ln>
        </p:spPr>
        <p:txBody>
          <a:bodyPr lIns="50800" tIns="50800" rIns="50800" bIns="50800" anchor="ctr">
            <a:spAutoFit/>
          </a:bodyPr>
          <a:lstStyle/>
          <a:p>
            <a:pPr algn="l" defTabSz="457200">
              <a:defRPr sz="5500">
                <a:solidFill>
                  <a:srgbClr val="222222"/>
                </a:solidFill>
                <a:latin typeface="Arial" panose="020B0604020202020204"/>
                <a:ea typeface="Arial" panose="020B0604020202020204"/>
                <a:cs typeface="Arial" panose="020B0604020202020204"/>
                <a:sym typeface="Arial" panose="020B0604020202020204"/>
              </a:defRPr>
            </a:pPr>
            <a:r>
              <a:t>* 财务比率可以通过时间或公司之间进行更好的比较</a:t>
            </a:r>
          </a:p>
          <a:p>
            <a:pPr algn="l" defTabSz="457200">
              <a:defRPr sz="5500">
                <a:ln w="12858" cap="flat">
                  <a:solidFill>
                    <a:srgbClr val="000000"/>
                  </a:solidFill>
                  <a:prstDash val="solid"/>
                  <a:miter lim="400000"/>
                </a:ln>
                <a:solidFill>
                  <a:srgbClr val="222222"/>
                </a:solidFill>
                <a:latin typeface="Arial" panose="020B0604020202020204"/>
                <a:ea typeface="Arial" panose="020B0604020202020204"/>
                <a:cs typeface="Arial" panose="020B0604020202020204"/>
                <a:sym typeface="Arial" panose="020B0604020202020204"/>
              </a:defRPr>
            </a:pPr>
          </a:p>
          <a:p>
            <a:pPr algn="l" defTabSz="457200">
              <a:defRPr sz="5500">
                <a:ln w="12858"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rPr>
                <a:latin typeface="Arial" panose="020B0604020202020204"/>
                <a:ea typeface="Arial" panose="020B0604020202020204"/>
                <a:cs typeface="Arial" panose="020B0604020202020204"/>
                <a:sym typeface="Arial" panose="020B0604020202020204"/>
              </a:rPr>
              <a:t>* </a:t>
            </a:r>
            <a:r>
              <a:t>当我们查看每个财务比率时，要留意该比率试图衡量什么，以及为什么该信息很重要</a:t>
            </a:r>
            <a:endParaRPr>
              <a:latin typeface="Arial" panose="020B0604020202020204"/>
              <a:ea typeface="Arial" panose="020B0604020202020204"/>
              <a:cs typeface="Arial" panose="020B0604020202020204"/>
              <a:sym typeface="Arial" panose="020B0604020202020204"/>
            </a:endParaRPr>
          </a:p>
          <a:p>
            <a:pPr algn="l" defTabSz="457200">
              <a:defRPr sz="5500">
                <a:ln w="12858" cap="flat">
                  <a:solidFill>
                    <a:srgbClr val="000000"/>
                  </a:solidFill>
                  <a:prstDash val="solid"/>
                  <a:miter lim="400000"/>
                </a:ln>
                <a:solidFill>
                  <a:srgbClr val="222222"/>
                </a:solidFill>
                <a:latin typeface="Arial" panose="020B0604020202020204"/>
                <a:ea typeface="Arial" panose="020B0604020202020204"/>
                <a:cs typeface="Arial" panose="020B0604020202020204"/>
                <a:sym typeface="Arial" panose="020B0604020202020204"/>
              </a:defRPr>
            </a:pPr>
          </a:p>
          <a:p>
            <a:pPr algn="l" defTabSz="457200">
              <a:defRPr sz="5500">
                <a:ln w="12858"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rPr>
                <a:latin typeface="Arial" panose="020B0604020202020204"/>
                <a:ea typeface="Arial" panose="020B0604020202020204"/>
                <a:cs typeface="Arial" panose="020B0604020202020204"/>
                <a:sym typeface="Arial" panose="020B0604020202020204"/>
              </a:rPr>
              <a:t>* </a:t>
            </a:r>
            <a:r>
              <a:t>企业内部和外部都使用财务比率</a:t>
            </a:r>
          </a:p>
        </p:txBody>
      </p:sp>
    </p:spTree>
    <p:custDataLst>
      <p:tags r:id="rId1"/>
    </p:custData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Slide Number"/>
          <p:cNvSpPr txBox="1"/>
          <p:nvPr>
            <p:ph type="sldNum" sz="quarter" idx="12"/>
          </p:nvPr>
        </p:nvSpPr>
        <p:spPr>
          <a:prstGeom prst="rect">
            <a:avLst/>
          </a:prstGeom>
        </p:spPr>
        <p:txBody>
          <a:bodyPr/>
          <a:lstStyle/>
          <a:p>
            <a:fld id="{86CB4B4D-7CA3-9044-876B-883B54F8677D}" type="slidenum">
              <a:rPr/>
            </a:fld>
            <a:endParaRPr/>
          </a:p>
        </p:txBody>
      </p:sp>
      <p:sp>
        <p:nvSpPr>
          <p:cNvPr id="286" name="財務比率類別"/>
          <p:cNvSpPr txBox="1"/>
          <p:nvPr/>
        </p:nvSpPr>
        <p:spPr>
          <a:xfrm>
            <a:off x="1832448" y="1279885"/>
            <a:ext cx="6591301" cy="1612901"/>
          </a:xfrm>
          <a:prstGeom prst="rect">
            <a:avLst/>
          </a:prstGeom>
          <a:ln w="12700">
            <a:miter lim="400000"/>
          </a:ln>
        </p:spPr>
        <p:txBody>
          <a:bodyPr wrap="none" lIns="50800" tIns="50800" rIns="50800" bIns="50800" anchor="ctr">
            <a:spAutoFit/>
          </a:bodyPr>
          <a:lstStyle>
            <a:lvl1pPr algn="l" defTabSz="457200">
              <a:defRPr sz="8500" b="1">
                <a:solidFill>
                  <a:srgbClr val="222222"/>
                </a:solidFill>
                <a:latin typeface="Arial" panose="020B0604020202020204"/>
                <a:ea typeface="Arial" panose="020B0604020202020204"/>
                <a:cs typeface="Arial" panose="020B0604020202020204"/>
                <a:sym typeface="Arial" panose="020B0604020202020204"/>
              </a:defRPr>
            </a:lvl1pPr>
          </a:lstStyle>
          <a:p>
            <a:r>
              <a:t>财务比率类别</a:t>
            </a:r>
          </a:p>
        </p:txBody>
      </p:sp>
      <p:sp>
        <p:nvSpPr>
          <p:cNvPr id="287" name="短期償付能力或流動性比率…"/>
          <p:cNvSpPr txBox="1"/>
          <p:nvPr/>
        </p:nvSpPr>
        <p:spPr>
          <a:xfrm>
            <a:off x="1913418" y="3848509"/>
            <a:ext cx="11835468" cy="5535316"/>
          </a:xfrm>
          <a:prstGeom prst="rect">
            <a:avLst/>
          </a:prstGeom>
          <a:ln w="12700">
            <a:miter lim="400000"/>
          </a:ln>
        </p:spPr>
        <p:txBody>
          <a:bodyPr lIns="50800" tIns="50800" rIns="50800" bIns="50800" anchor="ctr">
            <a:spAutoFit/>
          </a:bodyPr>
          <a:lstStyle/>
          <a:p>
            <a:pPr algn="l" defTabSz="457200">
              <a:defRPr sz="6000">
                <a:ln w="12954"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rPr>
                <a:latin typeface="Arial" panose="020B0604020202020204"/>
                <a:ea typeface="Arial" panose="020B0604020202020204"/>
                <a:cs typeface="Arial" panose="020B0604020202020204"/>
                <a:sym typeface="Arial" panose="020B0604020202020204"/>
              </a:rPr>
              <a:t> * </a:t>
            </a:r>
            <a:r>
              <a:t>短期偿付能力或流动性比率</a:t>
            </a:r>
            <a:endParaRPr>
              <a:latin typeface="Arial" panose="020B0604020202020204"/>
              <a:ea typeface="Arial" panose="020B0604020202020204"/>
              <a:cs typeface="Arial" panose="020B0604020202020204"/>
              <a:sym typeface="Arial" panose="020B0604020202020204"/>
            </a:endParaRPr>
          </a:p>
          <a:p>
            <a:pPr algn="l" defTabSz="457200">
              <a:defRPr sz="6000">
                <a:ln w="12954"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rPr>
                <a:latin typeface="Arial" panose="020B0604020202020204"/>
                <a:ea typeface="Arial" panose="020B0604020202020204"/>
                <a:cs typeface="Arial" panose="020B0604020202020204"/>
                <a:sym typeface="Arial" panose="020B0604020202020204"/>
              </a:rPr>
              <a:t> * </a:t>
            </a:r>
            <a:r>
              <a:t>长期偿付能力或财务杠杆比率</a:t>
            </a:r>
            <a:endParaRPr>
              <a:latin typeface="Arial" panose="020B0604020202020204"/>
              <a:ea typeface="Arial" panose="020B0604020202020204"/>
              <a:cs typeface="Arial" panose="020B0604020202020204"/>
              <a:sym typeface="Arial" panose="020B0604020202020204"/>
            </a:endParaRPr>
          </a:p>
          <a:p>
            <a:pPr algn="l" defTabSz="457200">
              <a:defRPr sz="6000">
                <a:ln w="12954"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rPr>
                <a:latin typeface="Arial" panose="020B0604020202020204"/>
                <a:ea typeface="Arial" panose="020B0604020202020204"/>
                <a:cs typeface="Arial" panose="020B0604020202020204"/>
                <a:sym typeface="Arial" panose="020B0604020202020204"/>
              </a:rPr>
              <a:t> * </a:t>
            </a:r>
            <a:r>
              <a:t>资产管理或周转率</a:t>
            </a:r>
            <a:endParaRPr>
              <a:latin typeface="Arial" panose="020B0604020202020204"/>
              <a:ea typeface="Arial" panose="020B0604020202020204"/>
              <a:cs typeface="Arial" panose="020B0604020202020204"/>
              <a:sym typeface="Arial" panose="020B0604020202020204"/>
            </a:endParaRPr>
          </a:p>
          <a:p>
            <a:pPr algn="l" defTabSz="457200">
              <a:defRPr sz="6000">
                <a:ln w="12954" cap="flat">
                  <a:solidFill>
                    <a:srgbClr val="000000"/>
                  </a:solidFill>
                  <a:prstDash val="solid"/>
                  <a:miter lim="400000"/>
                </a:ln>
                <a:solidFill>
                  <a:srgbClr val="222222"/>
                </a:solidFill>
                <a:latin typeface="Arial" panose="020B0604020202020204"/>
                <a:ea typeface="Arial" panose="020B0604020202020204"/>
                <a:cs typeface="Arial" panose="020B0604020202020204"/>
                <a:sym typeface="Arial" panose="020B0604020202020204"/>
              </a:defRPr>
            </a:pPr>
            <a:r>
              <a:t> * </a:t>
            </a:r>
            <a:r>
              <a:rPr>
                <a:latin typeface="PingFang TC Regular"/>
                <a:ea typeface="PingFang TC Regular"/>
                <a:cs typeface="PingFang TC Regular"/>
                <a:sym typeface="PingFang TC Regular"/>
              </a:rPr>
              <a:t>盈利率</a:t>
            </a:r>
            <a:endParaRPr>
              <a:latin typeface="PingFang TC Regular"/>
              <a:ea typeface="PingFang TC Regular"/>
              <a:cs typeface="PingFang TC Regular"/>
              <a:sym typeface="PingFang TC Regular"/>
            </a:endParaRPr>
          </a:p>
          <a:p>
            <a:pPr algn="l" defTabSz="457200">
              <a:defRPr sz="6000">
                <a:ln w="12954"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rPr>
                <a:latin typeface="Arial" panose="020B0604020202020204"/>
                <a:ea typeface="Arial" panose="020B0604020202020204"/>
                <a:cs typeface="Arial" panose="020B0604020202020204"/>
                <a:sym typeface="Arial" panose="020B0604020202020204"/>
              </a:rPr>
              <a:t> * </a:t>
            </a:r>
            <a:r>
              <a:t>市值比率</a:t>
            </a:r>
          </a:p>
        </p:txBody>
      </p:sp>
    </p:spTree>
    <p:custDataLst>
      <p:tags r:id="rId1"/>
    </p:custData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9" name="Table"/>
          <p:cNvGraphicFramePr/>
          <p:nvPr/>
        </p:nvGraphicFramePr>
        <p:xfrm>
          <a:off x="2418046" y="4369492"/>
          <a:ext cx="19576483" cy="8280420"/>
        </p:xfrm>
        <a:graphic>
          <a:graphicData uri="http://schemas.openxmlformats.org/drawingml/2006/table">
            <a:tbl>
              <a:tblPr>
                <a:tableStyleId>{4C3C2611-4C71-4FC5-86AE-919BDF0F9419}</a:tableStyleId>
              </a:tblPr>
              <a:tblGrid>
                <a:gridCol w="4886977"/>
                <a:gridCol w="4886977"/>
                <a:gridCol w="4886977"/>
                <a:gridCol w="4886977"/>
              </a:tblGrid>
              <a:tr h="1079971">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现金</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28575">
                      <a:solidFill>
                        <a:srgbClr val="000000"/>
                      </a:solidFill>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6,489</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12700">
                      <a:solidFill>
                        <a:srgbClr val="000000"/>
                      </a:solidFill>
                    </a:lnR>
                    <a:lnT w="28575">
                      <a:solidFill>
                        <a:srgbClr val="000000"/>
                      </a:solidFill>
                    </a:lnT>
                    <a:lnB w="12700">
                      <a:miter lim="400000"/>
                    </a:lnB>
                  </a:tcPr>
                </a:tc>
                <a:tc>
                  <a:txBody>
                    <a:bodyPr/>
                    <a:lstStyle/>
                    <a:p>
                      <a:pPr algn="l" defTabSz="457200"/>
                      <a:r>
                        <a:rPr sz="5000">
                          <a:solidFill>
                            <a:srgbClr val="222222"/>
                          </a:solidFill>
                          <a:latin typeface="Arial" panose="020B0604020202020204"/>
                          <a:ea typeface="Arial" panose="020B0604020202020204"/>
                          <a:cs typeface="Arial" panose="020B0604020202020204"/>
                          <a:sym typeface="Arial" panose="020B0604020202020204"/>
                        </a:rPr>
                        <a:t>应付帐款</a:t>
                      </a:r>
                      <a:endParaRPr sz="5000">
                        <a:solidFill>
                          <a:srgbClr val="222222"/>
                        </a:solidFill>
                        <a:latin typeface="Arial" panose="020B0604020202020204"/>
                        <a:ea typeface="Arial" panose="020B0604020202020204"/>
                        <a:cs typeface="Arial" panose="020B0604020202020204"/>
                        <a:sym typeface="Arial" panose="020B0604020202020204"/>
                      </a:endParaRPr>
                    </a:p>
                  </a:txBody>
                  <a:tcPr marL="45720" marR="45720" anchor="t" anchorCtr="0" horzOverflow="overflow">
                    <a:lnL w="12700">
                      <a:solidFill>
                        <a:srgbClr val="000000"/>
                      </a:solidFill>
                    </a:lnL>
                    <a:lnR w="12700">
                      <a:miter lim="400000"/>
                    </a:lnR>
                    <a:lnT w="28575">
                      <a:solidFill>
                        <a:srgbClr val="000000"/>
                      </a:solidFill>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340,220</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28575">
                      <a:solidFill>
                        <a:srgbClr val="000000"/>
                      </a:solidFill>
                    </a:lnT>
                    <a:lnB w="12700">
                      <a:miter lim="400000"/>
                    </a:lnB>
                  </a:tcPr>
                </a:tc>
              </a:tr>
              <a:tr h="1071408">
                <a:tc>
                  <a:txBody>
                    <a:bodyPr/>
                    <a:lstStyle/>
                    <a:p>
                      <a:pPr algn="l" defTabSz="457200"/>
                      <a:r>
                        <a:rPr sz="5000">
                          <a:solidFill>
                            <a:srgbClr val="222222"/>
                          </a:solidFill>
                          <a:latin typeface="Arial" panose="020B0604020202020204"/>
                          <a:ea typeface="Arial" panose="020B0604020202020204"/>
                          <a:cs typeface="Arial" panose="020B0604020202020204"/>
                          <a:sym typeface="Arial" panose="020B0604020202020204"/>
                        </a:rPr>
                        <a:t>应收账款</a:t>
                      </a:r>
                      <a:endParaRPr sz="5000">
                        <a:solidFill>
                          <a:srgbClr val="222222"/>
                        </a:solidFill>
                        <a:latin typeface="Arial" panose="020B0604020202020204"/>
                        <a:ea typeface="Arial" panose="020B0604020202020204"/>
                        <a:cs typeface="Arial" panose="020B0604020202020204"/>
                        <a:sym typeface="Arial" panose="020B06040202020202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1,052,606</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12700">
                      <a:solidFill>
                        <a:srgbClr val="000000"/>
                      </a:solidFill>
                    </a:lnR>
                    <a:lnT w="12700">
                      <a:miter lim="400000"/>
                    </a:lnT>
                    <a:lnB w="12700">
                      <a:miter lim="400000"/>
                    </a:lnB>
                  </a:tcPr>
                </a:tc>
                <a:tc>
                  <a:txBody>
                    <a:bodyPr/>
                    <a:lstStyle/>
                    <a:p>
                      <a:pPr algn="l" defTabSz="457200"/>
                      <a:r>
                        <a:rPr sz="5000">
                          <a:solidFill>
                            <a:srgbClr val="222222"/>
                          </a:solidFill>
                          <a:latin typeface="Arial" panose="020B0604020202020204"/>
                          <a:ea typeface="Arial" panose="020B0604020202020204"/>
                          <a:cs typeface="Arial" panose="020B0604020202020204"/>
                          <a:sym typeface="Arial" panose="020B0604020202020204"/>
                        </a:rPr>
                        <a:t>应付票据</a:t>
                      </a:r>
                      <a:endParaRPr sz="5000">
                        <a:solidFill>
                          <a:srgbClr val="222222"/>
                        </a:solidFill>
                        <a:latin typeface="Arial" panose="020B0604020202020204"/>
                        <a:ea typeface="Arial" panose="020B0604020202020204"/>
                        <a:cs typeface="Arial" panose="020B0604020202020204"/>
                        <a:sym typeface="Arial" panose="020B0604020202020204"/>
                      </a:endParaRPr>
                    </a:p>
                  </a:txBody>
                  <a:tcPr marL="45720" marR="45720" anchor="t" anchorCtr="0" horzOverflow="overflow">
                    <a:lnL w="12700">
                      <a:solidFill>
                        <a:srgbClr val="000000"/>
                      </a:solidFill>
                    </a:lnL>
                    <a:lnR w="12700">
                      <a:miter lim="400000"/>
                    </a:lnR>
                    <a:lnT w="12700">
                      <a:miter lim="400000"/>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86,631</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miter lim="400000"/>
                    </a:lnT>
                    <a:lnB w="12700">
                      <a:miter lim="400000"/>
                    </a:lnB>
                  </a:tcPr>
                </a:tc>
              </a:tr>
              <a:tr h="1071408">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库存</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295,255</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12700">
                      <a:solidFill>
                        <a:srgbClr val="000000"/>
                      </a:solidFill>
                    </a:lnR>
                    <a:lnT w="12700">
                      <a:miter lim="400000"/>
                    </a:lnT>
                    <a:lnB w="12700">
                      <a:miter lim="400000"/>
                    </a:lnB>
                  </a:tcPr>
                </a:tc>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其他流动负债</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solidFill>
                        <a:srgbClr val="000000"/>
                      </a:solidFill>
                    </a:lnL>
                    <a:lnR w="12700">
                      <a:miter lim="400000"/>
                    </a:lnR>
                    <a:lnT w="12700">
                      <a:miter lim="400000"/>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1,098,602</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miter lim="400000"/>
                    </a:lnT>
                    <a:lnB w="12700">
                      <a:solidFill>
                        <a:srgbClr val="000000"/>
                      </a:solidFill>
                    </a:lnB>
                  </a:tcPr>
                </a:tc>
              </a:tr>
              <a:tr h="1071408">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其他流动资产</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199,375</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12700">
                      <a:solidFill>
                        <a:srgbClr val="000000"/>
                      </a:solidFill>
                    </a:lnR>
                    <a:lnT w="12700">
                      <a:miter lim="400000"/>
                    </a:lnT>
                    <a:lnB w="12700">
                      <a:solidFill>
                        <a:srgbClr val="000000"/>
                      </a:solidFill>
                    </a:lnB>
                  </a:tcPr>
                </a:tc>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总流动负债</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solidFill>
                        <a:srgbClr val="000000"/>
                      </a:solidFill>
                    </a:lnL>
                    <a:lnR w="12700">
                      <a:miter lim="400000"/>
                    </a:lnR>
                    <a:lnT w="12700">
                      <a:miter lim="400000"/>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1,525,453</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solidFill>
                        <a:srgbClr val="000000"/>
                      </a:solidFill>
                    </a:lnT>
                    <a:lnB w="12700">
                      <a:miter lim="400000"/>
                    </a:lnB>
                  </a:tcPr>
                </a:tc>
              </a:tr>
              <a:tr h="1071408">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总流动资产</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1,553,725</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12700">
                      <a:solidFill>
                        <a:srgbClr val="000000"/>
                      </a:solidFill>
                    </a:lnR>
                    <a:lnT w="12700">
                      <a:solidFill>
                        <a:srgbClr val="000000"/>
                      </a:solidFill>
                    </a:lnT>
                    <a:lnB w="12700">
                      <a:miter lim="400000"/>
                    </a:lnB>
                  </a:tcPr>
                </a:tc>
                <a:tc>
                  <a:txBody>
                    <a:bodyPr/>
                    <a:lstStyle/>
                    <a:p>
                      <a:pPr algn="l" defTabSz="457200"/>
                      <a:r>
                        <a:rPr sz="5000">
                          <a:solidFill>
                            <a:srgbClr val="222222"/>
                          </a:solidFill>
                          <a:latin typeface="Arial" panose="020B0604020202020204"/>
                          <a:ea typeface="Arial" panose="020B0604020202020204"/>
                          <a:cs typeface="Arial" panose="020B0604020202020204"/>
                          <a:sym typeface="Arial" panose="020B0604020202020204"/>
                        </a:rPr>
                        <a:t>长期债务</a:t>
                      </a:r>
                      <a:endParaRPr sz="5000">
                        <a:solidFill>
                          <a:srgbClr val="222222"/>
                        </a:solidFill>
                        <a:latin typeface="Arial" panose="020B0604020202020204"/>
                        <a:ea typeface="Arial" panose="020B0604020202020204"/>
                        <a:cs typeface="Arial" panose="020B0604020202020204"/>
                        <a:sym typeface="Arial" panose="020B0604020202020204"/>
                      </a:endParaRPr>
                    </a:p>
                  </a:txBody>
                  <a:tcPr marL="45720" marR="45720" anchor="t" anchorCtr="0" horzOverflow="overflow">
                    <a:lnL w="12700">
                      <a:solidFill>
                        <a:srgbClr val="000000"/>
                      </a:solidFill>
                    </a:lnL>
                    <a:lnR w="12700">
                      <a:miter lim="400000"/>
                    </a:lnR>
                    <a:lnT w="12700">
                      <a:miter lim="400000"/>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871,851</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miter lim="400000"/>
                    </a:lnT>
                    <a:lnB w="12700">
                      <a:miter lim="400000"/>
                    </a:lnB>
                  </a:tcPr>
                </a:tc>
              </a:tr>
              <a:tr h="1071408">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净固定资产</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2,535,072</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12700">
                      <a:solidFill>
                        <a:srgbClr val="000000"/>
                      </a:solidFill>
                    </a:lnR>
                    <a:lnT w="12700">
                      <a:miter lim="400000"/>
                    </a:lnT>
                    <a:lnB w="12700">
                      <a:solidFill>
                        <a:srgbClr val="000000"/>
                      </a:solidFill>
                    </a:lnB>
                  </a:tcPr>
                </a:tc>
                <a:tc>
                  <a:txBody>
                    <a:bodyPr/>
                    <a:lstStyle/>
                    <a:p>
                      <a:pPr algn="l" defTabSz="457200"/>
                      <a:r>
                        <a:rPr sz="4200">
                          <a:solidFill>
                            <a:srgbClr val="222222"/>
                          </a:solidFill>
                          <a:latin typeface="Arial" panose="020B0604020202020204"/>
                          <a:ea typeface="Arial" panose="020B0604020202020204"/>
                          <a:cs typeface="Arial" panose="020B0604020202020204"/>
                          <a:sym typeface="Arial" panose="020B0604020202020204"/>
                        </a:rPr>
                        <a:t>普通股和实收盈余</a:t>
                      </a:r>
                      <a:endParaRPr sz="4200">
                        <a:solidFill>
                          <a:srgbClr val="222222"/>
                        </a:solidFill>
                        <a:latin typeface="Arial" panose="020B0604020202020204"/>
                        <a:ea typeface="Arial" panose="020B0604020202020204"/>
                        <a:cs typeface="Arial" panose="020B0604020202020204"/>
                        <a:sym typeface="Arial" panose="020B0604020202020204"/>
                      </a:endParaRPr>
                    </a:p>
                  </a:txBody>
                  <a:tcPr marL="45720" marR="45720" anchor="t" anchorCtr="0" horzOverflow="overflow">
                    <a:lnL w="12700">
                      <a:solidFill>
                        <a:srgbClr val="000000"/>
                      </a:solidFill>
                    </a:lnL>
                    <a:lnR w="12700">
                      <a:miter lim="400000"/>
                    </a:lnR>
                    <a:lnT w="12700">
                      <a:miter lim="400000"/>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1,691,493</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miter lim="400000"/>
                    </a:lnT>
                    <a:lnB w="12700">
                      <a:solidFill>
                        <a:srgbClr val="000000"/>
                      </a:solidFill>
                    </a:lnB>
                  </a:tcPr>
                </a:tc>
              </a:tr>
              <a:tr h="1821463">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总资产</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12700">
                      <a:miter lim="400000"/>
                    </a:lnT>
                    <a:lnB w="28575">
                      <a:solidFill>
                        <a:srgbClr val="000000"/>
                      </a:solidFill>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4,088,797</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12700">
                      <a:solidFill>
                        <a:srgbClr val="000000"/>
                      </a:solidFill>
                    </a:lnR>
                    <a:lnT w="12700">
                      <a:solidFill>
                        <a:srgbClr val="000000"/>
                      </a:solidFill>
                    </a:lnT>
                    <a:lnB w="28575">
                      <a:solidFill>
                        <a:srgbClr val="000000"/>
                      </a:solidFill>
                    </a:lnB>
                  </a:tcPr>
                </a:tc>
                <a:tc>
                  <a:txBody>
                    <a:bodyPr/>
                    <a:lstStyle/>
                    <a:p>
                      <a:pPr defTabSz="2438400"/>
                      <a:r>
                        <a:rPr sz="3900" b="1">
                          <a:solidFill>
                            <a:srgbClr val="5E5E5E"/>
                          </a:solidFill>
                        </a:rPr>
                        <a:t>总负债和所有者权益</a:t>
                      </a:r>
                      <a:endParaRPr sz="3900" b="1">
                        <a:solidFill>
                          <a:srgbClr val="5E5E5E"/>
                        </a:solidFill>
                      </a:endParaRPr>
                    </a:p>
                  </a:txBody>
                  <a:tcPr marL="45720" marR="45720" anchor="t" anchorCtr="0" horzOverflow="overflow">
                    <a:lnL w="12700">
                      <a:solidFill>
                        <a:srgbClr val="000000"/>
                      </a:solidFill>
                    </a:lnL>
                    <a:lnR w="12700">
                      <a:miter lim="400000"/>
                    </a:lnR>
                    <a:lnT w="12700">
                      <a:miter lim="400000"/>
                    </a:lnT>
                    <a:lnB w="28575">
                      <a:solidFill>
                        <a:srgbClr val="000000"/>
                      </a:solidFill>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4,088,797</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solidFill>
                        <a:srgbClr val="000000"/>
                      </a:solidFill>
                    </a:lnT>
                    <a:lnB w="28575">
                      <a:solidFill>
                        <a:srgbClr val="000000"/>
                      </a:solidFill>
                    </a:lnB>
                  </a:tcPr>
                </a:tc>
              </a:tr>
            </a:tbl>
          </a:graphicData>
        </a:graphic>
      </p:graphicFrame>
      <p:sp>
        <p:nvSpPr>
          <p:cNvPr id="290" name="Slide Number"/>
          <p:cNvSpPr txBox="1"/>
          <p:nvPr>
            <p:ph type="sldNum" sz="quarter" idx="12"/>
          </p:nvPr>
        </p:nvSpPr>
        <p:spPr>
          <a:prstGeom prst="rect">
            <a:avLst/>
          </a:prstGeom>
        </p:spPr>
        <p:txBody>
          <a:bodyPr/>
          <a:lstStyle/>
          <a:p>
            <a:fld id="{86CB4B4D-7CA3-9044-876B-883B54F8677D}" type="slidenum">
              <a:rPr/>
            </a:fld>
            <a:endParaRPr/>
          </a:p>
        </p:txBody>
      </p:sp>
      <p:sp>
        <p:nvSpPr>
          <p:cNvPr id="291" name="资产负债表样本"/>
          <p:cNvSpPr txBox="1"/>
          <p:nvPr/>
        </p:nvSpPr>
        <p:spPr>
          <a:xfrm>
            <a:off x="2560800" y="967273"/>
            <a:ext cx="5448301" cy="1168401"/>
          </a:xfrm>
          <a:prstGeom prst="rect">
            <a:avLst/>
          </a:prstGeom>
          <a:ln w="12700">
            <a:miter lim="400000"/>
          </a:ln>
        </p:spPr>
        <p:txBody>
          <a:bodyPr wrap="none" lIns="50800" tIns="50800" rIns="50800" bIns="50800" anchor="ctr">
            <a:spAutoFit/>
          </a:bodyPr>
          <a:lstStyle>
            <a:lvl1pPr algn="l" defTabSz="457200">
              <a:defRPr sz="6000">
                <a:solidFill>
                  <a:srgbClr val="222222"/>
                </a:solidFill>
                <a:latin typeface="Arial" panose="020B0604020202020204"/>
                <a:ea typeface="Arial" panose="020B0604020202020204"/>
                <a:cs typeface="Arial" panose="020B0604020202020204"/>
                <a:sym typeface="Arial" panose="020B0604020202020204"/>
              </a:defRPr>
            </a:lvl1pPr>
          </a:lstStyle>
          <a:p>
            <a:r>
              <a:t>资产负债表样本</a:t>
            </a:r>
          </a:p>
        </p:txBody>
      </p:sp>
      <p:sp>
        <p:nvSpPr>
          <p:cNvPr id="292" name="以千元计"/>
          <p:cNvSpPr txBox="1"/>
          <p:nvPr/>
        </p:nvSpPr>
        <p:spPr>
          <a:xfrm>
            <a:off x="3041111" y="2724739"/>
            <a:ext cx="2806701" cy="1041401"/>
          </a:xfrm>
          <a:prstGeom prst="rect">
            <a:avLst/>
          </a:prstGeom>
          <a:ln w="12700">
            <a:miter lim="400000"/>
          </a:ln>
        </p:spPr>
        <p:txBody>
          <a:bodyPr wrap="none" lIns="50800" tIns="50800" rIns="50800" bIns="50800" anchor="ctr">
            <a:spAutoFit/>
          </a:bodyPr>
          <a:lstStyle>
            <a:lvl1pPr algn="l" defTabSz="457200">
              <a:defRPr sz="5300">
                <a:solidFill>
                  <a:srgbClr val="222222"/>
                </a:solidFill>
                <a:latin typeface="Arial" panose="020B0604020202020204"/>
                <a:ea typeface="Arial" panose="020B0604020202020204"/>
                <a:cs typeface="Arial" panose="020B0604020202020204"/>
                <a:sym typeface="Arial" panose="020B0604020202020204"/>
              </a:defRPr>
            </a:lvl1pPr>
          </a:lstStyle>
          <a:p>
            <a:r>
              <a:t>以千元计</a:t>
            </a:r>
          </a:p>
        </p:txBody>
      </p:sp>
    </p:spTree>
    <p:custDataLst>
      <p:tags r:id="rId1"/>
    </p:custData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4" name="Table"/>
          <p:cNvGraphicFramePr/>
          <p:nvPr/>
        </p:nvGraphicFramePr>
        <p:xfrm>
          <a:off x="2177856" y="2705745"/>
          <a:ext cx="16366951" cy="10902951"/>
        </p:xfrm>
        <a:graphic>
          <a:graphicData uri="http://schemas.openxmlformats.org/drawingml/2006/table">
            <a:tbl>
              <a:tblPr>
                <a:tableStyleId>{4C3C2611-4C71-4FC5-86AE-919BDF0F9419}</a:tableStyleId>
              </a:tblPr>
              <a:tblGrid>
                <a:gridCol w="10037856"/>
                <a:gridCol w="6300519"/>
              </a:tblGrid>
              <a:tr h="1003641">
                <a:tc>
                  <a:txBody>
                    <a:bodyPr/>
                    <a:lstStyle/>
                    <a:p>
                      <a:pPr algn="l" defTabSz="457200"/>
                      <a:r>
                        <a:rPr sz="5000">
                          <a:solidFill>
                            <a:srgbClr val="222222"/>
                          </a:solidFill>
                          <a:latin typeface="Arial" panose="020B0604020202020204"/>
                          <a:ea typeface="Arial" panose="020B0604020202020204"/>
                          <a:cs typeface="Arial" panose="020B0604020202020204"/>
                          <a:sym typeface="Arial" panose="020B0604020202020204"/>
                        </a:rPr>
                        <a:t>营业额</a:t>
                      </a:r>
                      <a:endParaRPr sz="5000">
                        <a:solidFill>
                          <a:srgbClr val="222222"/>
                        </a:solidFill>
                        <a:latin typeface="Arial" panose="020B0604020202020204"/>
                        <a:ea typeface="Arial" panose="020B0604020202020204"/>
                        <a:cs typeface="Arial" panose="020B0604020202020204"/>
                        <a:sym typeface="Arial" panose="020B0604020202020204"/>
                      </a:endParaRPr>
                    </a:p>
                  </a:txBody>
                  <a:tcPr marL="45720" marR="45720" anchor="t" anchorCtr="0" horzOverflow="overflow">
                    <a:lnL w="28575">
                      <a:solidFill>
                        <a:srgbClr val="000000"/>
                      </a:solidFill>
                    </a:lnL>
                    <a:lnR w="12700">
                      <a:miter lim="400000"/>
                    </a:lnR>
                    <a:lnT w="28575">
                      <a:solidFill>
                        <a:srgbClr val="000000"/>
                      </a:solidFill>
                    </a:lnT>
                    <a:lnB w="12700">
                      <a:miter lim="400000"/>
                    </a:lnB>
                  </a:tcPr>
                </a:tc>
                <a:tc>
                  <a:txBody>
                    <a:bodyPr/>
                    <a:lstStyle/>
                    <a:p>
                      <a:pPr algn="r" defTabSz="914400"/>
                      <a:r>
                        <a:rPr sz="5000">
                          <a:latin typeface="Times New Roman" panose="02020603050405020304"/>
                          <a:ea typeface="Times New Roman" panose="02020603050405020304"/>
                          <a:cs typeface="Times New Roman" panose="02020603050405020304"/>
                          <a:sym typeface="Times New Roman" panose="02020603050405020304"/>
                        </a:rPr>
                        <a:t>3,991,997</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28575">
                      <a:solidFill>
                        <a:srgbClr val="000000"/>
                      </a:solidFill>
                    </a:lnT>
                    <a:lnB w="12700">
                      <a:miter lim="400000"/>
                    </a:lnB>
                  </a:tcPr>
                </a:tc>
              </a:tr>
              <a:tr h="995683">
                <a:tc>
                  <a:txBody>
                    <a:bodyPr/>
                    <a:lstStyle/>
                    <a:p>
                      <a:pPr algn="l" defTabSz="457200"/>
                      <a:r>
                        <a:rPr sz="5000">
                          <a:solidFill>
                            <a:srgbClr val="222222"/>
                          </a:solidFill>
                          <a:latin typeface="Arial" panose="020B0604020202020204"/>
                          <a:ea typeface="Arial" panose="020B0604020202020204"/>
                          <a:cs typeface="Arial" panose="020B0604020202020204"/>
                          <a:sym typeface="Arial" panose="020B0604020202020204"/>
                        </a:rPr>
                        <a:t>销货成本</a:t>
                      </a:r>
                      <a:endParaRPr sz="5000">
                        <a:solidFill>
                          <a:srgbClr val="222222"/>
                        </a:solidFill>
                        <a:latin typeface="Arial" panose="020B0604020202020204"/>
                        <a:ea typeface="Arial" panose="020B0604020202020204"/>
                        <a:cs typeface="Arial" panose="020B0604020202020204"/>
                        <a:sym typeface="Arial" panose="020B06040202020202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000">
                          <a:latin typeface="Times New Roman" panose="02020603050405020304"/>
                          <a:ea typeface="Times New Roman" panose="02020603050405020304"/>
                          <a:cs typeface="Times New Roman" panose="02020603050405020304"/>
                          <a:sym typeface="Times New Roman" panose="02020603050405020304"/>
                        </a:rPr>
                        <a:t>1,738,125</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miter lim="400000"/>
                    </a:lnT>
                    <a:lnB w="12700">
                      <a:miter lim="400000"/>
                    </a:lnB>
                  </a:tcPr>
                </a:tc>
              </a:tr>
              <a:tr h="995683">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支出</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000">
                          <a:latin typeface="Times New Roman" panose="02020603050405020304"/>
                          <a:ea typeface="Times New Roman" panose="02020603050405020304"/>
                          <a:cs typeface="Times New Roman" panose="02020603050405020304"/>
                          <a:sym typeface="Times New Roman" panose="02020603050405020304"/>
                        </a:rPr>
                        <a:t>1,269,479</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miter lim="400000"/>
                    </a:lnT>
                    <a:lnB w="12700">
                      <a:miter lim="400000"/>
                    </a:lnB>
                  </a:tcPr>
                </a:tc>
              </a:tr>
              <a:tr h="995683">
                <a:tc>
                  <a:txBody>
                    <a:bodyPr/>
                    <a:lstStyle/>
                    <a:p>
                      <a:pPr algn="l" defTabSz="457200"/>
                      <a:r>
                        <a:rPr sz="5000">
                          <a:solidFill>
                            <a:srgbClr val="222222"/>
                          </a:solidFill>
                          <a:latin typeface="Arial" panose="020B0604020202020204"/>
                          <a:ea typeface="Arial" panose="020B0604020202020204"/>
                          <a:cs typeface="Arial" panose="020B0604020202020204"/>
                          <a:sym typeface="Arial" panose="020B0604020202020204"/>
                        </a:rPr>
                        <a:t>折旧</a:t>
                      </a:r>
                      <a:endParaRPr sz="5000">
                        <a:solidFill>
                          <a:srgbClr val="222222"/>
                        </a:solidFill>
                        <a:latin typeface="Arial" panose="020B0604020202020204"/>
                        <a:ea typeface="Arial" panose="020B0604020202020204"/>
                        <a:cs typeface="Arial" panose="020B0604020202020204"/>
                        <a:sym typeface="Arial" panose="020B06040202020202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000">
                          <a:latin typeface="Times New Roman" panose="02020603050405020304"/>
                          <a:ea typeface="Times New Roman" panose="02020603050405020304"/>
                          <a:cs typeface="Times New Roman" panose="02020603050405020304"/>
                          <a:sym typeface="Times New Roman" panose="02020603050405020304"/>
                        </a:rPr>
                        <a:t>308,355</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miter lim="400000"/>
                    </a:lnT>
                    <a:lnB w="12700">
                      <a:solidFill>
                        <a:srgbClr val="000000"/>
                      </a:solidFill>
                    </a:lnB>
                  </a:tcPr>
                </a:tc>
              </a:tr>
              <a:tr h="995683">
                <a:tc>
                  <a:txBody>
                    <a:bodyPr/>
                    <a:lstStyle/>
                    <a:p>
                      <a:pPr algn="l" defTabSz="457200"/>
                      <a:r>
                        <a:rPr sz="5000">
                          <a:solidFill>
                            <a:srgbClr val="222222"/>
                          </a:solidFill>
                          <a:latin typeface="Arial" panose="020B0604020202020204"/>
                          <a:ea typeface="Arial" panose="020B0604020202020204"/>
                          <a:cs typeface="Arial" panose="020B0604020202020204"/>
                          <a:sym typeface="Arial" panose="020B0604020202020204"/>
                        </a:rPr>
                        <a:t>息税前利润</a:t>
                      </a:r>
                      <a:endParaRPr sz="5000">
                        <a:solidFill>
                          <a:srgbClr val="222222"/>
                        </a:solidFill>
                        <a:latin typeface="Arial" panose="020B0604020202020204"/>
                        <a:ea typeface="Arial" panose="020B0604020202020204"/>
                        <a:cs typeface="Arial" panose="020B0604020202020204"/>
                        <a:sym typeface="Arial" panose="020B06040202020202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000">
                          <a:latin typeface="Times New Roman" panose="02020603050405020304"/>
                          <a:ea typeface="Times New Roman" panose="02020603050405020304"/>
                          <a:cs typeface="Times New Roman" panose="02020603050405020304"/>
                          <a:sym typeface="Times New Roman" panose="02020603050405020304"/>
                        </a:rPr>
                        <a:t>739,987</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solidFill>
                        <a:srgbClr val="000000"/>
                      </a:solidFill>
                    </a:lnT>
                    <a:lnB w="12700">
                      <a:miter lim="400000"/>
                    </a:lnB>
                  </a:tcPr>
                </a:tc>
              </a:tr>
              <a:tr h="995683">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利息支出</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000">
                          <a:latin typeface="Times New Roman" panose="02020603050405020304"/>
                          <a:ea typeface="Times New Roman" panose="02020603050405020304"/>
                          <a:cs typeface="Times New Roman" panose="02020603050405020304"/>
                          <a:sym typeface="Times New Roman" panose="02020603050405020304"/>
                        </a:rPr>
                        <a:t>42,013</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miter lim="400000"/>
                    </a:lnT>
                    <a:lnB w="12700">
                      <a:solidFill>
                        <a:srgbClr val="000000"/>
                      </a:solidFill>
                    </a:lnB>
                  </a:tcPr>
                </a:tc>
              </a:tr>
              <a:tr h="995683">
                <a:tc>
                  <a:txBody>
                    <a:bodyPr/>
                    <a:lstStyle/>
                    <a:p>
                      <a:pPr algn="l" defTabSz="457200"/>
                      <a:r>
                        <a:rPr sz="5000">
                          <a:solidFill>
                            <a:srgbClr val="222222"/>
                          </a:solidFill>
                          <a:latin typeface="Arial" panose="020B0604020202020204"/>
                          <a:ea typeface="Arial" panose="020B0604020202020204"/>
                          <a:cs typeface="Arial" panose="020B0604020202020204"/>
                          <a:sym typeface="Arial" panose="020B0604020202020204"/>
                        </a:rPr>
                        <a:t>应纳税所得额</a:t>
                      </a:r>
                      <a:endParaRPr sz="5000">
                        <a:solidFill>
                          <a:srgbClr val="222222"/>
                        </a:solidFill>
                        <a:latin typeface="Arial" panose="020B0604020202020204"/>
                        <a:ea typeface="Arial" panose="020B0604020202020204"/>
                        <a:cs typeface="Arial" panose="020B0604020202020204"/>
                        <a:sym typeface="Arial" panose="020B06040202020202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000">
                          <a:latin typeface="Times New Roman" panose="02020603050405020304"/>
                          <a:ea typeface="Times New Roman" panose="02020603050405020304"/>
                          <a:cs typeface="Times New Roman" panose="02020603050405020304"/>
                          <a:sym typeface="Times New Roman" panose="02020603050405020304"/>
                        </a:rPr>
                        <a:t>697,974</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solidFill>
                        <a:srgbClr val="000000"/>
                      </a:solidFill>
                    </a:lnT>
                    <a:lnB w="12700">
                      <a:miter lim="400000"/>
                    </a:lnB>
                  </a:tcPr>
                </a:tc>
              </a:tr>
              <a:tr h="904009">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税项</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0" marR="0" marT="0" marB="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000">
                          <a:latin typeface="Times New Roman" panose="02020603050405020304"/>
                          <a:ea typeface="Times New Roman" panose="02020603050405020304"/>
                          <a:cs typeface="Times New Roman" panose="02020603050405020304"/>
                          <a:sym typeface="Times New Roman" panose="02020603050405020304"/>
                        </a:rPr>
                        <a:t>272,210</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miter lim="400000"/>
                    </a:lnT>
                    <a:lnB w="12700">
                      <a:solidFill>
                        <a:srgbClr val="000000"/>
                      </a:solidFill>
                    </a:lnB>
                  </a:tcPr>
                </a:tc>
              </a:tr>
              <a:tr h="995683">
                <a:tc>
                  <a:txBody>
                    <a:bodyPr/>
                    <a:lstStyle/>
                    <a:p>
                      <a:pPr algn="l" defTabSz="457200"/>
                      <a:r>
                        <a:rPr sz="5000">
                          <a:solidFill>
                            <a:srgbClr val="222222"/>
                          </a:solidFill>
                          <a:latin typeface="Arial" panose="020B0604020202020204"/>
                          <a:ea typeface="Arial" panose="020B0604020202020204"/>
                          <a:cs typeface="Arial" panose="020B0604020202020204"/>
                          <a:sym typeface="Arial" panose="020B0604020202020204"/>
                        </a:rPr>
                        <a:t>净收入</a:t>
                      </a:r>
                      <a:endParaRPr sz="5000">
                        <a:solidFill>
                          <a:srgbClr val="222222"/>
                        </a:solidFill>
                        <a:latin typeface="Arial" panose="020B0604020202020204"/>
                        <a:ea typeface="Arial" panose="020B0604020202020204"/>
                        <a:cs typeface="Arial" panose="020B0604020202020204"/>
                        <a:sym typeface="Arial" panose="020B06040202020202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000">
                          <a:latin typeface="Times New Roman" panose="02020603050405020304"/>
                          <a:ea typeface="Times New Roman" panose="02020603050405020304"/>
                          <a:cs typeface="Times New Roman" panose="02020603050405020304"/>
                          <a:sym typeface="Times New Roman" panose="02020603050405020304"/>
                        </a:rPr>
                        <a:t>425,764</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solidFill>
                        <a:srgbClr val="000000"/>
                      </a:solidFill>
                    </a:lnT>
                    <a:lnB w="12700">
                      <a:miter lim="400000"/>
                    </a:lnB>
                  </a:tcPr>
                </a:tc>
              </a:tr>
              <a:tr h="995683">
                <a:tc>
                  <a:txBody>
                    <a:bodyPr/>
                    <a:lstStyle/>
                    <a:p>
                      <a:pPr algn="l" defTabSz="457200"/>
                      <a:r>
                        <a:rPr sz="5000">
                          <a:solidFill>
                            <a:srgbClr val="222222"/>
                          </a:solidFill>
                          <a:latin typeface="Arial" panose="020B0604020202020204"/>
                          <a:ea typeface="Arial" panose="020B0604020202020204"/>
                          <a:cs typeface="Arial" panose="020B0604020202020204"/>
                          <a:sym typeface="Arial" panose="020B0604020202020204"/>
                        </a:rPr>
                        <a:t>每股收益</a:t>
                      </a:r>
                      <a:endParaRPr sz="5000">
                        <a:solidFill>
                          <a:srgbClr val="222222"/>
                        </a:solidFill>
                        <a:latin typeface="Arial" panose="020B0604020202020204"/>
                        <a:ea typeface="Arial" panose="020B0604020202020204"/>
                        <a:cs typeface="Arial" panose="020B0604020202020204"/>
                        <a:sym typeface="Arial" panose="020B06040202020202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2.17</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miter lim="400000"/>
                    </a:lnT>
                    <a:lnB w="12700">
                      <a:miter lim="400000"/>
                    </a:lnB>
                  </a:tcPr>
                </a:tc>
              </a:tr>
              <a:tr h="1001258">
                <a:tc>
                  <a:txBody>
                    <a:bodyPr/>
                    <a:lstStyle/>
                    <a:p>
                      <a:pPr algn="l" defTabSz="457200"/>
                      <a:r>
                        <a:rPr sz="5000">
                          <a:solidFill>
                            <a:srgbClr val="222222"/>
                          </a:solidFill>
                          <a:latin typeface="Arial" panose="020B0604020202020204"/>
                          <a:ea typeface="Arial" panose="020B0604020202020204"/>
                          <a:cs typeface="Arial" panose="020B0604020202020204"/>
                          <a:sym typeface="Arial" panose="020B0604020202020204"/>
                        </a:rPr>
                        <a:t>每股股息</a:t>
                      </a:r>
                      <a:endParaRPr sz="5000">
                        <a:solidFill>
                          <a:srgbClr val="222222"/>
                        </a:solidFill>
                        <a:latin typeface="Arial" panose="020B0604020202020204"/>
                        <a:ea typeface="Arial" panose="020B0604020202020204"/>
                        <a:cs typeface="Arial" panose="020B0604020202020204"/>
                        <a:sym typeface="Arial" panose="020B0604020202020204"/>
                      </a:endParaRPr>
                    </a:p>
                  </a:txBody>
                  <a:tcPr marL="45720" marR="45720" anchor="t" anchorCtr="0" horzOverflow="overflow">
                    <a:lnL w="28575">
                      <a:solidFill>
                        <a:srgbClr val="000000"/>
                      </a:solidFill>
                    </a:lnL>
                    <a:lnR w="12700">
                      <a:miter lim="400000"/>
                    </a:lnR>
                    <a:lnT w="12700">
                      <a:miter lim="400000"/>
                    </a:lnT>
                    <a:lnB w="28575">
                      <a:solidFill>
                        <a:srgbClr val="000000"/>
                      </a:solidFill>
                    </a:lnB>
                  </a:tcPr>
                </a:tc>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0.86</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miter lim="400000"/>
                    </a:lnT>
                    <a:lnB w="28575">
                      <a:solidFill>
                        <a:srgbClr val="000000"/>
                      </a:solidFill>
                    </a:lnB>
                  </a:tcPr>
                </a:tc>
              </a:tr>
            </a:tbl>
          </a:graphicData>
        </a:graphic>
      </p:graphicFrame>
      <p:sp>
        <p:nvSpPr>
          <p:cNvPr id="295" name="Slide Number"/>
          <p:cNvSpPr txBox="1"/>
          <p:nvPr>
            <p:ph type="sldNum" sz="quarter" idx="12"/>
          </p:nvPr>
        </p:nvSpPr>
        <p:spPr>
          <a:prstGeom prst="rect">
            <a:avLst/>
          </a:prstGeom>
        </p:spPr>
        <p:txBody>
          <a:bodyPr/>
          <a:lstStyle/>
          <a:p>
            <a:fld id="{86CB4B4D-7CA3-9044-876B-883B54F8677D}" type="slidenum">
              <a:rPr/>
            </a:fld>
            <a:endParaRPr/>
          </a:p>
        </p:txBody>
      </p:sp>
      <p:sp>
        <p:nvSpPr>
          <p:cNvPr id="296" name="损益表样本"/>
          <p:cNvSpPr txBox="1"/>
          <p:nvPr/>
        </p:nvSpPr>
        <p:spPr>
          <a:xfrm>
            <a:off x="2141579" y="295626"/>
            <a:ext cx="3924301" cy="1168401"/>
          </a:xfrm>
          <a:prstGeom prst="rect">
            <a:avLst/>
          </a:prstGeom>
          <a:ln w="12700">
            <a:miter lim="400000"/>
          </a:ln>
        </p:spPr>
        <p:txBody>
          <a:bodyPr wrap="none" lIns="50800" tIns="50800" rIns="50800" bIns="50800" anchor="ctr">
            <a:spAutoFit/>
          </a:bodyPr>
          <a:lstStyle>
            <a:lvl1pPr algn="l" defTabSz="457200">
              <a:defRPr sz="6000">
                <a:solidFill>
                  <a:srgbClr val="222222"/>
                </a:solidFill>
                <a:latin typeface="Arial" panose="020B0604020202020204"/>
                <a:ea typeface="Arial" panose="020B0604020202020204"/>
                <a:cs typeface="Arial" panose="020B0604020202020204"/>
                <a:sym typeface="Arial" panose="020B0604020202020204"/>
              </a:defRPr>
            </a:lvl1pPr>
          </a:lstStyle>
          <a:p>
            <a:r>
              <a:t>损益表样本</a:t>
            </a:r>
          </a:p>
        </p:txBody>
      </p:sp>
      <p:sp>
        <p:nvSpPr>
          <p:cNvPr id="297" name="以千元计"/>
          <p:cNvSpPr txBox="1"/>
          <p:nvPr/>
        </p:nvSpPr>
        <p:spPr>
          <a:xfrm>
            <a:off x="2700379" y="1305606"/>
            <a:ext cx="2806701" cy="1041401"/>
          </a:xfrm>
          <a:prstGeom prst="rect">
            <a:avLst/>
          </a:prstGeom>
          <a:ln w="12700">
            <a:miter lim="400000"/>
          </a:ln>
        </p:spPr>
        <p:txBody>
          <a:bodyPr wrap="none" lIns="50800" tIns="50800" rIns="50800" bIns="50800" anchor="ctr">
            <a:spAutoFit/>
          </a:bodyPr>
          <a:lstStyle>
            <a:lvl1pPr algn="l" defTabSz="457200">
              <a:defRPr sz="5300">
                <a:solidFill>
                  <a:srgbClr val="222222"/>
                </a:solidFill>
                <a:latin typeface="Arial" panose="020B0604020202020204"/>
                <a:ea typeface="Arial" panose="020B0604020202020204"/>
                <a:cs typeface="Arial" panose="020B0604020202020204"/>
                <a:sym typeface="Arial" panose="020B0604020202020204"/>
              </a:defRPr>
            </a:lvl1pPr>
          </a:lstStyle>
          <a:p>
            <a:r>
              <a:t>以千元计</a:t>
            </a:r>
          </a:p>
        </p:txBody>
      </p:sp>
    </p:spTree>
    <p:custDataLst>
      <p:tags r:id="rId1"/>
    </p:custData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Current Ratio = CA / CL…"/>
          <p:cNvSpPr txBox="1"/>
          <p:nvPr>
            <p:ph type="body" sz="half" idx="4294967295"/>
          </p:nvPr>
        </p:nvSpPr>
        <p:spPr>
          <a:xfrm>
            <a:off x="1698363" y="3495366"/>
            <a:ext cx="16096174" cy="8166943"/>
          </a:xfrm>
          <a:prstGeom prst="rect">
            <a:avLst/>
          </a:prstGeom>
        </p:spPr>
        <p:txBody>
          <a:bodyPr lIns="45713" tIns="45713" rIns="45713" bIns="45713" numCol="1" spcCol="38100"/>
          <a:lstStyle/>
          <a:p>
            <a:pPr marL="258445" indent="-258445" defTabSz="914400">
              <a:lnSpc>
                <a:spcPct val="100000"/>
              </a:lnSpc>
              <a:spcBef>
                <a:spcPts val="700"/>
              </a:spcBef>
              <a:buClr>
                <a:srgbClr val="CC0000"/>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  流动比率= 流动资产 / 流动负债</a:t>
            </a:r>
          </a:p>
          <a:p>
            <a:pPr marL="644525" lvl="1" indent="-257175" defTabSz="914400">
              <a:lnSpc>
                <a:spcPct val="100000"/>
              </a:lnSpc>
              <a:spcBef>
                <a:spcPts val="0"/>
              </a:spcBef>
              <a:buClr>
                <a:srgbClr val="000066"/>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 1,553,725 / 1,525,453 = 1.02 倍</a:t>
            </a:r>
            <a:endParaRPr sz="6000"/>
          </a:p>
          <a:p>
            <a:pPr marL="258445" indent="-258445" defTabSz="914400">
              <a:lnSpc>
                <a:spcPct val="100000"/>
              </a:lnSpc>
              <a:spcBef>
                <a:spcPts val="700"/>
              </a:spcBef>
              <a:buClr>
                <a:srgbClr val="CC0000"/>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速动比率</a:t>
            </a:r>
            <a:r>
              <a:rPr sz="4800"/>
              <a:t>  </a:t>
            </a:r>
            <a:r>
              <a:rPr sz="4800"/>
              <a:t>(流动资产 – </a:t>
            </a:r>
            <a:r>
              <a:rPr sz="4800">
                <a:ln w="12801" cap="flat">
                  <a:solidFill>
                    <a:srgbClr val="000000"/>
                  </a:solidFill>
                  <a:prstDash val="solid"/>
                  <a:miter lim="400000"/>
                </a:ln>
                <a:latin typeface="Songti TC Regular"/>
                <a:ea typeface="Songti TC Regular"/>
                <a:cs typeface="Songti TC Regular"/>
                <a:sym typeface="Songti TC Regular"/>
              </a:rPr>
              <a:t>库存</a:t>
            </a:r>
            <a:r>
              <a:rPr sz="4800"/>
              <a:t>) / 流动负债</a:t>
            </a:r>
            <a:endParaRPr sz="4800"/>
          </a:p>
          <a:p>
            <a:pPr marL="644525" lvl="1" indent="-257175" defTabSz="914400">
              <a:lnSpc>
                <a:spcPct val="100000"/>
              </a:lnSpc>
              <a:spcBef>
                <a:spcPts val="0"/>
              </a:spcBef>
              <a:buClr>
                <a:srgbClr val="000066"/>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 (1,553,725 – 295,225) / 1,525,453 = .825 倍</a:t>
            </a:r>
            <a:endParaRPr sz="6000"/>
          </a:p>
          <a:p>
            <a:pPr marL="258445" indent="-258445" defTabSz="914400">
              <a:lnSpc>
                <a:spcPct val="100000"/>
              </a:lnSpc>
              <a:spcBef>
                <a:spcPts val="700"/>
              </a:spcBef>
              <a:buClr>
                <a:srgbClr val="CC0000"/>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 现金比率 = </a:t>
            </a:r>
            <a:r>
              <a:rPr>
                <a:ln w="12922" cap="flat">
                  <a:solidFill>
                    <a:srgbClr val="000000"/>
                  </a:solidFill>
                  <a:prstDash val="solid"/>
                  <a:miter lim="400000"/>
                </a:ln>
                <a:latin typeface="Songti TC Regular"/>
                <a:ea typeface="Songti TC Regular"/>
                <a:cs typeface="Songti TC Regular"/>
                <a:sym typeface="Songti TC Regular"/>
              </a:rPr>
              <a:t>现金</a:t>
            </a:r>
            <a:r>
              <a:t> / 流动负债</a:t>
            </a:r>
          </a:p>
          <a:p>
            <a:pPr marL="644525" lvl="1" indent="-257175" defTabSz="914400">
              <a:lnSpc>
                <a:spcPct val="100000"/>
              </a:lnSpc>
              <a:spcBef>
                <a:spcPts val="0"/>
              </a:spcBef>
              <a:buClr>
                <a:srgbClr val="000066"/>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 6,489 / 1,525,453 = .004 倍</a:t>
            </a:r>
          </a:p>
        </p:txBody>
      </p:sp>
      <p:sp>
        <p:nvSpPr>
          <p:cNvPr id="300" name="Slide Number"/>
          <p:cNvSpPr txBox="1"/>
          <p:nvPr>
            <p:ph type="sldNum" sz="quarter" idx="12"/>
          </p:nvPr>
        </p:nvSpPr>
        <p:spPr>
          <a:prstGeom prst="rect">
            <a:avLst/>
          </a:prstGeom>
        </p:spPr>
        <p:txBody>
          <a:bodyPr/>
          <a:lstStyle/>
          <a:p>
            <a:fld id="{86CB4B4D-7CA3-9044-876B-883B54F8677D}" type="slidenum">
              <a:rPr/>
            </a:fld>
            <a:endParaRPr/>
          </a:p>
        </p:txBody>
      </p:sp>
      <p:sp>
        <p:nvSpPr>
          <p:cNvPr id="301" name="计算流动比率"/>
          <p:cNvSpPr txBox="1"/>
          <p:nvPr/>
        </p:nvSpPr>
        <p:spPr>
          <a:xfrm>
            <a:off x="1291016" y="711900"/>
            <a:ext cx="6210301" cy="1524001"/>
          </a:xfrm>
          <a:prstGeom prst="rect">
            <a:avLst/>
          </a:prstGeom>
          <a:ln w="12700">
            <a:miter lim="400000"/>
          </a:ln>
        </p:spPr>
        <p:txBody>
          <a:bodyPr wrap="none" lIns="50800" tIns="50800" rIns="50800" bIns="50800" anchor="ctr">
            <a:spAutoFit/>
          </a:bodyPr>
          <a:lstStyle>
            <a:lvl1pPr algn="l" defTabSz="457200">
              <a:defRPr sz="8000" b="1">
                <a:solidFill>
                  <a:srgbClr val="222222"/>
                </a:solidFill>
                <a:latin typeface="Arial" panose="020B0604020202020204"/>
                <a:ea typeface="Arial" panose="020B0604020202020204"/>
                <a:cs typeface="Arial" panose="020B0604020202020204"/>
                <a:sym typeface="Arial" panose="020B0604020202020204"/>
              </a:defRPr>
            </a:lvl1pPr>
          </a:lstStyle>
          <a:p>
            <a:r>
              <a:t>计算流动比率</a:t>
            </a:r>
          </a:p>
        </p:txBody>
      </p:sp>
    </p:spTree>
    <p:custDataLst>
      <p:tags r:id="rId1"/>
    </p:custDataLst>
  </p:cSld>
  <p:clrMapOvr>
    <a:masterClrMapping/>
  </p:clrMapOvr>
  <p:transition/>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type="el">
                                    <p:tmAbs val="0"/>
                                  </p:iterate>
                                  <p:childTnLst>
                                    <p:set>
                                      <p:cBhvr>
                                        <p:cTn id="6" dur="indefinite" fill="hold"/>
                                        <p:tgtEl>
                                          <p:spTgt spid="299">
                                            <p:txEl>
                                              <p:pRg st="0" end="0"/>
                                            </p:txEl>
                                          </p:spTgt>
                                        </p:tgtEl>
                                        <p:attrNameLst>
                                          <p:attrName>style.visibility</p:attrName>
                                        </p:attrNameLst>
                                      </p:cBhvr>
                                      <p:to>
                                        <p:strVal val="visible"/>
                                      </p:to>
                                    </p:set>
                                    <p:anim calcmode="lin" valueType="num">
                                      <p:cBhvr>
                                        <p:cTn id="7" dur="500" fill="hold"/>
                                        <p:tgtEl>
                                          <p:spTgt spid="299">
                                            <p:txEl>
                                              <p:pRg st="0" end="0"/>
                                            </p:txEl>
                                          </p:spTgt>
                                        </p:tgtEl>
                                        <p:attrNameLst>
                                          <p:attrName>ppt_x</p:attrName>
                                        </p:attrNameLst>
                                      </p:cBhvr>
                                      <p:tavLst>
                                        <p:tav tm="0">
                                          <p:val>
                                            <p:strVal val="0-#ppt_w/2"/>
                                          </p:val>
                                        </p:tav>
                                        <p:tav tm="100000">
                                          <p:val>
                                            <p:strVal val="#ppt_x"/>
                                          </p:val>
                                        </p:tav>
                                      </p:tavLst>
                                    </p:anim>
                                    <p:anim calcmode="lin" valueType="num">
                                      <p:cBhvr>
                                        <p:cTn id="8" dur="500" fill="hold"/>
                                        <p:tgtEl>
                                          <p:spTgt spid="299">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1" nodeType="afterEffect">
                                  <p:stCondLst>
                                    <p:cond delay="0"/>
                                  </p:stCondLst>
                                  <p:iterate type="el">
                                    <p:tmAbs val="0"/>
                                  </p:iterate>
                                  <p:childTnLst>
                                    <p:set>
                                      <p:cBhvr>
                                        <p:cTn id="11" dur="indefinite" fill="hold"/>
                                        <p:tgtEl>
                                          <p:spTgt spid="299">
                                            <p:txEl>
                                              <p:pRg st="1" end="1"/>
                                            </p:txEl>
                                          </p:spTgt>
                                        </p:tgtEl>
                                        <p:attrNameLst>
                                          <p:attrName>style.visibility</p:attrName>
                                        </p:attrNameLst>
                                      </p:cBhvr>
                                      <p:to>
                                        <p:strVal val="visible"/>
                                      </p:to>
                                    </p:set>
                                    <p:anim calcmode="lin" valueType="num">
                                      <p:cBhvr>
                                        <p:cTn id="12" dur="500" fill="hold"/>
                                        <p:tgtEl>
                                          <p:spTgt spid="299">
                                            <p:txEl>
                                              <p:pRg st="1" end="1"/>
                                            </p:txEl>
                                          </p:spTgt>
                                        </p:tgtEl>
                                        <p:attrNameLst>
                                          <p:attrName>ppt_x</p:attrName>
                                        </p:attrNameLst>
                                      </p:cBhvr>
                                      <p:tavLst>
                                        <p:tav tm="0">
                                          <p:val>
                                            <p:strVal val="0-#ppt_w/2"/>
                                          </p:val>
                                        </p:tav>
                                        <p:tav tm="100000">
                                          <p:val>
                                            <p:strVal val="#ppt_x"/>
                                          </p:val>
                                        </p:tav>
                                      </p:tavLst>
                                    </p:anim>
                                    <p:anim calcmode="lin" valueType="num">
                                      <p:cBhvr>
                                        <p:cTn id="13" dur="500" fill="hold"/>
                                        <p:tgtEl>
                                          <p:spTgt spid="29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1" nodeType="clickEffect">
                                  <p:stCondLst>
                                    <p:cond delay="0"/>
                                  </p:stCondLst>
                                  <p:iterate type="el">
                                    <p:tmAbs val="0"/>
                                  </p:iterate>
                                  <p:childTnLst>
                                    <p:set>
                                      <p:cBhvr>
                                        <p:cTn id="17" dur="indefinite" fill="hold"/>
                                        <p:tgtEl>
                                          <p:spTgt spid="299">
                                            <p:txEl>
                                              <p:pRg st="2" end="2"/>
                                            </p:txEl>
                                          </p:spTgt>
                                        </p:tgtEl>
                                        <p:attrNameLst>
                                          <p:attrName>style.visibility</p:attrName>
                                        </p:attrNameLst>
                                      </p:cBhvr>
                                      <p:to>
                                        <p:strVal val="visible"/>
                                      </p:to>
                                    </p:set>
                                    <p:anim calcmode="lin" valueType="num">
                                      <p:cBhvr>
                                        <p:cTn id="18" dur="500" fill="hold"/>
                                        <p:tgtEl>
                                          <p:spTgt spid="299">
                                            <p:txEl>
                                              <p:pRg st="2" end="2"/>
                                            </p:txEl>
                                          </p:spTgt>
                                        </p:tgtEl>
                                        <p:attrNameLst>
                                          <p:attrName>ppt_x</p:attrName>
                                        </p:attrNameLst>
                                      </p:cBhvr>
                                      <p:tavLst>
                                        <p:tav tm="0">
                                          <p:val>
                                            <p:strVal val="0-#ppt_w/2"/>
                                          </p:val>
                                        </p:tav>
                                        <p:tav tm="100000">
                                          <p:val>
                                            <p:strVal val="#ppt_x"/>
                                          </p:val>
                                        </p:tav>
                                      </p:tavLst>
                                    </p:anim>
                                    <p:anim calcmode="lin" valueType="num">
                                      <p:cBhvr>
                                        <p:cTn id="19" dur="500" fill="hold"/>
                                        <p:tgtEl>
                                          <p:spTgt spid="29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1" nodeType="clickEffect">
                                  <p:stCondLst>
                                    <p:cond delay="0"/>
                                  </p:stCondLst>
                                  <p:iterate type="el">
                                    <p:tmAbs val="0"/>
                                  </p:iterate>
                                  <p:childTnLst>
                                    <p:set>
                                      <p:cBhvr>
                                        <p:cTn id="23" dur="indefinite" fill="hold"/>
                                        <p:tgtEl>
                                          <p:spTgt spid="299">
                                            <p:txEl>
                                              <p:pRg st="3" end="3"/>
                                            </p:txEl>
                                          </p:spTgt>
                                        </p:tgtEl>
                                        <p:attrNameLst>
                                          <p:attrName>style.visibility</p:attrName>
                                        </p:attrNameLst>
                                      </p:cBhvr>
                                      <p:to>
                                        <p:strVal val="visible"/>
                                      </p:to>
                                    </p:set>
                                    <p:anim calcmode="lin" valueType="num">
                                      <p:cBhvr>
                                        <p:cTn id="24" dur="500" fill="hold"/>
                                        <p:tgtEl>
                                          <p:spTgt spid="299">
                                            <p:txEl>
                                              <p:pRg st="3" end="3"/>
                                            </p:txEl>
                                          </p:spTgt>
                                        </p:tgtEl>
                                        <p:attrNameLst>
                                          <p:attrName>ppt_x</p:attrName>
                                        </p:attrNameLst>
                                      </p:cBhvr>
                                      <p:tavLst>
                                        <p:tav tm="0">
                                          <p:val>
                                            <p:strVal val="0-#ppt_w/2"/>
                                          </p:val>
                                        </p:tav>
                                        <p:tav tm="100000">
                                          <p:val>
                                            <p:strVal val="#ppt_x"/>
                                          </p:val>
                                        </p:tav>
                                      </p:tavLst>
                                    </p:anim>
                                    <p:anim calcmode="lin" valueType="num">
                                      <p:cBhvr>
                                        <p:cTn id="25" dur="500" fill="hold"/>
                                        <p:tgtEl>
                                          <p:spTgt spid="29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1" nodeType="clickEffect">
                                  <p:stCondLst>
                                    <p:cond delay="0"/>
                                  </p:stCondLst>
                                  <p:iterate type="el">
                                    <p:tmAbs val="0"/>
                                  </p:iterate>
                                  <p:childTnLst>
                                    <p:set>
                                      <p:cBhvr>
                                        <p:cTn id="29" dur="indefinite" fill="hold"/>
                                        <p:tgtEl>
                                          <p:spTgt spid="299">
                                            <p:txEl>
                                              <p:pRg st="4" end="4"/>
                                            </p:txEl>
                                          </p:spTgt>
                                        </p:tgtEl>
                                        <p:attrNameLst>
                                          <p:attrName>style.visibility</p:attrName>
                                        </p:attrNameLst>
                                      </p:cBhvr>
                                      <p:to>
                                        <p:strVal val="visible"/>
                                      </p:to>
                                    </p:set>
                                    <p:anim calcmode="lin" valueType="num">
                                      <p:cBhvr>
                                        <p:cTn id="30" dur="500" fill="hold"/>
                                        <p:tgtEl>
                                          <p:spTgt spid="299">
                                            <p:txEl>
                                              <p:pRg st="4" end="4"/>
                                            </p:txEl>
                                          </p:spTgt>
                                        </p:tgtEl>
                                        <p:attrNameLst>
                                          <p:attrName>ppt_x</p:attrName>
                                        </p:attrNameLst>
                                      </p:cBhvr>
                                      <p:tavLst>
                                        <p:tav tm="0">
                                          <p:val>
                                            <p:strVal val="0-#ppt_w/2"/>
                                          </p:val>
                                        </p:tav>
                                        <p:tav tm="100000">
                                          <p:val>
                                            <p:strVal val="#ppt_x"/>
                                          </p:val>
                                        </p:tav>
                                      </p:tavLst>
                                    </p:anim>
                                    <p:anim calcmode="lin" valueType="num">
                                      <p:cBhvr>
                                        <p:cTn id="31" dur="500" fill="hold"/>
                                        <p:tgtEl>
                                          <p:spTgt spid="29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1" nodeType="clickEffect">
                                  <p:stCondLst>
                                    <p:cond delay="0"/>
                                  </p:stCondLst>
                                  <p:iterate type="el">
                                    <p:tmAbs val="0"/>
                                  </p:iterate>
                                  <p:childTnLst>
                                    <p:set>
                                      <p:cBhvr>
                                        <p:cTn id="35" dur="indefinite" fill="hold"/>
                                        <p:tgtEl>
                                          <p:spTgt spid="299">
                                            <p:txEl>
                                              <p:pRg st="5" end="5"/>
                                            </p:txEl>
                                          </p:spTgt>
                                        </p:tgtEl>
                                        <p:attrNameLst>
                                          <p:attrName>style.visibility</p:attrName>
                                        </p:attrNameLst>
                                      </p:cBhvr>
                                      <p:to>
                                        <p:strVal val="visible"/>
                                      </p:to>
                                    </p:set>
                                    <p:anim calcmode="lin" valueType="num">
                                      <p:cBhvr>
                                        <p:cTn id="36" dur="500" fill="hold"/>
                                        <p:tgtEl>
                                          <p:spTgt spid="299">
                                            <p:txEl>
                                              <p:pRg st="5" end="5"/>
                                            </p:txEl>
                                          </p:spTgt>
                                        </p:tgtEl>
                                        <p:attrNameLst>
                                          <p:attrName>ppt_x</p:attrName>
                                        </p:attrNameLst>
                                      </p:cBhvr>
                                      <p:tavLst>
                                        <p:tav tm="0">
                                          <p:val>
                                            <p:strVal val="0-#ppt_w/2"/>
                                          </p:val>
                                        </p:tav>
                                        <p:tav tm="100000">
                                          <p:val>
                                            <p:strVal val="#ppt_x"/>
                                          </p:val>
                                        </p:tav>
                                      </p:tavLst>
                                    </p:anim>
                                    <p:anim calcmode="lin" valueType="num">
                                      <p:cBhvr>
                                        <p:cTn id="37" dur="500" fill="hold"/>
                                        <p:tgtEl>
                                          <p:spTgt spid="29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spid="299" grpId="1" bldLvl="5" animBg="1" advAuto="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Computing Leverage Ratios"/>
          <p:cNvSpPr txBox="1"/>
          <p:nvPr>
            <p:ph type="title" idx="4294967295"/>
          </p:nvPr>
        </p:nvSpPr>
        <p:spPr>
          <a:xfrm>
            <a:off x="1214749" y="1625738"/>
            <a:ext cx="10938840" cy="1157289"/>
          </a:xfrm>
          <a:prstGeom prst="rect">
            <a:avLst/>
          </a:prstGeom>
        </p:spPr>
        <p:txBody>
          <a:bodyPr lIns="45713" tIns="45713" rIns="45713" bIns="45713" anchor="ctr"/>
          <a:lstStyle>
            <a:lvl1pPr defTabSz="342900">
              <a:lnSpc>
                <a:spcPct val="100000"/>
              </a:lnSpc>
              <a:defRPr sz="6000" spc="0">
                <a:solidFill>
                  <a:srgbClr val="222222"/>
                </a:solidFill>
                <a:latin typeface="Arial" panose="020B0604020202020204"/>
                <a:ea typeface="Arial" panose="020B0604020202020204"/>
                <a:cs typeface="Arial" panose="020B0604020202020204"/>
                <a:sym typeface="Arial" panose="020B0604020202020204"/>
              </a:defRPr>
            </a:lvl1pPr>
          </a:lstStyle>
          <a:p>
            <a:r>
              <a:t>计算杠杆比率</a:t>
            </a:r>
          </a:p>
        </p:txBody>
      </p:sp>
      <p:sp>
        <p:nvSpPr>
          <p:cNvPr id="304" name="Total Debt Ratio = (TA – TE) / TA…"/>
          <p:cNvSpPr txBox="1"/>
          <p:nvPr>
            <p:ph type="body" idx="4294967295"/>
          </p:nvPr>
        </p:nvSpPr>
        <p:spPr>
          <a:xfrm>
            <a:off x="2462021" y="3713072"/>
            <a:ext cx="17635846" cy="8878767"/>
          </a:xfrm>
          <a:prstGeom prst="rect">
            <a:avLst/>
          </a:prstGeom>
        </p:spPr>
        <p:txBody>
          <a:bodyPr lIns="45713" tIns="45713" rIns="45713" bIns="45713" numCol="1" spcCol="38100"/>
          <a:lstStyle/>
          <a:p>
            <a:pPr marL="258445" indent="-258445" defTabSz="914400">
              <a:lnSpc>
                <a:spcPct val="100000"/>
              </a:lnSpc>
              <a:spcBef>
                <a:spcPts val="700"/>
              </a:spcBef>
              <a:buClr>
                <a:srgbClr val="CC0000"/>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  总债务比率 = (总资产 - 总权益) / 总资产</a:t>
            </a:r>
          </a:p>
          <a:p>
            <a:pPr marL="644525" lvl="1" indent="-257175" defTabSz="914400">
              <a:lnSpc>
                <a:spcPct val="100000"/>
              </a:lnSpc>
              <a:spcBef>
                <a:spcPts val="0"/>
              </a:spcBef>
              <a:buClr>
                <a:srgbClr val="000066"/>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(4,088,797 – 1,691,493) / 4,088,797 = .5863 (58.63%)</a:t>
            </a:r>
          </a:p>
          <a:p>
            <a:pPr marL="644525" lvl="1" indent="-257175" defTabSz="914400">
              <a:lnSpc>
                <a:spcPct val="100000"/>
              </a:lnSpc>
              <a:spcBef>
                <a:spcPts val="0"/>
              </a:spcBef>
              <a:buClr>
                <a:srgbClr val="000066"/>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该公司通过债务融资为其资产的近59％提供资金</a:t>
            </a:r>
          </a:p>
          <a:p>
            <a:pPr marL="258445" indent="-258445" defTabSz="914400">
              <a:lnSpc>
                <a:spcPct val="100000"/>
              </a:lnSpc>
              <a:spcBef>
                <a:spcPts val="700"/>
              </a:spcBef>
              <a:buClr>
                <a:srgbClr val="CC0000"/>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 债务/权益 =  总债务 / 总权益</a:t>
            </a:r>
          </a:p>
          <a:p>
            <a:pPr marL="644525" lvl="1" indent="-257175" defTabSz="914400">
              <a:lnSpc>
                <a:spcPct val="100000"/>
              </a:lnSpc>
              <a:spcBef>
                <a:spcPts val="0"/>
              </a:spcBef>
              <a:buClr>
                <a:srgbClr val="000066"/>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(4,088,797 – 1,691,493) / 1, 691,493 = 1.417 倍</a:t>
            </a:r>
          </a:p>
          <a:p>
            <a:pPr marL="258445" indent="-258445" defTabSz="914400">
              <a:lnSpc>
                <a:spcPct val="100000"/>
              </a:lnSpc>
              <a:spcBef>
                <a:spcPts val="700"/>
              </a:spcBef>
              <a:buClr>
                <a:srgbClr val="CC0000"/>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 权益乘数 =  总资产 / 总权益 = 2.417 倍</a:t>
            </a:r>
          </a:p>
        </p:txBody>
      </p:sp>
      <p:sp>
        <p:nvSpPr>
          <p:cNvPr id="305"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type="el">
                                    <p:tmAbs val="0"/>
                                  </p:iterate>
                                  <p:childTnLst>
                                    <p:set>
                                      <p:cBhvr>
                                        <p:cTn id="6" dur="indefinite" fill="hold"/>
                                        <p:tgtEl>
                                          <p:spTgt spid="304">
                                            <p:txEl>
                                              <p:pRg st="0" end="0"/>
                                            </p:txEl>
                                          </p:spTgt>
                                        </p:tgtEl>
                                        <p:attrNameLst>
                                          <p:attrName>style.visibility</p:attrName>
                                        </p:attrNameLst>
                                      </p:cBhvr>
                                      <p:to>
                                        <p:strVal val="visible"/>
                                      </p:to>
                                    </p:set>
                                    <p:anim calcmode="lin" valueType="num">
                                      <p:cBhvr>
                                        <p:cTn id="7" dur="500" fill="hold"/>
                                        <p:tgtEl>
                                          <p:spTgt spid="304">
                                            <p:txEl>
                                              <p:pRg st="0" end="0"/>
                                            </p:txEl>
                                          </p:spTgt>
                                        </p:tgtEl>
                                        <p:attrNameLst>
                                          <p:attrName>ppt_x</p:attrName>
                                        </p:attrNameLst>
                                      </p:cBhvr>
                                      <p:tavLst>
                                        <p:tav tm="0">
                                          <p:val>
                                            <p:strVal val="0-#ppt_w/2"/>
                                          </p:val>
                                        </p:tav>
                                        <p:tav tm="100000">
                                          <p:val>
                                            <p:strVal val="#ppt_x"/>
                                          </p:val>
                                        </p:tav>
                                      </p:tavLst>
                                    </p:anim>
                                    <p:anim calcmode="lin" valueType="num">
                                      <p:cBhvr>
                                        <p:cTn id="8" dur="500" fill="hold"/>
                                        <p:tgtEl>
                                          <p:spTgt spid="304">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1" nodeType="afterEffect">
                                  <p:stCondLst>
                                    <p:cond delay="0"/>
                                  </p:stCondLst>
                                  <p:iterate type="el">
                                    <p:tmAbs val="0"/>
                                  </p:iterate>
                                  <p:childTnLst>
                                    <p:set>
                                      <p:cBhvr>
                                        <p:cTn id="11" dur="indefinite" fill="hold"/>
                                        <p:tgtEl>
                                          <p:spTgt spid="304">
                                            <p:txEl>
                                              <p:pRg st="1" end="1"/>
                                            </p:txEl>
                                          </p:spTgt>
                                        </p:tgtEl>
                                        <p:attrNameLst>
                                          <p:attrName>style.visibility</p:attrName>
                                        </p:attrNameLst>
                                      </p:cBhvr>
                                      <p:to>
                                        <p:strVal val="visible"/>
                                      </p:to>
                                    </p:set>
                                    <p:anim calcmode="lin" valueType="num">
                                      <p:cBhvr>
                                        <p:cTn id="12" dur="500" fill="hold"/>
                                        <p:tgtEl>
                                          <p:spTgt spid="304">
                                            <p:txEl>
                                              <p:pRg st="1" end="1"/>
                                            </p:txEl>
                                          </p:spTgt>
                                        </p:tgtEl>
                                        <p:attrNameLst>
                                          <p:attrName>ppt_x</p:attrName>
                                        </p:attrNameLst>
                                      </p:cBhvr>
                                      <p:tavLst>
                                        <p:tav tm="0">
                                          <p:val>
                                            <p:strVal val="0-#ppt_w/2"/>
                                          </p:val>
                                        </p:tav>
                                        <p:tav tm="100000">
                                          <p:val>
                                            <p:strVal val="#ppt_x"/>
                                          </p:val>
                                        </p:tav>
                                      </p:tavLst>
                                    </p:anim>
                                    <p:anim calcmode="lin" valueType="num">
                                      <p:cBhvr>
                                        <p:cTn id="13" dur="500" fill="hold"/>
                                        <p:tgtEl>
                                          <p:spTgt spid="30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1" nodeType="clickEffect">
                                  <p:stCondLst>
                                    <p:cond delay="0"/>
                                  </p:stCondLst>
                                  <p:iterate type="el">
                                    <p:tmAbs val="0"/>
                                  </p:iterate>
                                  <p:childTnLst>
                                    <p:set>
                                      <p:cBhvr>
                                        <p:cTn id="17" dur="indefinite" fill="hold"/>
                                        <p:tgtEl>
                                          <p:spTgt spid="304">
                                            <p:txEl>
                                              <p:pRg st="2" end="2"/>
                                            </p:txEl>
                                          </p:spTgt>
                                        </p:tgtEl>
                                        <p:attrNameLst>
                                          <p:attrName>style.visibility</p:attrName>
                                        </p:attrNameLst>
                                      </p:cBhvr>
                                      <p:to>
                                        <p:strVal val="visible"/>
                                      </p:to>
                                    </p:set>
                                    <p:anim calcmode="lin" valueType="num">
                                      <p:cBhvr>
                                        <p:cTn id="18" dur="500" fill="hold"/>
                                        <p:tgtEl>
                                          <p:spTgt spid="304">
                                            <p:txEl>
                                              <p:pRg st="2" end="2"/>
                                            </p:txEl>
                                          </p:spTgt>
                                        </p:tgtEl>
                                        <p:attrNameLst>
                                          <p:attrName>ppt_x</p:attrName>
                                        </p:attrNameLst>
                                      </p:cBhvr>
                                      <p:tavLst>
                                        <p:tav tm="0">
                                          <p:val>
                                            <p:strVal val="0-#ppt_w/2"/>
                                          </p:val>
                                        </p:tav>
                                        <p:tav tm="100000">
                                          <p:val>
                                            <p:strVal val="#ppt_x"/>
                                          </p:val>
                                        </p:tav>
                                      </p:tavLst>
                                    </p:anim>
                                    <p:anim calcmode="lin" valueType="num">
                                      <p:cBhvr>
                                        <p:cTn id="19" dur="500" fill="hold"/>
                                        <p:tgtEl>
                                          <p:spTgt spid="30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1" nodeType="clickEffect">
                                  <p:stCondLst>
                                    <p:cond delay="0"/>
                                  </p:stCondLst>
                                  <p:iterate type="el">
                                    <p:tmAbs val="0"/>
                                  </p:iterate>
                                  <p:childTnLst>
                                    <p:set>
                                      <p:cBhvr>
                                        <p:cTn id="23" dur="indefinite" fill="hold"/>
                                        <p:tgtEl>
                                          <p:spTgt spid="304">
                                            <p:txEl>
                                              <p:pRg st="3" end="3"/>
                                            </p:txEl>
                                          </p:spTgt>
                                        </p:tgtEl>
                                        <p:attrNameLst>
                                          <p:attrName>style.visibility</p:attrName>
                                        </p:attrNameLst>
                                      </p:cBhvr>
                                      <p:to>
                                        <p:strVal val="visible"/>
                                      </p:to>
                                    </p:set>
                                    <p:anim calcmode="lin" valueType="num">
                                      <p:cBhvr>
                                        <p:cTn id="24" dur="500" fill="hold"/>
                                        <p:tgtEl>
                                          <p:spTgt spid="304">
                                            <p:txEl>
                                              <p:pRg st="3" end="3"/>
                                            </p:txEl>
                                          </p:spTgt>
                                        </p:tgtEl>
                                        <p:attrNameLst>
                                          <p:attrName>ppt_x</p:attrName>
                                        </p:attrNameLst>
                                      </p:cBhvr>
                                      <p:tavLst>
                                        <p:tav tm="0">
                                          <p:val>
                                            <p:strVal val="0-#ppt_w/2"/>
                                          </p:val>
                                        </p:tav>
                                        <p:tav tm="100000">
                                          <p:val>
                                            <p:strVal val="#ppt_x"/>
                                          </p:val>
                                        </p:tav>
                                      </p:tavLst>
                                    </p:anim>
                                    <p:anim calcmode="lin" valueType="num">
                                      <p:cBhvr>
                                        <p:cTn id="25" dur="500" fill="hold"/>
                                        <p:tgtEl>
                                          <p:spTgt spid="30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1" nodeType="clickEffect">
                                  <p:stCondLst>
                                    <p:cond delay="0"/>
                                  </p:stCondLst>
                                  <p:iterate type="el">
                                    <p:tmAbs val="0"/>
                                  </p:iterate>
                                  <p:childTnLst>
                                    <p:set>
                                      <p:cBhvr>
                                        <p:cTn id="29" dur="indefinite" fill="hold"/>
                                        <p:tgtEl>
                                          <p:spTgt spid="304">
                                            <p:txEl>
                                              <p:pRg st="4" end="4"/>
                                            </p:txEl>
                                          </p:spTgt>
                                        </p:tgtEl>
                                        <p:attrNameLst>
                                          <p:attrName>style.visibility</p:attrName>
                                        </p:attrNameLst>
                                      </p:cBhvr>
                                      <p:to>
                                        <p:strVal val="visible"/>
                                      </p:to>
                                    </p:set>
                                    <p:anim calcmode="lin" valueType="num">
                                      <p:cBhvr>
                                        <p:cTn id="30" dur="500" fill="hold"/>
                                        <p:tgtEl>
                                          <p:spTgt spid="304">
                                            <p:txEl>
                                              <p:pRg st="4" end="4"/>
                                            </p:txEl>
                                          </p:spTgt>
                                        </p:tgtEl>
                                        <p:attrNameLst>
                                          <p:attrName>ppt_x</p:attrName>
                                        </p:attrNameLst>
                                      </p:cBhvr>
                                      <p:tavLst>
                                        <p:tav tm="0">
                                          <p:val>
                                            <p:strVal val="0-#ppt_w/2"/>
                                          </p:val>
                                        </p:tav>
                                        <p:tav tm="100000">
                                          <p:val>
                                            <p:strVal val="#ppt_x"/>
                                          </p:val>
                                        </p:tav>
                                      </p:tavLst>
                                    </p:anim>
                                    <p:anim calcmode="lin" valueType="num">
                                      <p:cBhvr>
                                        <p:cTn id="31" dur="500" fill="hold"/>
                                        <p:tgtEl>
                                          <p:spTgt spid="30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1" nodeType="clickEffect">
                                  <p:stCondLst>
                                    <p:cond delay="0"/>
                                  </p:stCondLst>
                                  <p:iterate type="el">
                                    <p:tmAbs val="0"/>
                                  </p:iterate>
                                  <p:childTnLst>
                                    <p:set>
                                      <p:cBhvr>
                                        <p:cTn id="35" dur="indefinite" fill="hold"/>
                                        <p:tgtEl>
                                          <p:spTgt spid="304">
                                            <p:txEl>
                                              <p:pRg st="5" end="5"/>
                                            </p:txEl>
                                          </p:spTgt>
                                        </p:tgtEl>
                                        <p:attrNameLst>
                                          <p:attrName>style.visibility</p:attrName>
                                        </p:attrNameLst>
                                      </p:cBhvr>
                                      <p:to>
                                        <p:strVal val="visible"/>
                                      </p:to>
                                    </p:set>
                                    <p:anim calcmode="lin" valueType="num">
                                      <p:cBhvr>
                                        <p:cTn id="36" dur="500" fill="hold"/>
                                        <p:tgtEl>
                                          <p:spTgt spid="304">
                                            <p:txEl>
                                              <p:pRg st="5" end="5"/>
                                            </p:txEl>
                                          </p:spTgt>
                                        </p:tgtEl>
                                        <p:attrNameLst>
                                          <p:attrName>ppt_x</p:attrName>
                                        </p:attrNameLst>
                                      </p:cBhvr>
                                      <p:tavLst>
                                        <p:tav tm="0">
                                          <p:val>
                                            <p:strVal val="0-#ppt_w/2"/>
                                          </p:val>
                                        </p:tav>
                                        <p:tav tm="100000">
                                          <p:val>
                                            <p:strVal val="#ppt_x"/>
                                          </p:val>
                                        </p:tav>
                                      </p:tavLst>
                                    </p:anim>
                                    <p:anim calcmode="lin" valueType="num">
                                      <p:cBhvr>
                                        <p:cTn id="37" dur="500" fill="hold"/>
                                        <p:tgtEl>
                                          <p:spTgt spid="304">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spid="304" grpId="1" bldLvl="5" animBg="1" advAuto="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Computing Coverage Ratios"/>
          <p:cNvSpPr txBox="1"/>
          <p:nvPr>
            <p:ph type="title" idx="4294967295"/>
          </p:nvPr>
        </p:nvSpPr>
        <p:spPr>
          <a:xfrm>
            <a:off x="858779" y="1198574"/>
            <a:ext cx="10098969" cy="1750063"/>
          </a:xfrm>
          <a:prstGeom prst="rect">
            <a:avLst/>
          </a:prstGeom>
        </p:spPr>
        <p:txBody>
          <a:bodyPr lIns="45713" tIns="45713" rIns="45713" bIns="45713" anchor="ctr"/>
          <a:lstStyle>
            <a:lvl1pPr defTabSz="457200">
              <a:lnSpc>
                <a:spcPct val="100000"/>
              </a:lnSpc>
              <a:defRPr spc="0">
                <a:solidFill>
                  <a:srgbClr val="222222"/>
                </a:solidFill>
                <a:latin typeface="Arial" panose="020B0604020202020204"/>
                <a:ea typeface="Arial" panose="020B0604020202020204"/>
                <a:cs typeface="Arial" panose="020B0604020202020204"/>
                <a:sym typeface="Arial" panose="020B0604020202020204"/>
              </a:defRPr>
            </a:lvl1pPr>
          </a:lstStyle>
          <a:p>
            <a:r>
              <a:t>计算覆盖率</a:t>
            </a:r>
          </a:p>
        </p:txBody>
      </p:sp>
      <p:sp>
        <p:nvSpPr>
          <p:cNvPr id="308" name="Times Interest Earned = EBIT / Interest…"/>
          <p:cNvSpPr txBox="1"/>
          <p:nvPr>
            <p:ph type="body" sz="half" idx="4294967295"/>
          </p:nvPr>
        </p:nvSpPr>
        <p:spPr>
          <a:xfrm>
            <a:off x="1200004" y="3822303"/>
            <a:ext cx="16976046" cy="7188940"/>
          </a:xfrm>
          <a:prstGeom prst="rect">
            <a:avLst/>
          </a:prstGeom>
        </p:spPr>
        <p:txBody>
          <a:bodyPr lIns="45713" tIns="45713" rIns="45713" bIns="45713" numCol="1" spcCol="38100"/>
          <a:lstStyle/>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赚取的倍数利息 = 息税前利润 / 利息支出</a:t>
            </a:r>
          </a:p>
          <a:p>
            <a:pPr marL="644525" lvl="1" indent="-257175" defTabSz="914400">
              <a:lnSpc>
                <a:spcPct val="100000"/>
              </a:lnSpc>
              <a:spcBef>
                <a:spcPts val="0"/>
              </a:spcBef>
              <a:buClr>
                <a:srgbClr val="000066"/>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739,987 / 42,013 = 17.6 </a:t>
            </a:r>
            <a:r>
              <a:rPr>
                <a:ln w="12954" cap="flat">
                  <a:solidFill>
                    <a:srgbClr val="000000"/>
                  </a:solidFill>
                  <a:prstDash val="solid"/>
                  <a:miter lim="400000"/>
                </a:ln>
              </a:rPr>
              <a:t>倍</a:t>
            </a:r>
            <a:endParaRPr>
              <a:ln w="12954" cap="flat">
                <a:solidFill>
                  <a:srgbClr val="000000"/>
                </a:solidFill>
                <a:prstDash val="solid"/>
                <a:miter lim="400000"/>
              </a:ln>
            </a:endParaRPr>
          </a:p>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现金覆盖= ( 息税前利润 + 折旧) / 利息支出</a:t>
            </a:r>
          </a:p>
          <a:p>
            <a:pPr marL="644525" lvl="1" indent="-257175" defTabSz="914400">
              <a:lnSpc>
                <a:spcPct val="100000"/>
              </a:lnSpc>
              <a:spcBef>
                <a:spcPts val="0"/>
              </a:spcBef>
              <a:buClr>
                <a:srgbClr val="000066"/>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(739,987 + 308,355) / 42,013 = 24.95 </a:t>
            </a:r>
            <a:r>
              <a:rPr>
                <a:ln w="12954" cap="flat">
                  <a:solidFill>
                    <a:srgbClr val="000000"/>
                  </a:solidFill>
                  <a:prstDash val="solid"/>
                  <a:miter lim="400000"/>
                </a:ln>
              </a:rPr>
              <a:t>倍</a:t>
            </a:r>
            <a:endParaRPr>
              <a:ln w="12954" cap="flat">
                <a:solidFill>
                  <a:srgbClr val="000000"/>
                </a:solidFill>
                <a:prstDash val="solid"/>
                <a:miter lim="400000"/>
              </a:ln>
            </a:endParaRPr>
          </a:p>
        </p:txBody>
      </p:sp>
      <p:sp>
        <p:nvSpPr>
          <p:cNvPr id="309"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type="el">
                                    <p:tmAbs val="0"/>
                                  </p:iterate>
                                  <p:childTnLst>
                                    <p:set>
                                      <p:cBhvr>
                                        <p:cTn id="6" dur="indefinite" fill="hold"/>
                                        <p:tgtEl>
                                          <p:spTgt spid="308">
                                            <p:txEl>
                                              <p:pRg st="0" end="0"/>
                                            </p:txEl>
                                          </p:spTgt>
                                        </p:tgtEl>
                                        <p:attrNameLst>
                                          <p:attrName>style.visibility</p:attrName>
                                        </p:attrNameLst>
                                      </p:cBhvr>
                                      <p:to>
                                        <p:strVal val="visible"/>
                                      </p:to>
                                    </p:set>
                                    <p:anim calcmode="lin" valueType="num">
                                      <p:cBhvr>
                                        <p:cTn id="7" dur="500" fill="hold"/>
                                        <p:tgtEl>
                                          <p:spTgt spid="308">
                                            <p:txEl>
                                              <p:pRg st="0" end="0"/>
                                            </p:txEl>
                                          </p:spTgt>
                                        </p:tgtEl>
                                        <p:attrNameLst>
                                          <p:attrName>ppt_x</p:attrName>
                                        </p:attrNameLst>
                                      </p:cBhvr>
                                      <p:tavLst>
                                        <p:tav tm="0">
                                          <p:val>
                                            <p:strVal val="0-#ppt_w/2"/>
                                          </p:val>
                                        </p:tav>
                                        <p:tav tm="100000">
                                          <p:val>
                                            <p:strVal val="#ppt_x"/>
                                          </p:val>
                                        </p:tav>
                                      </p:tavLst>
                                    </p:anim>
                                    <p:anim calcmode="lin" valueType="num">
                                      <p:cBhvr>
                                        <p:cTn id="8" dur="500" fill="hold"/>
                                        <p:tgtEl>
                                          <p:spTgt spid="308">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1" nodeType="afterEffect">
                                  <p:stCondLst>
                                    <p:cond delay="0"/>
                                  </p:stCondLst>
                                  <p:iterate type="el">
                                    <p:tmAbs val="0"/>
                                  </p:iterate>
                                  <p:childTnLst>
                                    <p:set>
                                      <p:cBhvr>
                                        <p:cTn id="11" dur="indefinite" fill="hold"/>
                                        <p:tgtEl>
                                          <p:spTgt spid="308">
                                            <p:txEl>
                                              <p:pRg st="1" end="1"/>
                                            </p:txEl>
                                          </p:spTgt>
                                        </p:tgtEl>
                                        <p:attrNameLst>
                                          <p:attrName>style.visibility</p:attrName>
                                        </p:attrNameLst>
                                      </p:cBhvr>
                                      <p:to>
                                        <p:strVal val="visible"/>
                                      </p:to>
                                    </p:set>
                                    <p:anim calcmode="lin" valueType="num">
                                      <p:cBhvr>
                                        <p:cTn id="12" dur="500" fill="hold"/>
                                        <p:tgtEl>
                                          <p:spTgt spid="308">
                                            <p:txEl>
                                              <p:pRg st="1" end="1"/>
                                            </p:txEl>
                                          </p:spTgt>
                                        </p:tgtEl>
                                        <p:attrNameLst>
                                          <p:attrName>ppt_x</p:attrName>
                                        </p:attrNameLst>
                                      </p:cBhvr>
                                      <p:tavLst>
                                        <p:tav tm="0">
                                          <p:val>
                                            <p:strVal val="0-#ppt_w/2"/>
                                          </p:val>
                                        </p:tav>
                                        <p:tav tm="100000">
                                          <p:val>
                                            <p:strVal val="#ppt_x"/>
                                          </p:val>
                                        </p:tav>
                                      </p:tavLst>
                                    </p:anim>
                                    <p:anim calcmode="lin" valueType="num">
                                      <p:cBhvr>
                                        <p:cTn id="13" dur="500" fill="hold"/>
                                        <p:tgtEl>
                                          <p:spTgt spid="30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1" nodeType="clickEffect">
                                  <p:stCondLst>
                                    <p:cond delay="0"/>
                                  </p:stCondLst>
                                  <p:iterate type="el">
                                    <p:tmAbs val="0"/>
                                  </p:iterate>
                                  <p:childTnLst>
                                    <p:set>
                                      <p:cBhvr>
                                        <p:cTn id="17" dur="indefinite" fill="hold"/>
                                        <p:tgtEl>
                                          <p:spTgt spid="308">
                                            <p:txEl>
                                              <p:pRg st="2" end="2"/>
                                            </p:txEl>
                                          </p:spTgt>
                                        </p:tgtEl>
                                        <p:attrNameLst>
                                          <p:attrName>style.visibility</p:attrName>
                                        </p:attrNameLst>
                                      </p:cBhvr>
                                      <p:to>
                                        <p:strVal val="visible"/>
                                      </p:to>
                                    </p:set>
                                    <p:anim calcmode="lin" valueType="num">
                                      <p:cBhvr>
                                        <p:cTn id="18" dur="500" fill="hold"/>
                                        <p:tgtEl>
                                          <p:spTgt spid="308">
                                            <p:txEl>
                                              <p:pRg st="2" end="2"/>
                                            </p:txEl>
                                          </p:spTgt>
                                        </p:tgtEl>
                                        <p:attrNameLst>
                                          <p:attrName>ppt_x</p:attrName>
                                        </p:attrNameLst>
                                      </p:cBhvr>
                                      <p:tavLst>
                                        <p:tav tm="0">
                                          <p:val>
                                            <p:strVal val="0-#ppt_w/2"/>
                                          </p:val>
                                        </p:tav>
                                        <p:tav tm="100000">
                                          <p:val>
                                            <p:strVal val="#ppt_x"/>
                                          </p:val>
                                        </p:tav>
                                      </p:tavLst>
                                    </p:anim>
                                    <p:anim calcmode="lin" valueType="num">
                                      <p:cBhvr>
                                        <p:cTn id="19" dur="500" fill="hold"/>
                                        <p:tgtEl>
                                          <p:spTgt spid="30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1" nodeType="clickEffect">
                                  <p:stCondLst>
                                    <p:cond delay="0"/>
                                  </p:stCondLst>
                                  <p:iterate type="el">
                                    <p:tmAbs val="0"/>
                                  </p:iterate>
                                  <p:childTnLst>
                                    <p:set>
                                      <p:cBhvr>
                                        <p:cTn id="23" dur="indefinite" fill="hold"/>
                                        <p:tgtEl>
                                          <p:spTgt spid="308">
                                            <p:txEl>
                                              <p:pRg st="3" end="3"/>
                                            </p:txEl>
                                          </p:spTgt>
                                        </p:tgtEl>
                                        <p:attrNameLst>
                                          <p:attrName>style.visibility</p:attrName>
                                        </p:attrNameLst>
                                      </p:cBhvr>
                                      <p:to>
                                        <p:strVal val="visible"/>
                                      </p:to>
                                    </p:set>
                                    <p:anim calcmode="lin" valueType="num">
                                      <p:cBhvr>
                                        <p:cTn id="24" dur="500" fill="hold"/>
                                        <p:tgtEl>
                                          <p:spTgt spid="308">
                                            <p:txEl>
                                              <p:pRg st="3" end="3"/>
                                            </p:txEl>
                                          </p:spTgt>
                                        </p:tgtEl>
                                        <p:attrNameLst>
                                          <p:attrName>ppt_x</p:attrName>
                                        </p:attrNameLst>
                                      </p:cBhvr>
                                      <p:tavLst>
                                        <p:tav tm="0">
                                          <p:val>
                                            <p:strVal val="0-#ppt_w/2"/>
                                          </p:val>
                                        </p:tav>
                                        <p:tav tm="100000">
                                          <p:val>
                                            <p:strVal val="#ppt_x"/>
                                          </p:val>
                                        </p:tav>
                                      </p:tavLst>
                                    </p:anim>
                                    <p:anim calcmode="lin" valueType="num">
                                      <p:cBhvr>
                                        <p:cTn id="25" dur="500" fill="hold"/>
                                        <p:tgtEl>
                                          <p:spTgt spid="308">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spid="308" grpId="1" bldLvl="5" animBg="1" advAuto="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Inventory Turnover = Cost of Goods Sold / Inventory…"/>
          <p:cNvSpPr txBox="1"/>
          <p:nvPr>
            <p:ph type="body" sz="half" idx="4294967295"/>
          </p:nvPr>
        </p:nvSpPr>
        <p:spPr>
          <a:xfrm>
            <a:off x="1074028" y="3885851"/>
            <a:ext cx="18659270" cy="5944298"/>
          </a:xfrm>
          <a:prstGeom prst="rect">
            <a:avLst/>
          </a:prstGeom>
        </p:spPr>
        <p:txBody>
          <a:bodyPr lIns="45713" tIns="45713" rIns="45713" bIns="45713" numCol="1" spcCol="38100"/>
          <a:lstStyle/>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库存周转率 = 销货成本 / </a:t>
            </a:r>
            <a:r>
              <a:rPr>
                <a:ln w="12922" cap="flat">
                  <a:solidFill>
                    <a:srgbClr val="000000"/>
                  </a:solidFill>
                  <a:prstDash val="solid"/>
                  <a:miter lim="400000"/>
                </a:ln>
                <a:latin typeface="Songti TC Regular"/>
                <a:ea typeface="Songti TC Regular"/>
                <a:cs typeface="Songti TC Regular"/>
                <a:sym typeface="Songti TC Regular"/>
              </a:rPr>
              <a:t>库存</a:t>
            </a:r>
            <a:endParaRPr>
              <a:ln w="12922" cap="flat">
                <a:solidFill>
                  <a:srgbClr val="000000"/>
                </a:solidFill>
                <a:prstDash val="solid"/>
                <a:miter lim="400000"/>
              </a:ln>
              <a:latin typeface="Songti TC Regular"/>
              <a:ea typeface="Songti TC Regular"/>
              <a:cs typeface="Songti TC Regular"/>
              <a:sym typeface="Songti TC Regular"/>
            </a:endParaRPr>
          </a:p>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1,738,125 / 295,255 = 5.89 倍</a:t>
            </a:r>
          </a:p>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日的库存销售 = 365 / 库存周转率</a:t>
            </a:r>
          </a:p>
          <a:p>
            <a:pPr marL="644525" lvl="1" indent="-257175" defTabSz="914400">
              <a:lnSpc>
                <a:spcPct val="100000"/>
              </a:lnSpc>
              <a:spcBef>
                <a:spcPts val="0"/>
              </a:spcBef>
              <a:buClr>
                <a:srgbClr val="000066"/>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365 / 5.89 = 62日</a:t>
            </a:r>
          </a:p>
        </p:txBody>
      </p:sp>
      <p:sp>
        <p:nvSpPr>
          <p:cNvPr id="312" name="计算库存比率"/>
          <p:cNvSpPr txBox="1"/>
          <p:nvPr/>
        </p:nvSpPr>
        <p:spPr>
          <a:xfrm>
            <a:off x="1265158" y="970479"/>
            <a:ext cx="6210301" cy="1524001"/>
          </a:xfrm>
          <a:prstGeom prst="rect">
            <a:avLst/>
          </a:prstGeom>
          <a:ln w="12700">
            <a:miter lim="400000"/>
          </a:ln>
        </p:spPr>
        <p:txBody>
          <a:bodyPr wrap="none" lIns="50800" tIns="50800" rIns="50800" bIns="50800" anchor="ctr">
            <a:spAutoFit/>
          </a:bodyPr>
          <a:lstStyle>
            <a:lvl1pPr algn="l" defTabSz="457200">
              <a:defRPr sz="8000" b="1">
                <a:solidFill>
                  <a:srgbClr val="222222"/>
                </a:solidFill>
                <a:latin typeface="Arial" panose="020B0604020202020204"/>
                <a:ea typeface="Arial" panose="020B0604020202020204"/>
                <a:cs typeface="Arial" panose="020B0604020202020204"/>
                <a:sym typeface="Arial" panose="020B0604020202020204"/>
              </a:defRPr>
            </a:lvl1pPr>
          </a:lstStyle>
          <a:p>
            <a:r>
              <a:t>计算库存比率</a:t>
            </a:r>
          </a:p>
        </p:txBody>
      </p:sp>
    </p:spTree>
    <p:custDataLst>
      <p:tags r:id="rId1"/>
    </p:custDataLst>
  </p:cSld>
  <p:clrMapOvr>
    <a:masterClrMapping/>
  </p:clrMapOvr>
  <p:transition/>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type="el">
                                    <p:tmAbs val="0"/>
                                  </p:iterate>
                                  <p:childTnLst>
                                    <p:set>
                                      <p:cBhvr>
                                        <p:cTn id="6" dur="indefinite" fill="hold"/>
                                        <p:tgtEl>
                                          <p:spTgt spid="311">
                                            <p:txEl>
                                              <p:pRg st="0" end="0"/>
                                            </p:txEl>
                                          </p:spTgt>
                                        </p:tgtEl>
                                        <p:attrNameLst>
                                          <p:attrName>style.visibility</p:attrName>
                                        </p:attrNameLst>
                                      </p:cBhvr>
                                      <p:to>
                                        <p:strVal val="visible"/>
                                      </p:to>
                                    </p:set>
                                    <p:anim calcmode="lin" valueType="num">
                                      <p:cBhvr>
                                        <p:cTn id="7" dur="500" fill="hold"/>
                                        <p:tgtEl>
                                          <p:spTgt spid="311">
                                            <p:txEl>
                                              <p:pRg st="0" end="0"/>
                                            </p:txEl>
                                          </p:spTgt>
                                        </p:tgtEl>
                                        <p:attrNameLst>
                                          <p:attrName>ppt_x</p:attrName>
                                        </p:attrNameLst>
                                      </p:cBhvr>
                                      <p:tavLst>
                                        <p:tav tm="0">
                                          <p:val>
                                            <p:strVal val="0-#ppt_w/2"/>
                                          </p:val>
                                        </p:tav>
                                        <p:tav tm="100000">
                                          <p:val>
                                            <p:strVal val="#ppt_x"/>
                                          </p:val>
                                        </p:tav>
                                      </p:tavLst>
                                    </p:anim>
                                    <p:anim calcmode="lin" valueType="num">
                                      <p:cBhvr>
                                        <p:cTn id="8" dur="500" fill="hold"/>
                                        <p:tgtEl>
                                          <p:spTgt spid="311">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1" nodeType="afterEffect">
                                  <p:stCondLst>
                                    <p:cond delay="0"/>
                                  </p:stCondLst>
                                  <p:iterate type="el">
                                    <p:tmAbs val="0"/>
                                  </p:iterate>
                                  <p:childTnLst>
                                    <p:set>
                                      <p:cBhvr>
                                        <p:cTn id="11" dur="indefinite" fill="hold"/>
                                        <p:tgtEl>
                                          <p:spTgt spid="311">
                                            <p:txEl>
                                              <p:pRg st="1" end="1"/>
                                            </p:txEl>
                                          </p:spTgt>
                                        </p:tgtEl>
                                        <p:attrNameLst>
                                          <p:attrName>style.visibility</p:attrName>
                                        </p:attrNameLst>
                                      </p:cBhvr>
                                      <p:to>
                                        <p:strVal val="visible"/>
                                      </p:to>
                                    </p:set>
                                    <p:anim calcmode="lin" valueType="num">
                                      <p:cBhvr>
                                        <p:cTn id="12" dur="500" fill="hold"/>
                                        <p:tgtEl>
                                          <p:spTgt spid="311">
                                            <p:txEl>
                                              <p:pRg st="1" end="1"/>
                                            </p:txEl>
                                          </p:spTgt>
                                        </p:tgtEl>
                                        <p:attrNameLst>
                                          <p:attrName>ppt_x</p:attrName>
                                        </p:attrNameLst>
                                      </p:cBhvr>
                                      <p:tavLst>
                                        <p:tav tm="0">
                                          <p:val>
                                            <p:strVal val="0-#ppt_w/2"/>
                                          </p:val>
                                        </p:tav>
                                        <p:tav tm="100000">
                                          <p:val>
                                            <p:strVal val="#ppt_x"/>
                                          </p:val>
                                        </p:tav>
                                      </p:tavLst>
                                    </p:anim>
                                    <p:anim calcmode="lin" valueType="num">
                                      <p:cBhvr>
                                        <p:cTn id="13" dur="500" fill="hold"/>
                                        <p:tgtEl>
                                          <p:spTgt spid="31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1" nodeType="clickEffect">
                                  <p:stCondLst>
                                    <p:cond delay="0"/>
                                  </p:stCondLst>
                                  <p:iterate type="el">
                                    <p:tmAbs val="0"/>
                                  </p:iterate>
                                  <p:childTnLst>
                                    <p:set>
                                      <p:cBhvr>
                                        <p:cTn id="17" dur="indefinite" fill="hold"/>
                                        <p:tgtEl>
                                          <p:spTgt spid="311">
                                            <p:txEl>
                                              <p:pRg st="2" end="2"/>
                                            </p:txEl>
                                          </p:spTgt>
                                        </p:tgtEl>
                                        <p:attrNameLst>
                                          <p:attrName>style.visibility</p:attrName>
                                        </p:attrNameLst>
                                      </p:cBhvr>
                                      <p:to>
                                        <p:strVal val="visible"/>
                                      </p:to>
                                    </p:set>
                                    <p:anim calcmode="lin" valueType="num">
                                      <p:cBhvr>
                                        <p:cTn id="18" dur="500" fill="hold"/>
                                        <p:tgtEl>
                                          <p:spTgt spid="311">
                                            <p:txEl>
                                              <p:pRg st="2" end="2"/>
                                            </p:txEl>
                                          </p:spTgt>
                                        </p:tgtEl>
                                        <p:attrNameLst>
                                          <p:attrName>ppt_x</p:attrName>
                                        </p:attrNameLst>
                                      </p:cBhvr>
                                      <p:tavLst>
                                        <p:tav tm="0">
                                          <p:val>
                                            <p:strVal val="0-#ppt_w/2"/>
                                          </p:val>
                                        </p:tav>
                                        <p:tav tm="100000">
                                          <p:val>
                                            <p:strVal val="#ppt_x"/>
                                          </p:val>
                                        </p:tav>
                                      </p:tavLst>
                                    </p:anim>
                                    <p:anim calcmode="lin" valueType="num">
                                      <p:cBhvr>
                                        <p:cTn id="19" dur="500" fill="hold"/>
                                        <p:tgtEl>
                                          <p:spTgt spid="3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1" nodeType="clickEffect">
                                  <p:stCondLst>
                                    <p:cond delay="0"/>
                                  </p:stCondLst>
                                  <p:iterate type="el">
                                    <p:tmAbs val="0"/>
                                  </p:iterate>
                                  <p:childTnLst>
                                    <p:set>
                                      <p:cBhvr>
                                        <p:cTn id="23" dur="indefinite" fill="hold"/>
                                        <p:tgtEl>
                                          <p:spTgt spid="311">
                                            <p:txEl>
                                              <p:pRg st="3" end="3"/>
                                            </p:txEl>
                                          </p:spTgt>
                                        </p:tgtEl>
                                        <p:attrNameLst>
                                          <p:attrName>style.visibility</p:attrName>
                                        </p:attrNameLst>
                                      </p:cBhvr>
                                      <p:to>
                                        <p:strVal val="visible"/>
                                      </p:to>
                                    </p:set>
                                    <p:anim calcmode="lin" valueType="num">
                                      <p:cBhvr>
                                        <p:cTn id="24" dur="500" fill="hold"/>
                                        <p:tgtEl>
                                          <p:spTgt spid="311">
                                            <p:txEl>
                                              <p:pRg st="3" end="3"/>
                                            </p:txEl>
                                          </p:spTgt>
                                        </p:tgtEl>
                                        <p:attrNameLst>
                                          <p:attrName>ppt_x</p:attrName>
                                        </p:attrNameLst>
                                      </p:cBhvr>
                                      <p:tavLst>
                                        <p:tav tm="0">
                                          <p:val>
                                            <p:strVal val="0-#ppt_w/2"/>
                                          </p:val>
                                        </p:tav>
                                        <p:tav tm="100000">
                                          <p:val>
                                            <p:strVal val="#ppt_x"/>
                                          </p:val>
                                        </p:tav>
                                      </p:tavLst>
                                    </p:anim>
                                    <p:anim calcmode="lin" valueType="num">
                                      <p:cBhvr>
                                        <p:cTn id="25" dur="500" fill="hold"/>
                                        <p:tgtEl>
                                          <p:spTgt spid="31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spid="311" grpId="1" bldLvl="5" animBg="1" advAuto="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Receivables Turnover = Sales / Accounts Receivable…"/>
          <p:cNvSpPr txBox="1"/>
          <p:nvPr>
            <p:ph type="body" sz="half" idx="4294967295"/>
          </p:nvPr>
        </p:nvSpPr>
        <p:spPr>
          <a:xfrm>
            <a:off x="1491438" y="4025805"/>
            <a:ext cx="17432838" cy="6526784"/>
          </a:xfrm>
          <a:prstGeom prst="rect">
            <a:avLst/>
          </a:prstGeom>
        </p:spPr>
        <p:txBody>
          <a:bodyPr lIns="45713" tIns="45713" rIns="45713" bIns="45713" numCol="1" spcCol="38100"/>
          <a:lstStyle/>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应收账款周转率 = 营业额 / 应收账款</a:t>
            </a:r>
          </a:p>
          <a:p>
            <a:pPr marL="644525" lvl="1" indent="-257175" defTabSz="914400">
              <a:lnSpc>
                <a:spcPct val="100000"/>
              </a:lnSpc>
              <a:spcBef>
                <a:spcPts val="0"/>
              </a:spcBef>
              <a:buClr>
                <a:srgbClr val="000066"/>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3,991,997 / 1,052,606 = 3.79 倍</a:t>
            </a:r>
          </a:p>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日应收款销售 = 365 / 应收账款周转率</a:t>
            </a:r>
          </a:p>
          <a:p>
            <a:pPr marL="644525" lvl="1" indent="-257175" defTabSz="914400">
              <a:lnSpc>
                <a:spcPct val="100000"/>
              </a:lnSpc>
              <a:spcBef>
                <a:spcPts val="0"/>
              </a:spcBef>
              <a:buClr>
                <a:srgbClr val="000066"/>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365 / 3.79 =  96 日</a:t>
            </a:r>
          </a:p>
        </p:txBody>
      </p:sp>
      <p:sp>
        <p:nvSpPr>
          <p:cNvPr id="315" name="计算应收帐款比率"/>
          <p:cNvSpPr txBox="1"/>
          <p:nvPr/>
        </p:nvSpPr>
        <p:spPr>
          <a:xfrm>
            <a:off x="1710237" y="1125626"/>
            <a:ext cx="8242301" cy="1524001"/>
          </a:xfrm>
          <a:prstGeom prst="rect">
            <a:avLst/>
          </a:prstGeom>
          <a:ln w="12700">
            <a:miter lim="400000"/>
          </a:ln>
        </p:spPr>
        <p:txBody>
          <a:bodyPr wrap="none" lIns="50800" tIns="50800" rIns="50800" bIns="50800" anchor="ctr">
            <a:spAutoFit/>
          </a:bodyPr>
          <a:lstStyle>
            <a:lvl1pPr algn="l" defTabSz="457200">
              <a:defRPr sz="8000" b="1">
                <a:solidFill>
                  <a:srgbClr val="222222"/>
                </a:solidFill>
                <a:latin typeface="Arial" panose="020B0604020202020204"/>
                <a:ea typeface="Arial" panose="020B0604020202020204"/>
                <a:cs typeface="Arial" panose="020B0604020202020204"/>
                <a:sym typeface="Arial" panose="020B0604020202020204"/>
              </a:defRPr>
            </a:lvl1pPr>
          </a:lstStyle>
          <a:p>
            <a:r>
              <a:t>计算应收帐款比率</a:t>
            </a:r>
          </a:p>
        </p:txBody>
      </p:sp>
    </p:spTree>
    <p:custDataLst>
      <p:tags r:id="rId1"/>
    </p:custDataLst>
  </p:cSld>
  <p:clrMapOvr>
    <a:masterClrMapping/>
  </p:clrMapOvr>
  <p:transition/>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type="el">
                                    <p:tmAbs val="0"/>
                                  </p:iterate>
                                  <p:childTnLst>
                                    <p:set>
                                      <p:cBhvr>
                                        <p:cTn id="6" dur="indefinite" fill="hold"/>
                                        <p:tgtEl>
                                          <p:spTgt spid="314">
                                            <p:txEl>
                                              <p:pRg st="0" end="0"/>
                                            </p:txEl>
                                          </p:spTgt>
                                        </p:tgtEl>
                                        <p:attrNameLst>
                                          <p:attrName>style.visibility</p:attrName>
                                        </p:attrNameLst>
                                      </p:cBhvr>
                                      <p:to>
                                        <p:strVal val="visible"/>
                                      </p:to>
                                    </p:set>
                                    <p:anim calcmode="lin" valueType="num">
                                      <p:cBhvr>
                                        <p:cTn id="7" dur="500" fill="hold"/>
                                        <p:tgtEl>
                                          <p:spTgt spid="314">
                                            <p:txEl>
                                              <p:pRg st="0" end="0"/>
                                            </p:txEl>
                                          </p:spTgt>
                                        </p:tgtEl>
                                        <p:attrNameLst>
                                          <p:attrName>ppt_x</p:attrName>
                                        </p:attrNameLst>
                                      </p:cBhvr>
                                      <p:tavLst>
                                        <p:tav tm="0">
                                          <p:val>
                                            <p:strVal val="0-#ppt_w/2"/>
                                          </p:val>
                                        </p:tav>
                                        <p:tav tm="100000">
                                          <p:val>
                                            <p:strVal val="#ppt_x"/>
                                          </p:val>
                                        </p:tav>
                                      </p:tavLst>
                                    </p:anim>
                                    <p:anim calcmode="lin" valueType="num">
                                      <p:cBhvr>
                                        <p:cTn id="8" dur="500" fill="hold"/>
                                        <p:tgtEl>
                                          <p:spTgt spid="314">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1" nodeType="afterEffect">
                                  <p:stCondLst>
                                    <p:cond delay="0"/>
                                  </p:stCondLst>
                                  <p:iterate type="el">
                                    <p:tmAbs val="0"/>
                                  </p:iterate>
                                  <p:childTnLst>
                                    <p:set>
                                      <p:cBhvr>
                                        <p:cTn id="11" dur="indefinite" fill="hold"/>
                                        <p:tgtEl>
                                          <p:spTgt spid="314">
                                            <p:txEl>
                                              <p:pRg st="1" end="1"/>
                                            </p:txEl>
                                          </p:spTgt>
                                        </p:tgtEl>
                                        <p:attrNameLst>
                                          <p:attrName>style.visibility</p:attrName>
                                        </p:attrNameLst>
                                      </p:cBhvr>
                                      <p:to>
                                        <p:strVal val="visible"/>
                                      </p:to>
                                    </p:set>
                                    <p:anim calcmode="lin" valueType="num">
                                      <p:cBhvr>
                                        <p:cTn id="12" dur="500" fill="hold"/>
                                        <p:tgtEl>
                                          <p:spTgt spid="314">
                                            <p:txEl>
                                              <p:pRg st="1" end="1"/>
                                            </p:txEl>
                                          </p:spTgt>
                                        </p:tgtEl>
                                        <p:attrNameLst>
                                          <p:attrName>ppt_x</p:attrName>
                                        </p:attrNameLst>
                                      </p:cBhvr>
                                      <p:tavLst>
                                        <p:tav tm="0">
                                          <p:val>
                                            <p:strVal val="0-#ppt_w/2"/>
                                          </p:val>
                                        </p:tav>
                                        <p:tav tm="100000">
                                          <p:val>
                                            <p:strVal val="#ppt_x"/>
                                          </p:val>
                                        </p:tav>
                                      </p:tavLst>
                                    </p:anim>
                                    <p:anim calcmode="lin" valueType="num">
                                      <p:cBhvr>
                                        <p:cTn id="13" dur="500" fill="hold"/>
                                        <p:tgtEl>
                                          <p:spTgt spid="31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1" nodeType="clickEffect">
                                  <p:stCondLst>
                                    <p:cond delay="0"/>
                                  </p:stCondLst>
                                  <p:iterate type="el">
                                    <p:tmAbs val="0"/>
                                  </p:iterate>
                                  <p:childTnLst>
                                    <p:set>
                                      <p:cBhvr>
                                        <p:cTn id="17" dur="indefinite" fill="hold"/>
                                        <p:tgtEl>
                                          <p:spTgt spid="314">
                                            <p:txEl>
                                              <p:pRg st="2" end="2"/>
                                            </p:txEl>
                                          </p:spTgt>
                                        </p:tgtEl>
                                        <p:attrNameLst>
                                          <p:attrName>style.visibility</p:attrName>
                                        </p:attrNameLst>
                                      </p:cBhvr>
                                      <p:to>
                                        <p:strVal val="visible"/>
                                      </p:to>
                                    </p:set>
                                    <p:anim calcmode="lin" valueType="num">
                                      <p:cBhvr>
                                        <p:cTn id="18" dur="500" fill="hold"/>
                                        <p:tgtEl>
                                          <p:spTgt spid="314">
                                            <p:txEl>
                                              <p:pRg st="2" end="2"/>
                                            </p:txEl>
                                          </p:spTgt>
                                        </p:tgtEl>
                                        <p:attrNameLst>
                                          <p:attrName>ppt_x</p:attrName>
                                        </p:attrNameLst>
                                      </p:cBhvr>
                                      <p:tavLst>
                                        <p:tav tm="0">
                                          <p:val>
                                            <p:strVal val="0-#ppt_w/2"/>
                                          </p:val>
                                        </p:tav>
                                        <p:tav tm="100000">
                                          <p:val>
                                            <p:strVal val="#ppt_x"/>
                                          </p:val>
                                        </p:tav>
                                      </p:tavLst>
                                    </p:anim>
                                    <p:anim calcmode="lin" valueType="num">
                                      <p:cBhvr>
                                        <p:cTn id="19" dur="500" fill="hold"/>
                                        <p:tgtEl>
                                          <p:spTgt spid="31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1" nodeType="clickEffect">
                                  <p:stCondLst>
                                    <p:cond delay="0"/>
                                  </p:stCondLst>
                                  <p:iterate type="el">
                                    <p:tmAbs val="0"/>
                                  </p:iterate>
                                  <p:childTnLst>
                                    <p:set>
                                      <p:cBhvr>
                                        <p:cTn id="23" dur="indefinite" fill="hold"/>
                                        <p:tgtEl>
                                          <p:spTgt spid="314">
                                            <p:txEl>
                                              <p:pRg st="3" end="3"/>
                                            </p:txEl>
                                          </p:spTgt>
                                        </p:tgtEl>
                                        <p:attrNameLst>
                                          <p:attrName>style.visibility</p:attrName>
                                        </p:attrNameLst>
                                      </p:cBhvr>
                                      <p:to>
                                        <p:strVal val="visible"/>
                                      </p:to>
                                    </p:set>
                                    <p:anim calcmode="lin" valueType="num">
                                      <p:cBhvr>
                                        <p:cTn id="24" dur="500" fill="hold"/>
                                        <p:tgtEl>
                                          <p:spTgt spid="314">
                                            <p:txEl>
                                              <p:pRg st="3" end="3"/>
                                            </p:txEl>
                                          </p:spTgt>
                                        </p:tgtEl>
                                        <p:attrNameLst>
                                          <p:attrName>ppt_x</p:attrName>
                                        </p:attrNameLst>
                                      </p:cBhvr>
                                      <p:tavLst>
                                        <p:tav tm="0">
                                          <p:val>
                                            <p:strVal val="0-#ppt_w/2"/>
                                          </p:val>
                                        </p:tav>
                                        <p:tav tm="100000">
                                          <p:val>
                                            <p:strVal val="#ppt_x"/>
                                          </p:val>
                                        </p:tav>
                                      </p:tavLst>
                                    </p:anim>
                                    <p:anim calcmode="lin" valueType="num">
                                      <p:cBhvr>
                                        <p:cTn id="25" dur="500" fill="hold"/>
                                        <p:tgtEl>
                                          <p:spTgt spid="31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spid="314" grpId="1" bldLvl="5" animBg="1" advAuto="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Total Asset Turnover = Sales / Total Assets…"/>
          <p:cNvSpPr txBox="1"/>
          <p:nvPr>
            <p:ph type="body" sz="half" idx="4294967295"/>
          </p:nvPr>
        </p:nvSpPr>
        <p:spPr>
          <a:xfrm>
            <a:off x="1638513" y="3687217"/>
            <a:ext cx="14802546" cy="6341566"/>
          </a:xfrm>
          <a:prstGeom prst="rect">
            <a:avLst/>
          </a:prstGeom>
        </p:spPr>
        <p:txBody>
          <a:bodyPr lIns="45713" tIns="45713" rIns="45713" bIns="45713" numCol="1" spcCol="38100"/>
          <a:lstStyle/>
          <a:p>
            <a:pPr marL="258445" indent="-258445" defTabSz="914400">
              <a:lnSpc>
                <a:spcPct val="100000"/>
              </a:lnSpc>
              <a:spcBef>
                <a:spcPts val="700"/>
              </a:spcBef>
              <a:buClr>
                <a:srgbClr val="CC0000"/>
              </a:buClr>
              <a:buSzPct val="65000"/>
              <a:buChar char="■"/>
              <a:defRPr sz="6400">
                <a:latin typeface="Times New Roman" panose="02020603050405020304"/>
                <a:ea typeface="Times New Roman" panose="02020603050405020304"/>
                <a:cs typeface="Times New Roman" panose="02020603050405020304"/>
                <a:sym typeface="Times New Roman" panose="02020603050405020304"/>
              </a:defRPr>
            </a:pPr>
            <a:r>
              <a:t> 总资产周转率 =  营业额 / 总资产</a:t>
            </a:r>
          </a:p>
          <a:p>
            <a:pPr marL="258445" indent="-258445" defTabSz="914400">
              <a:lnSpc>
                <a:spcPct val="100000"/>
              </a:lnSpc>
              <a:spcBef>
                <a:spcPts val="700"/>
              </a:spcBef>
              <a:buClr>
                <a:srgbClr val="CC0000"/>
              </a:buClr>
              <a:buSzPct val="65000"/>
              <a:buChar char="■"/>
              <a:defRPr sz="6400">
                <a:latin typeface="Times New Roman" panose="02020603050405020304"/>
                <a:ea typeface="Times New Roman" panose="02020603050405020304"/>
                <a:cs typeface="Times New Roman" panose="02020603050405020304"/>
                <a:sym typeface="Times New Roman" panose="02020603050405020304"/>
              </a:defRPr>
            </a:pPr>
            <a:r>
              <a:t>  3,991,997 / 4,088,797 = .98 倍</a:t>
            </a:r>
          </a:p>
          <a:p>
            <a:pPr marL="258445" indent="-258445" defTabSz="914400">
              <a:lnSpc>
                <a:spcPct val="100000"/>
              </a:lnSpc>
              <a:spcBef>
                <a:spcPts val="700"/>
              </a:spcBef>
              <a:buClr>
                <a:srgbClr val="CC0000"/>
              </a:buClr>
              <a:buSzPct val="65000"/>
              <a:buChar char="■"/>
              <a:defRPr sz="6400">
                <a:latin typeface="Times New Roman" panose="02020603050405020304"/>
                <a:ea typeface="Times New Roman" panose="02020603050405020304"/>
                <a:cs typeface="Times New Roman" panose="02020603050405020304"/>
                <a:sym typeface="Times New Roman" panose="02020603050405020304"/>
              </a:defRPr>
            </a:pPr>
            <a:r>
              <a:t> 衡量资产使用效率</a:t>
            </a:r>
          </a:p>
          <a:p>
            <a:pPr marL="258445" indent="-258445" defTabSz="914400">
              <a:lnSpc>
                <a:spcPct val="100000"/>
              </a:lnSpc>
              <a:spcBef>
                <a:spcPts val="700"/>
              </a:spcBef>
              <a:buClr>
                <a:srgbClr val="CC0000"/>
              </a:buClr>
              <a:buSzPct val="65000"/>
              <a:buChar char="■"/>
              <a:defRPr sz="6400">
                <a:latin typeface="Times New Roman" panose="02020603050405020304"/>
                <a:ea typeface="Times New Roman" panose="02020603050405020304"/>
                <a:cs typeface="Times New Roman" panose="02020603050405020304"/>
                <a:sym typeface="Times New Roman" panose="02020603050405020304"/>
              </a:defRPr>
            </a:pPr>
            <a:r>
              <a:t>TAT &lt;1并不罕见，尤其是当公司拥有大量固定资产时</a:t>
            </a:r>
          </a:p>
        </p:txBody>
      </p:sp>
      <p:sp>
        <p:nvSpPr>
          <p:cNvPr id="318" name="Slide Number"/>
          <p:cNvSpPr txBox="1"/>
          <p:nvPr>
            <p:ph type="sldNum" sz="quarter" idx="12"/>
          </p:nvPr>
        </p:nvSpPr>
        <p:spPr>
          <a:prstGeom prst="rect">
            <a:avLst/>
          </a:prstGeom>
        </p:spPr>
        <p:txBody>
          <a:bodyPr/>
          <a:lstStyle/>
          <a:p>
            <a:fld id="{86CB4B4D-7CA3-9044-876B-883B54F8677D}" type="slidenum">
              <a:rPr/>
            </a:fld>
            <a:endParaRPr/>
          </a:p>
        </p:txBody>
      </p:sp>
      <p:sp>
        <p:nvSpPr>
          <p:cNvPr id="319" name="计算总资产周转率"/>
          <p:cNvSpPr txBox="1"/>
          <p:nvPr/>
        </p:nvSpPr>
        <p:spPr>
          <a:xfrm>
            <a:off x="1968816" y="970479"/>
            <a:ext cx="8242301" cy="1524001"/>
          </a:xfrm>
          <a:prstGeom prst="rect">
            <a:avLst/>
          </a:prstGeom>
          <a:ln w="12700">
            <a:miter lim="400000"/>
          </a:ln>
        </p:spPr>
        <p:txBody>
          <a:bodyPr wrap="none" lIns="50800" tIns="50800" rIns="50800" bIns="50800" anchor="ctr">
            <a:spAutoFit/>
          </a:bodyPr>
          <a:lstStyle>
            <a:lvl1pPr algn="l" defTabSz="457200">
              <a:defRPr sz="8000" b="1">
                <a:solidFill>
                  <a:srgbClr val="222222"/>
                </a:solidFill>
                <a:latin typeface="Arial" panose="020B0604020202020204"/>
                <a:ea typeface="Arial" panose="020B0604020202020204"/>
                <a:cs typeface="Arial" panose="020B0604020202020204"/>
                <a:sym typeface="Arial" panose="020B0604020202020204"/>
              </a:defRPr>
            </a:lvl1pPr>
          </a:lstStyle>
          <a:p>
            <a:r>
              <a:t>计算总资产周转率</a:t>
            </a:r>
          </a:p>
        </p:txBody>
      </p:sp>
    </p:spTree>
    <p:custDataLst>
      <p:tags r:id="rId1"/>
    </p:custDataLst>
  </p:cSld>
  <p:clrMapOvr>
    <a:masterClrMapping/>
  </p:clrMapOvr>
  <p:transition/>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type="el">
                                    <p:tmAbs val="0"/>
                                  </p:iterate>
                                  <p:childTnLst>
                                    <p:set>
                                      <p:cBhvr>
                                        <p:cTn id="6" dur="indefinite" fill="hold"/>
                                        <p:tgtEl>
                                          <p:spTgt spid="317">
                                            <p:txEl>
                                              <p:pRg st="0" end="0"/>
                                            </p:txEl>
                                          </p:spTgt>
                                        </p:tgtEl>
                                        <p:attrNameLst>
                                          <p:attrName>style.visibility</p:attrName>
                                        </p:attrNameLst>
                                      </p:cBhvr>
                                      <p:to>
                                        <p:strVal val="visible"/>
                                      </p:to>
                                    </p:set>
                                    <p:anim calcmode="lin" valueType="num">
                                      <p:cBhvr>
                                        <p:cTn id="7" dur="500" fill="hold"/>
                                        <p:tgtEl>
                                          <p:spTgt spid="317">
                                            <p:txEl>
                                              <p:pRg st="0" end="0"/>
                                            </p:txEl>
                                          </p:spTgt>
                                        </p:tgtEl>
                                        <p:attrNameLst>
                                          <p:attrName>ppt_x</p:attrName>
                                        </p:attrNameLst>
                                      </p:cBhvr>
                                      <p:tavLst>
                                        <p:tav tm="0">
                                          <p:val>
                                            <p:strVal val="0-#ppt_w/2"/>
                                          </p:val>
                                        </p:tav>
                                        <p:tav tm="100000">
                                          <p:val>
                                            <p:strVal val="#ppt_x"/>
                                          </p:val>
                                        </p:tav>
                                      </p:tavLst>
                                    </p:anim>
                                    <p:anim calcmode="lin" valueType="num">
                                      <p:cBhvr>
                                        <p:cTn id="8" dur="500" fill="hold"/>
                                        <p:tgtEl>
                                          <p:spTgt spid="317">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1" nodeType="afterEffect">
                                  <p:stCondLst>
                                    <p:cond delay="0"/>
                                  </p:stCondLst>
                                  <p:iterate type="el">
                                    <p:tmAbs val="0"/>
                                  </p:iterate>
                                  <p:childTnLst>
                                    <p:set>
                                      <p:cBhvr>
                                        <p:cTn id="11" dur="indefinite" fill="hold"/>
                                        <p:tgtEl>
                                          <p:spTgt spid="317">
                                            <p:txEl>
                                              <p:pRg st="1" end="1"/>
                                            </p:txEl>
                                          </p:spTgt>
                                        </p:tgtEl>
                                        <p:attrNameLst>
                                          <p:attrName>style.visibility</p:attrName>
                                        </p:attrNameLst>
                                      </p:cBhvr>
                                      <p:to>
                                        <p:strVal val="visible"/>
                                      </p:to>
                                    </p:set>
                                    <p:anim calcmode="lin" valueType="num">
                                      <p:cBhvr>
                                        <p:cTn id="12" dur="500" fill="hold"/>
                                        <p:tgtEl>
                                          <p:spTgt spid="317">
                                            <p:txEl>
                                              <p:pRg st="1" end="1"/>
                                            </p:txEl>
                                          </p:spTgt>
                                        </p:tgtEl>
                                        <p:attrNameLst>
                                          <p:attrName>ppt_x</p:attrName>
                                        </p:attrNameLst>
                                      </p:cBhvr>
                                      <p:tavLst>
                                        <p:tav tm="0">
                                          <p:val>
                                            <p:strVal val="0-#ppt_w/2"/>
                                          </p:val>
                                        </p:tav>
                                        <p:tav tm="100000">
                                          <p:val>
                                            <p:strVal val="#ppt_x"/>
                                          </p:val>
                                        </p:tav>
                                      </p:tavLst>
                                    </p:anim>
                                    <p:anim calcmode="lin" valueType="num">
                                      <p:cBhvr>
                                        <p:cTn id="13" dur="500" fill="hold"/>
                                        <p:tgtEl>
                                          <p:spTgt spid="31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1" nodeType="clickEffect">
                                  <p:stCondLst>
                                    <p:cond delay="0"/>
                                  </p:stCondLst>
                                  <p:iterate type="el">
                                    <p:tmAbs val="0"/>
                                  </p:iterate>
                                  <p:childTnLst>
                                    <p:set>
                                      <p:cBhvr>
                                        <p:cTn id="17" dur="indefinite" fill="hold"/>
                                        <p:tgtEl>
                                          <p:spTgt spid="317">
                                            <p:txEl>
                                              <p:pRg st="2" end="2"/>
                                            </p:txEl>
                                          </p:spTgt>
                                        </p:tgtEl>
                                        <p:attrNameLst>
                                          <p:attrName>style.visibility</p:attrName>
                                        </p:attrNameLst>
                                      </p:cBhvr>
                                      <p:to>
                                        <p:strVal val="visible"/>
                                      </p:to>
                                    </p:set>
                                    <p:anim calcmode="lin" valueType="num">
                                      <p:cBhvr>
                                        <p:cTn id="18" dur="500" fill="hold"/>
                                        <p:tgtEl>
                                          <p:spTgt spid="317">
                                            <p:txEl>
                                              <p:pRg st="2" end="2"/>
                                            </p:txEl>
                                          </p:spTgt>
                                        </p:tgtEl>
                                        <p:attrNameLst>
                                          <p:attrName>ppt_x</p:attrName>
                                        </p:attrNameLst>
                                      </p:cBhvr>
                                      <p:tavLst>
                                        <p:tav tm="0">
                                          <p:val>
                                            <p:strVal val="0-#ppt_w/2"/>
                                          </p:val>
                                        </p:tav>
                                        <p:tav tm="100000">
                                          <p:val>
                                            <p:strVal val="#ppt_x"/>
                                          </p:val>
                                        </p:tav>
                                      </p:tavLst>
                                    </p:anim>
                                    <p:anim calcmode="lin" valueType="num">
                                      <p:cBhvr>
                                        <p:cTn id="19" dur="500" fill="hold"/>
                                        <p:tgtEl>
                                          <p:spTgt spid="31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1" nodeType="clickEffect">
                                  <p:stCondLst>
                                    <p:cond delay="0"/>
                                  </p:stCondLst>
                                  <p:iterate type="el">
                                    <p:tmAbs val="0"/>
                                  </p:iterate>
                                  <p:childTnLst>
                                    <p:set>
                                      <p:cBhvr>
                                        <p:cTn id="23" dur="indefinite" fill="hold"/>
                                        <p:tgtEl>
                                          <p:spTgt spid="317">
                                            <p:txEl>
                                              <p:pRg st="3" end="3"/>
                                            </p:txEl>
                                          </p:spTgt>
                                        </p:tgtEl>
                                        <p:attrNameLst>
                                          <p:attrName>style.visibility</p:attrName>
                                        </p:attrNameLst>
                                      </p:cBhvr>
                                      <p:to>
                                        <p:strVal val="visible"/>
                                      </p:to>
                                    </p:set>
                                    <p:anim calcmode="lin" valueType="num">
                                      <p:cBhvr>
                                        <p:cTn id="24" dur="500" fill="hold"/>
                                        <p:tgtEl>
                                          <p:spTgt spid="317">
                                            <p:txEl>
                                              <p:pRg st="3" end="3"/>
                                            </p:txEl>
                                          </p:spTgt>
                                        </p:tgtEl>
                                        <p:attrNameLst>
                                          <p:attrName>ppt_x</p:attrName>
                                        </p:attrNameLst>
                                      </p:cBhvr>
                                      <p:tavLst>
                                        <p:tav tm="0">
                                          <p:val>
                                            <p:strVal val="0-#ppt_w/2"/>
                                          </p:val>
                                        </p:tav>
                                        <p:tav tm="100000">
                                          <p:val>
                                            <p:strVal val="#ppt_x"/>
                                          </p:val>
                                        </p:tav>
                                      </p:tavLst>
                                    </p:anim>
                                    <p:anim calcmode="lin" valueType="num">
                                      <p:cBhvr>
                                        <p:cTn id="25" dur="500" fill="hold"/>
                                        <p:tgtEl>
                                          <p:spTgt spid="31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spid="317" grpId="1" bldLvl="5" animBg="1" advAuto="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Profit Margin = Net Income / Sales…"/>
          <p:cNvSpPr txBox="1"/>
          <p:nvPr>
            <p:ph type="body" sz="half" idx="4294967295"/>
          </p:nvPr>
        </p:nvSpPr>
        <p:spPr>
          <a:xfrm>
            <a:off x="2232660" y="3265848"/>
            <a:ext cx="16155236" cy="8189001"/>
          </a:xfrm>
          <a:prstGeom prst="rect">
            <a:avLst/>
          </a:prstGeom>
        </p:spPr>
        <p:txBody>
          <a:bodyPr lIns="45713" tIns="45713" rIns="45713" bIns="45713" numCol="1" spcCol="38100"/>
          <a:lstStyle/>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利润率 = 净收入 / 营业额</a:t>
            </a:r>
          </a:p>
          <a:p>
            <a:pPr marL="644525" lvl="1" indent="-257175" defTabSz="914400">
              <a:lnSpc>
                <a:spcPct val="100000"/>
              </a:lnSpc>
              <a:spcBef>
                <a:spcPts val="0"/>
              </a:spcBef>
              <a:buClr>
                <a:srgbClr val="000066"/>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425,764 / 3,991,997 = .1067 (10.67%)</a:t>
            </a:r>
          </a:p>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a:t>
            </a:r>
            <a:r>
              <a:t>资产收益率 (ROA) = 净收入 / 总资产</a:t>
            </a:r>
          </a:p>
          <a:p>
            <a:pPr marL="644525" lvl="1" indent="-257175" defTabSz="914400">
              <a:lnSpc>
                <a:spcPct val="100000"/>
              </a:lnSpc>
              <a:spcBef>
                <a:spcPts val="0"/>
              </a:spcBef>
              <a:buClr>
                <a:srgbClr val="000066"/>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425,764 / 4,088,797 = .1041 (10.41%)</a:t>
            </a:r>
          </a:p>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股本回报率 (ROE) = 净收入 / 总权益</a:t>
            </a:r>
          </a:p>
          <a:p>
            <a:pPr marL="644525" lvl="1" indent="-257175" defTabSz="914400">
              <a:lnSpc>
                <a:spcPct val="100000"/>
              </a:lnSpc>
              <a:spcBef>
                <a:spcPts val="0"/>
              </a:spcBef>
              <a:buClr>
                <a:srgbClr val="000066"/>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425,764 / 1,691,493 = .2517 (25.17%)</a:t>
            </a:r>
          </a:p>
        </p:txBody>
      </p:sp>
      <p:sp>
        <p:nvSpPr>
          <p:cNvPr id="322" name="Slide Number"/>
          <p:cNvSpPr txBox="1"/>
          <p:nvPr>
            <p:ph type="sldNum" sz="quarter" idx="12"/>
          </p:nvPr>
        </p:nvSpPr>
        <p:spPr>
          <a:prstGeom prst="rect">
            <a:avLst/>
          </a:prstGeom>
        </p:spPr>
        <p:txBody>
          <a:bodyPr/>
          <a:lstStyle/>
          <a:p>
            <a:fld id="{86CB4B4D-7CA3-9044-876B-883B54F8677D}" type="slidenum">
              <a:rPr/>
            </a:fld>
            <a:endParaRPr/>
          </a:p>
        </p:txBody>
      </p:sp>
      <p:sp>
        <p:nvSpPr>
          <p:cNvPr id="323" name="计算获利能力指标"/>
          <p:cNvSpPr txBox="1"/>
          <p:nvPr/>
        </p:nvSpPr>
        <p:spPr>
          <a:xfrm>
            <a:off x="2123963" y="686042"/>
            <a:ext cx="8242301" cy="1524001"/>
          </a:xfrm>
          <a:prstGeom prst="rect">
            <a:avLst/>
          </a:prstGeom>
          <a:ln w="12700">
            <a:miter lim="400000"/>
          </a:ln>
        </p:spPr>
        <p:txBody>
          <a:bodyPr wrap="none" lIns="50800" tIns="50800" rIns="50800" bIns="50800" anchor="ctr">
            <a:spAutoFit/>
          </a:bodyPr>
          <a:lstStyle>
            <a:lvl1pPr algn="l" defTabSz="457200">
              <a:defRPr sz="8000" b="1">
                <a:solidFill>
                  <a:srgbClr val="222222"/>
                </a:solidFill>
                <a:latin typeface="Arial" panose="020B0604020202020204"/>
                <a:ea typeface="Arial" panose="020B0604020202020204"/>
                <a:cs typeface="Arial" panose="020B0604020202020204"/>
                <a:sym typeface="Arial" panose="020B0604020202020204"/>
              </a:defRPr>
            </a:lvl1pPr>
          </a:lstStyle>
          <a:p>
            <a:r>
              <a:t>计算获利能力指标</a:t>
            </a:r>
          </a:p>
        </p:txBody>
      </p:sp>
    </p:spTree>
    <p:custDataLst>
      <p:tags r:id="rId1"/>
    </p:custDataLst>
  </p:cSld>
  <p:clrMapOvr>
    <a:masterClrMapping/>
  </p:clrMapOvr>
  <p:transition/>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type="el">
                                    <p:tmAbs val="0"/>
                                  </p:iterate>
                                  <p:childTnLst>
                                    <p:set>
                                      <p:cBhvr>
                                        <p:cTn id="6" dur="indefinite" fill="hold"/>
                                        <p:tgtEl>
                                          <p:spTgt spid="321">
                                            <p:txEl>
                                              <p:pRg st="0" end="0"/>
                                            </p:txEl>
                                          </p:spTgt>
                                        </p:tgtEl>
                                        <p:attrNameLst>
                                          <p:attrName>style.visibility</p:attrName>
                                        </p:attrNameLst>
                                      </p:cBhvr>
                                      <p:to>
                                        <p:strVal val="visible"/>
                                      </p:to>
                                    </p:set>
                                    <p:anim calcmode="lin" valueType="num">
                                      <p:cBhvr>
                                        <p:cTn id="7" dur="500" fill="hold"/>
                                        <p:tgtEl>
                                          <p:spTgt spid="321">
                                            <p:txEl>
                                              <p:pRg st="0" end="0"/>
                                            </p:txEl>
                                          </p:spTgt>
                                        </p:tgtEl>
                                        <p:attrNameLst>
                                          <p:attrName>ppt_x</p:attrName>
                                        </p:attrNameLst>
                                      </p:cBhvr>
                                      <p:tavLst>
                                        <p:tav tm="0">
                                          <p:val>
                                            <p:strVal val="0-#ppt_w/2"/>
                                          </p:val>
                                        </p:tav>
                                        <p:tav tm="100000">
                                          <p:val>
                                            <p:strVal val="#ppt_x"/>
                                          </p:val>
                                        </p:tav>
                                      </p:tavLst>
                                    </p:anim>
                                    <p:anim calcmode="lin" valueType="num">
                                      <p:cBhvr>
                                        <p:cTn id="8" dur="500" fill="hold"/>
                                        <p:tgtEl>
                                          <p:spTgt spid="321">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1" nodeType="afterEffect">
                                  <p:stCondLst>
                                    <p:cond delay="0"/>
                                  </p:stCondLst>
                                  <p:iterate type="el">
                                    <p:tmAbs val="0"/>
                                  </p:iterate>
                                  <p:childTnLst>
                                    <p:set>
                                      <p:cBhvr>
                                        <p:cTn id="11" dur="indefinite" fill="hold"/>
                                        <p:tgtEl>
                                          <p:spTgt spid="321">
                                            <p:txEl>
                                              <p:pRg st="1" end="1"/>
                                            </p:txEl>
                                          </p:spTgt>
                                        </p:tgtEl>
                                        <p:attrNameLst>
                                          <p:attrName>style.visibility</p:attrName>
                                        </p:attrNameLst>
                                      </p:cBhvr>
                                      <p:to>
                                        <p:strVal val="visible"/>
                                      </p:to>
                                    </p:set>
                                    <p:anim calcmode="lin" valueType="num">
                                      <p:cBhvr>
                                        <p:cTn id="12" dur="500" fill="hold"/>
                                        <p:tgtEl>
                                          <p:spTgt spid="321">
                                            <p:txEl>
                                              <p:pRg st="1" end="1"/>
                                            </p:txEl>
                                          </p:spTgt>
                                        </p:tgtEl>
                                        <p:attrNameLst>
                                          <p:attrName>ppt_x</p:attrName>
                                        </p:attrNameLst>
                                      </p:cBhvr>
                                      <p:tavLst>
                                        <p:tav tm="0">
                                          <p:val>
                                            <p:strVal val="0-#ppt_w/2"/>
                                          </p:val>
                                        </p:tav>
                                        <p:tav tm="100000">
                                          <p:val>
                                            <p:strVal val="#ppt_x"/>
                                          </p:val>
                                        </p:tav>
                                      </p:tavLst>
                                    </p:anim>
                                    <p:anim calcmode="lin" valueType="num">
                                      <p:cBhvr>
                                        <p:cTn id="13" dur="500" fill="hold"/>
                                        <p:tgtEl>
                                          <p:spTgt spid="32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1" nodeType="clickEffect">
                                  <p:stCondLst>
                                    <p:cond delay="0"/>
                                  </p:stCondLst>
                                  <p:iterate type="el">
                                    <p:tmAbs val="0"/>
                                  </p:iterate>
                                  <p:childTnLst>
                                    <p:set>
                                      <p:cBhvr>
                                        <p:cTn id="17" dur="indefinite" fill="hold"/>
                                        <p:tgtEl>
                                          <p:spTgt spid="321">
                                            <p:txEl>
                                              <p:pRg st="2" end="2"/>
                                            </p:txEl>
                                          </p:spTgt>
                                        </p:tgtEl>
                                        <p:attrNameLst>
                                          <p:attrName>style.visibility</p:attrName>
                                        </p:attrNameLst>
                                      </p:cBhvr>
                                      <p:to>
                                        <p:strVal val="visible"/>
                                      </p:to>
                                    </p:set>
                                    <p:anim calcmode="lin" valueType="num">
                                      <p:cBhvr>
                                        <p:cTn id="18" dur="500" fill="hold"/>
                                        <p:tgtEl>
                                          <p:spTgt spid="321">
                                            <p:txEl>
                                              <p:pRg st="2" end="2"/>
                                            </p:txEl>
                                          </p:spTgt>
                                        </p:tgtEl>
                                        <p:attrNameLst>
                                          <p:attrName>ppt_x</p:attrName>
                                        </p:attrNameLst>
                                      </p:cBhvr>
                                      <p:tavLst>
                                        <p:tav tm="0">
                                          <p:val>
                                            <p:strVal val="0-#ppt_w/2"/>
                                          </p:val>
                                        </p:tav>
                                        <p:tav tm="100000">
                                          <p:val>
                                            <p:strVal val="#ppt_x"/>
                                          </p:val>
                                        </p:tav>
                                      </p:tavLst>
                                    </p:anim>
                                    <p:anim calcmode="lin" valueType="num">
                                      <p:cBhvr>
                                        <p:cTn id="19" dur="500" fill="hold"/>
                                        <p:tgtEl>
                                          <p:spTgt spid="32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1" nodeType="clickEffect">
                                  <p:stCondLst>
                                    <p:cond delay="0"/>
                                  </p:stCondLst>
                                  <p:iterate type="el">
                                    <p:tmAbs val="0"/>
                                  </p:iterate>
                                  <p:childTnLst>
                                    <p:set>
                                      <p:cBhvr>
                                        <p:cTn id="23" dur="indefinite" fill="hold"/>
                                        <p:tgtEl>
                                          <p:spTgt spid="321">
                                            <p:txEl>
                                              <p:pRg st="3" end="3"/>
                                            </p:txEl>
                                          </p:spTgt>
                                        </p:tgtEl>
                                        <p:attrNameLst>
                                          <p:attrName>style.visibility</p:attrName>
                                        </p:attrNameLst>
                                      </p:cBhvr>
                                      <p:to>
                                        <p:strVal val="visible"/>
                                      </p:to>
                                    </p:set>
                                    <p:anim calcmode="lin" valueType="num">
                                      <p:cBhvr>
                                        <p:cTn id="24" dur="500" fill="hold"/>
                                        <p:tgtEl>
                                          <p:spTgt spid="321">
                                            <p:txEl>
                                              <p:pRg st="3" end="3"/>
                                            </p:txEl>
                                          </p:spTgt>
                                        </p:tgtEl>
                                        <p:attrNameLst>
                                          <p:attrName>ppt_x</p:attrName>
                                        </p:attrNameLst>
                                      </p:cBhvr>
                                      <p:tavLst>
                                        <p:tav tm="0">
                                          <p:val>
                                            <p:strVal val="0-#ppt_w/2"/>
                                          </p:val>
                                        </p:tav>
                                        <p:tav tm="100000">
                                          <p:val>
                                            <p:strVal val="#ppt_x"/>
                                          </p:val>
                                        </p:tav>
                                      </p:tavLst>
                                    </p:anim>
                                    <p:anim calcmode="lin" valueType="num">
                                      <p:cBhvr>
                                        <p:cTn id="25" dur="500" fill="hold"/>
                                        <p:tgtEl>
                                          <p:spTgt spid="32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1" nodeType="clickEffect">
                                  <p:stCondLst>
                                    <p:cond delay="0"/>
                                  </p:stCondLst>
                                  <p:iterate type="el">
                                    <p:tmAbs val="0"/>
                                  </p:iterate>
                                  <p:childTnLst>
                                    <p:set>
                                      <p:cBhvr>
                                        <p:cTn id="29" dur="indefinite" fill="hold"/>
                                        <p:tgtEl>
                                          <p:spTgt spid="321">
                                            <p:txEl>
                                              <p:pRg st="4" end="4"/>
                                            </p:txEl>
                                          </p:spTgt>
                                        </p:tgtEl>
                                        <p:attrNameLst>
                                          <p:attrName>style.visibility</p:attrName>
                                        </p:attrNameLst>
                                      </p:cBhvr>
                                      <p:to>
                                        <p:strVal val="visible"/>
                                      </p:to>
                                    </p:set>
                                    <p:anim calcmode="lin" valueType="num">
                                      <p:cBhvr>
                                        <p:cTn id="30" dur="500" fill="hold"/>
                                        <p:tgtEl>
                                          <p:spTgt spid="321">
                                            <p:txEl>
                                              <p:pRg st="4" end="4"/>
                                            </p:txEl>
                                          </p:spTgt>
                                        </p:tgtEl>
                                        <p:attrNameLst>
                                          <p:attrName>ppt_x</p:attrName>
                                        </p:attrNameLst>
                                      </p:cBhvr>
                                      <p:tavLst>
                                        <p:tav tm="0">
                                          <p:val>
                                            <p:strVal val="0-#ppt_w/2"/>
                                          </p:val>
                                        </p:tav>
                                        <p:tav tm="100000">
                                          <p:val>
                                            <p:strVal val="#ppt_x"/>
                                          </p:val>
                                        </p:tav>
                                      </p:tavLst>
                                    </p:anim>
                                    <p:anim calcmode="lin" valueType="num">
                                      <p:cBhvr>
                                        <p:cTn id="31" dur="500" fill="hold"/>
                                        <p:tgtEl>
                                          <p:spTgt spid="32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1" nodeType="clickEffect">
                                  <p:stCondLst>
                                    <p:cond delay="0"/>
                                  </p:stCondLst>
                                  <p:iterate type="el">
                                    <p:tmAbs val="0"/>
                                  </p:iterate>
                                  <p:childTnLst>
                                    <p:set>
                                      <p:cBhvr>
                                        <p:cTn id="35" dur="indefinite" fill="hold"/>
                                        <p:tgtEl>
                                          <p:spTgt spid="321">
                                            <p:txEl>
                                              <p:pRg st="5" end="5"/>
                                            </p:txEl>
                                          </p:spTgt>
                                        </p:tgtEl>
                                        <p:attrNameLst>
                                          <p:attrName>style.visibility</p:attrName>
                                        </p:attrNameLst>
                                      </p:cBhvr>
                                      <p:to>
                                        <p:strVal val="visible"/>
                                      </p:to>
                                    </p:set>
                                    <p:anim calcmode="lin" valueType="num">
                                      <p:cBhvr>
                                        <p:cTn id="36" dur="500" fill="hold"/>
                                        <p:tgtEl>
                                          <p:spTgt spid="321">
                                            <p:txEl>
                                              <p:pRg st="5" end="5"/>
                                            </p:txEl>
                                          </p:spTgt>
                                        </p:tgtEl>
                                        <p:attrNameLst>
                                          <p:attrName>ppt_x</p:attrName>
                                        </p:attrNameLst>
                                      </p:cBhvr>
                                      <p:tavLst>
                                        <p:tav tm="0">
                                          <p:val>
                                            <p:strVal val="0-#ppt_w/2"/>
                                          </p:val>
                                        </p:tav>
                                        <p:tav tm="100000">
                                          <p:val>
                                            <p:strVal val="#ppt_x"/>
                                          </p:val>
                                        </p:tav>
                                      </p:tavLst>
                                    </p:anim>
                                    <p:anim calcmode="lin" valueType="num">
                                      <p:cBhvr>
                                        <p:cTn id="37" dur="500" fill="hold"/>
                                        <p:tgtEl>
                                          <p:spTgt spid="321">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spid="321" grpId="1" bldLvl="5" animBg="1" advAuto="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Computing Market Value Measures"/>
          <p:cNvSpPr txBox="1"/>
          <p:nvPr>
            <p:ph type="title" idx="4294967295"/>
          </p:nvPr>
        </p:nvSpPr>
        <p:spPr>
          <a:xfrm>
            <a:off x="965569" y="1412155"/>
            <a:ext cx="12350626" cy="1157290"/>
          </a:xfrm>
          <a:prstGeom prst="rect">
            <a:avLst/>
          </a:prstGeom>
        </p:spPr>
        <p:txBody>
          <a:bodyPr lIns="45713" tIns="45713" rIns="45713" bIns="45713" anchor="ctr"/>
          <a:lstStyle>
            <a:lvl1pPr defTabSz="342900">
              <a:lnSpc>
                <a:spcPct val="100000"/>
              </a:lnSpc>
              <a:defRPr sz="6000" spc="0">
                <a:solidFill>
                  <a:srgbClr val="222222"/>
                </a:solidFill>
                <a:latin typeface="Arial" panose="020B0604020202020204"/>
                <a:ea typeface="Arial" panose="020B0604020202020204"/>
                <a:cs typeface="Arial" panose="020B0604020202020204"/>
                <a:sym typeface="Arial" panose="020B0604020202020204"/>
              </a:defRPr>
            </a:lvl1pPr>
          </a:lstStyle>
          <a:p>
            <a:r>
              <a:t>计算市场价值指标</a:t>
            </a:r>
          </a:p>
        </p:txBody>
      </p:sp>
      <p:sp>
        <p:nvSpPr>
          <p:cNvPr id="326" name="Market Price = $61.625 per share…"/>
          <p:cNvSpPr txBox="1"/>
          <p:nvPr>
            <p:ph type="body" idx="4294967295"/>
          </p:nvPr>
        </p:nvSpPr>
        <p:spPr>
          <a:xfrm>
            <a:off x="1714483" y="3508935"/>
            <a:ext cx="16964514" cy="8632574"/>
          </a:xfrm>
          <a:prstGeom prst="rect">
            <a:avLst/>
          </a:prstGeom>
        </p:spPr>
        <p:txBody>
          <a:bodyPr lIns="45713" tIns="45713" rIns="45713" bIns="45713" numCol="1" spcCol="38100"/>
          <a:lstStyle/>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市场价 = $61.625 </a:t>
            </a:r>
            <a:r>
              <a:rPr>
                <a:ln w="12922" cap="flat">
                  <a:solidFill>
                    <a:srgbClr val="000000"/>
                  </a:solidFill>
                  <a:prstDash val="solid"/>
                  <a:miter lim="400000"/>
                </a:ln>
                <a:latin typeface="Songti TC Regular"/>
                <a:ea typeface="Songti TC Regular"/>
                <a:cs typeface="Songti TC Regular"/>
                <a:sym typeface="Songti TC Regular"/>
              </a:rPr>
              <a:t>每股</a:t>
            </a:r>
            <a:endParaRPr>
              <a:ln w="12922" cap="flat">
                <a:solidFill>
                  <a:srgbClr val="000000"/>
                </a:solidFill>
                <a:prstDash val="solid"/>
                <a:miter lim="400000"/>
              </a:ln>
              <a:latin typeface="Songti TC Regular"/>
              <a:ea typeface="Songti TC Regular"/>
              <a:cs typeface="Songti TC Regular"/>
              <a:sym typeface="Songti TC Regular"/>
            </a:endParaRPr>
          </a:p>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已发行股票 = 205,838,594</a:t>
            </a:r>
          </a:p>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市盈率 = 每股价格 /每股收益 </a:t>
            </a:r>
          </a:p>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61.625 / 2.17 = 28.4 倍</a:t>
            </a:r>
          </a:p>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市账率 = 每股市值 / 每股账面价值</a:t>
            </a:r>
          </a:p>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61.625 / (1,691,493,000 / 205,838,594) = 7.5 倍</a:t>
            </a:r>
          </a:p>
        </p:txBody>
      </p:sp>
      <p:sp>
        <p:nvSpPr>
          <p:cNvPr id="327"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type="el">
                                    <p:tmAbs val="0"/>
                                  </p:iterate>
                                  <p:childTnLst>
                                    <p:set>
                                      <p:cBhvr>
                                        <p:cTn id="6" dur="indefinite" fill="hold"/>
                                        <p:tgtEl>
                                          <p:spTgt spid="326">
                                            <p:txEl>
                                              <p:pRg st="0" end="0"/>
                                            </p:txEl>
                                          </p:spTgt>
                                        </p:tgtEl>
                                        <p:attrNameLst>
                                          <p:attrName>style.visibility</p:attrName>
                                        </p:attrNameLst>
                                      </p:cBhvr>
                                      <p:to>
                                        <p:strVal val="visible"/>
                                      </p:to>
                                    </p:set>
                                    <p:anim calcmode="lin" valueType="num">
                                      <p:cBhvr>
                                        <p:cTn id="7" dur="500" fill="hold"/>
                                        <p:tgtEl>
                                          <p:spTgt spid="326">
                                            <p:txEl>
                                              <p:pRg st="0" end="0"/>
                                            </p:txEl>
                                          </p:spTgt>
                                        </p:tgtEl>
                                        <p:attrNameLst>
                                          <p:attrName>ppt_x</p:attrName>
                                        </p:attrNameLst>
                                      </p:cBhvr>
                                      <p:tavLst>
                                        <p:tav tm="0">
                                          <p:val>
                                            <p:strVal val="0-#ppt_w/2"/>
                                          </p:val>
                                        </p:tav>
                                        <p:tav tm="100000">
                                          <p:val>
                                            <p:strVal val="#ppt_x"/>
                                          </p:val>
                                        </p:tav>
                                      </p:tavLst>
                                    </p:anim>
                                    <p:anim calcmode="lin" valueType="num">
                                      <p:cBhvr>
                                        <p:cTn id="8" dur="500" fill="hold"/>
                                        <p:tgtEl>
                                          <p:spTgt spid="326">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1" nodeType="afterEffect">
                                  <p:stCondLst>
                                    <p:cond delay="0"/>
                                  </p:stCondLst>
                                  <p:iterate type="el">
                                    <p:tmAbs val="0"/>
                                  </p:iterate>
                                  <p:childTnLst>
                                    <p:set>
                                      <p:cBhvr>
                                        <p:cTn id="11" dur="indefinite" fill="hold"/>
                                        <p:tgtEl>
                                          <p:spTgt spid="326">
                                            <p:txEl>
                                              <p:pRg st="1" end="1"/>
                                            </p:txEl>
                                          </p:spTgt>
                                        </p:tgtEl>
                                        <p:attrNameLst>
                                          <p:attrName>style.visibility</p:attrName>
                                        </p:attrNameLst>
                                      </p:cBhvr>
                                      <p:to>
                                        <p:strVal val="visible"/>
                                      </p:to>
                                    </p:set>
                                    <p:anim calcmode="lin" valueType="num">
                                      <p:cBhvr>
                                        <p:cTn id="12" dur="500" fill="hold"/>
                                        <p:tgtEl>
                                          <p:spTgt spid="326">
                                            <p:txEl>
                                              <p:pRg st="1" end="1"/>
                                            </p:txEl>
                                          </p:spTgt>
                                        </p:tgtEl>
                                        <p:attrNameLst>
                                          <p:attrName>ppt_x</p:attrName>
                                        </p:attrNameLst>
                                      </p:cBhvr>
                                      <p:tavLst>
                                        <p:tav tm="0">
                                          <p:val>
                                            <p:strVal val="0-#ppt_w/2"/>
                                          </p:val>
                                        </p:tav>
                                        <p:tav tm="100000">
                                          <p:val>
                                            <p:strVal val="#ppt_x"/>
                                          </p:val>
                                        </p:tav>
                                      </p:tavLst>
                                    </p:anim>
                                    <p:anim calcmode="lin" valueType="num">
                                      <p:cBhvr>
                                        <p:cTn id="13" dur="500" fill="hold"/>
                                        <p:tgtEl>
                                          <p:spTgt spid="32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1" nodeType="clickEffect">
                                  <p:stCondLst>
                                    <p:cond delay="0"/>
                                  </p:stCondLst>
                                  <p:iterate type="el">
                                    <p:tmAbs val="0"/>
                                  </p:iterate>
                                  <p:childTnLst>
                                    <p:set>
                                      <p:cBhvr>
                                        <p:cTn id="17" dur="indefinite" fill="hold"/>
                                        <p:tgtEl>
                                          <p:spTgt spid="326">
                                            <p:txEl>
                                              <p:pRg st="2" end="2"/>
                                            </p:txEl>
                                          </p:spTgt>
                                        </p:tgtEl>
                                        <p:attrNameLst>
                                          <p:attrName>style.visibility</p:attrName>
                                        </p:attrNameLst>
                                      </p:cBhvr>
                                      <p:to>
                                        <p:strVal val="visible"/>
                                      </p:to>
                                    </p:set>
                                    <p:anim calcmode="lin" valueType="num">
                                      <p:cBhvr>
                                        <p:cTn id="18" dur="500" fill="hold"/>
                                        <p:tgtEl>
                                          <p:spTgt spid="326">
                                            <p:txEl>
                                              <p:pRg st="2" end="2"/>
                                            </p:txEl>
                                          </p:spTgt>
                                        </p:tgtEl>
                                        <p:attrNameLst>
                                          <p:attrName>ppt_x</p:attrName>
                                        </p:attrNameLst>
                                      </p:cBhvr>
                                      <p:tavLst>
                                        <p:tav tm="0">
                                          <p:val>
                                            <p:strVal val="0-#ppt_w/2"/>
                                          </p:val>
                                        </p:tav>
                                        <p:tav tm="100000">
                                          <p:val>
                                            <p:strVal val="#ppt_x"/>
                                          </p:val>
                                        </p:tav>
                                      </p:tavLst>
                                    </p:anim>
                                    <p:anim calcmode="lin" valueType="num">
                                      <p:cBhvr>
                                        <p:cTn id="19" dur="500" fill="hold"/>
                                        <p:tgtEl>
                                          <p:spTgt spid="32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1" nodeType="clickEffect">
                                  <p:stCondLst>
                                    <p:cond delay="0"/>
                                  </p:stCondLst>
                                  <p:iterate type="el">
                                    <p:tmAbs val="0"/>
                                  </p:iterate>
                                  <p:childTnLst>
                                    <p:set>
                                      <p:cBhvr>
                                        <p:cTn id="23" dur="indefinite" fill="hold"/>
                                        <p:tgtEl>
                                          <p:spTgt spid="326">
                                            <p:txEl>
                                              <p:pRg st="3" end="3"/>
                                            </p:txEl>
                                          </p:spTgt>
                                        </p:tgtEl>
                                        <p:attrNameLst>
                                          <p:attrName>style.visibility</p:attrName>
                                        </p:attrNameLst>
                                      </p:cBhvr>
                                      <p:to>
                                        <p:strVal val="visible"/>
                                      </p:to>
                                    </p:set>
                                    <p:anim calcmode="lin" valueType="num">
                                      <p:cBhvr>
                                        <p:cTn id="24" dur="500" fill="hold"/>
                                        <p:tgtEl>
                                          <p:spTgt spid="326">
                                            <p:txEl>
                                              <p:pRg st="3" end="3"/>
                                            </p:txEl>
                                          </p:spTgt>
                                        </p:tgtEl>
                                        <p:attrNameLst>
                                          <p:attrName>ppt_x</p:attrName>
                                        </p:attrNameLst>
                                      </p:cBhvr>
                                      <p:tavLst>
                                        <p:tav tm="0">
                                          <p:val>
                                            <p:strVal val="0-#ppt_w/2"/>
                                          </p:val>
                                        </p:tav>
                                        <p:tav tm="100000">
                                          <p:val>
                                            <p:strVal val="#ppt_x"/>
                                          </p:val>
                                        </p:tav>
                                      </p:tavLst>
                                    </p:anim>
                                    <p:anim calcmode="lin" valueType="num">
                                      <p:cBhvr>
                                        <p:cTn id="25" dur="500" fill="hold"/>
                                        <p:tgtEl>
                                          <p:spTgt spid="32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1" nodeType="clickEffect">
                                  <p:stCondLst>
                                    <p:cond delay="0"/>
                                  </p:stCondLst>
                                  <p:iterate type="el">
                                    <p:tmAbs val="0"/>
                                  </p:iterate>
                                  <p:childTnLst>
                                    <p:set>
                                      <p:cBhvr>
                                        <p:cTn id="29" dur="indefinite" fill="hold"/>
                                        <p:tgtEl>
                                          <p:spTgt spid="326">
                                            <p:txEl>
                                              <p:pRg st="4" end="4"/>
                                            </p:txEl>
                                          </p:spTgt>
                                        </p:tgtEl>
                                        <p:attrNameLst>
                                          <p:attrName>style.visibility</p:attrName>
                                        </p:attrNameLst>
                                      </p:cBhvr>
                                      <p:to>
                                        <p:strVal val="visible"/>
                                      </p:to>
                                    </p:set>
                                    <p:anim calcmode="lin" valueType="num">
                                      <p:cBhvr>
                                        <p:cTn id="30" dur="500" fill="hold"/>
                                        <p:tgtEl>
                                          <p:spTgt spid="326">
                                            <p:txEl>
                                              <p:pRg st="4" end="4"/>
                                            </p:txEl>
                                          </p:spTgt>
                                        </p:tgtEl>
                                        <p:attrNameLst>
                                          <p:attrName>ppt_x</p:attrName>
                                        </p:attrNameLst>
                                      </p:cBhvr>
                                      <p:tavLst>
                                        <p:tav tm="0">
                                          <p:val>
                                            <p:strVal val="0-#ppt_w/2"/>
                                          </p:val>
                                        </p:tav>
                                        <p:tav tm="100000">
                                          <p:val>
                                            <p:strVal val="#ppt_x"/>
                                          </p:val>
                                        </p:tav>
                                      </p:tavLst>
                                    </p:anim>
                                    <p:anim calcmode="lin" valueType="num">
                                      <p:cBhvr>
                                        <p:cTn id="31" dur="500" fill="hold"/>
                                        <p:tgtEl>
                                          <p:spTgt spid="32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1" nodeType="clickEffect">
                                  <p:stCondLst>
                                    <p:cond delay="0"/>
                                  </p:stCondLst>
                                  <p:iterate type="el">
                                    <p:tmAbs val="0"/>
                                  </p:iterate>
                                  <p:childTnLst>
                                    <p:set>
                                      <p:cBhvr>
                                        <p:cTn id="35" dur="indefinite" fill="hold"/>
                                        <p:tgtEl>
                                          <p:spTgt spid="326">
                                            <p:txEl>
                                              <p:pRg st="5" end="5"/>
                                            </p:txEl>
                                          </p:spTgt>
                                        </p:tgtEl>
                                        <p:attrNameLst>
                                          <p:attrName>style.visibility</p:attrName>
                                        </p:attrNameLst>
                                      </p:cBhvr>
                                      <p:to>
                                        <p:strVal val="visible"/>
                                      </p:to>
                                    </p:set>
                                    <p:anim calcmode="lin" valueType="num">
                                      <p:cBhvr>
                                        <p:cTn id="36" dur="500" fill="hold"/>
                                        <p:tgtEl>
                                          <p:spTgt spid="326">
                                            <p:txEl>
                                              <p:pRg st="5" end="5"/>
                                            </p:txEl>
                                          </p:spTgt>
                                        </p:tgtEl>
                                        <p:attrNameLst>
                                          <p:attrName>ppt_x</p:attrName>
                                        </p:attrNameLst>
                                      </p:cBhvr>
                                      <p:tavLst>
                                        <p:tav tm="0">
                                          <p:val>
                                            <p:strVal val="0-#ppt_w/2"/>
                                          </p:val>
                                        </p:tav>
                                        <p:tav tm="100000">
                                          <p:val>
                                            <p:strVal val="#ppt_x"/>
                                          </p:val>
                                        </p:tav>
                                      </p:tavLst>
                                    </p:anim>
                                    <p:anim calcmode="lin" valueType="num">
                                      <p:cBhvr>
                                        <p:cTn id="37" dur="500" fill="hold"/>
                                        <p:tgtEl>
                                          <p:spTgt spid="326">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spid="326" grpId="1" bldLvl="5" animBg="1" advAuto="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Slide Number"/>
          <p:cNvSpPr txBox="1"/>
          <p:nvPr>
            <p:ph type="sldNum" sz="quarter" idx="12"/>
          </p:nvPr>
        </p:nvSpPr>
        <p:spPr>
          <a:prstGeom prst="rect">
            <a:avLst/>
          </a:prstGeom>
        </p:spPr>
        <p:txBody>
          <a:bodyPr/>
          <a:lstStyle/>
          <a:p>
            <a:fld id="{86CB4B4D-7CA3-9044-876B-883B54F8677D}" type="slidenum">
              <a:rPr/>
            </a:fld>
            <a:endParaRPr/>
          </a:p>
        </p:txBody>
      </p:sp>
      <p:sp>
        <p:nvSpPr>
          <p:cNvPr id="330" name="Financial Reporting and IPOs"/>
          <p:cNvSpPr txBox="1"/>
          <p:nvPr/>
        </p:nvSpPr>
        <p:spPr>
          <a:xfrm>
            <a:off x="1022500" y="1426655"/>
            <a:ext cx="8115301" cy="1346201"/>
          </a:xfrm>
          <a:prstGeom prst="rect">
            <a:avLst/>
          </a:prstGeom>
          <a:ln w="12700">
            <a:miter lim="400000"/>
          </a:ln>
        </p:spPr>
        <p:txBody>
          <a:bodyPr wrap="none" lIns="50800" tIns="50800" rIns="50800" bIns="50800" anchor="ctr">
            <a:spAutoFit/>
          </a:bodyPr>
          <a:lstStyle>
            <a:lvl1pPr>
              <a:defRPr sz="7000" b="1"/>
            </a:lvl1pPr>
          </a:lstStyle>
          <a:p>
            <a:r>
              <a:t>财务报告和企业上市</a:t>
            </a:r>
          </a:p>
        </p:txBody>
      </p:sp>
      <p:sp>
        <p:nvSpPr>
          <p:cNvPr id="331" name="主板上市条件"/>
          <p:cNvSpPr txBox="1"/>
          <p:nvPr/>
        </p:nvSpPr>
        <p:spPr>
          <a:xfrm>
            <a:off x="1118223" y="3557029"/>
            <a:ext cx="7923855" cy="2070101"/>
          </a:xfrm>
          <a:prstGeom prst="rect">
            <a:avLst/>
          </a:prstGeom>
          <a:ln w="12700">
            <a:miter lim="400000"/>
          </a:ln>
        </p:spPr>
        <p:txBody>
          <a:bodyPr lIns="50800" tIns="50800" rIns="50800" bIns="50800" anchor="ctr">
            <a:spAutoFit/>
          </a:bodyPr>
          <a:lstStyle>
            <a:lvl1pPr algn="l" defTabSz="457200">
              <a:spcBef>
                <a:spcPts val="1200"/>
              </a:spcBef>
              <a:defRPr sz="5500" b="1">
                <a:solidFill>
                  <a:srgbClr val="000000"/>
                </a:solidFill>
                <a:latin typeface="Times Roman"/>
                <a:ea typeface="Times Roman"/>
                <a:cs typeface="Times Roman"/>
                <a:sym typeface="Times Roman"/>
              </a:defRPr>
            </a:lvl1pPr>
          </a:lstStyle>
          <a:p>
            <a:r>
              <a:t>主板上市条件 </a:t>
            </a:r>
          </a:p>
        </p:txBody>
      </p:sp>
      <p:sp>
        <p:nvSpPr>
          <p:cNvPr id="332" name="香港主板市场是为具备一定市值/收入/利润规模、业务根基稳健的公司而设的市场，上市公司行 业众多，包括综合企业、银行、房地产开发公司、教育、互联网公司及医疗健康公司等。因此，公司 作为上市申请人申请在香港主板市场上市，必须符合以下基本条件:"/>
          <p:cNvSpPr txBox="1"/>
          <p:nvPr/>
        </p:nvSpPr>
        <p:spPr>
          <a:xfrm>
            <a:off x="1047179" y="5720052"/>
            <a:ext cx="18103142" cy="4337528"/>
          </a:xfrm>
          <a:prstGeom prst="rect">
            <a:avLst/>
          </a:prstGeom>
          <a:ln w="12700">
            <a:miter lim="400000"/>
          </a:ln>
        </p:spPr>
        <p:txBody>
          <a:bodyPr lIns="50800" tIns="50800" rIns="50800" bIns="50800" anchor="ctr">
            <a:spAutoFit/>
          </a:bodyPr>
          <a:lstStyle/>
          <a:p>
            <a:pPr algn="l" defTabSz="457200">
              <a:spcBef>
                <a:spcPts val="1200"/>
              </a:spcBef>
              <a:defRPr sz="4700">
                <a:solidFill>
                  <a:srgbClr val="000000"/>
                </a:solidFill>
                <a:latin typeface="Songti TC Regular"/>
                <a:ea typeface="Songti TC Regular"/>
                <a:cs typeface="Songti TC Regular"/>
                <a:sym typeface="Songti TC Regular"/>
              </a:defRPr>
            </a:pPr>
            <a:r>
              <a:t>香港主板市场是为具备一定市值</a:t>
            </a:r>
            <a:r>
              <a:rPr>
                <a:latin typeface="Arial" panose="020B0604020202020204"/>
                <a:ea typeface="Arial" panose="020B0604020202020204"/>
                <a:cs typeface="Arial" panose="020B0604020202020204"/>
                <a:sym typeface="Arial" panose="020B0604020202020204"/>
              </a:rPr>
              <a:t>/</a:t>
            </a:r>
            <a:r>
              <a:t>收入</a:t>
            </a:r>
            <a:r>
              <a:rPr>
                <a:latin typeface="Arial" panose="020B0604020202020204"/>
                <a:ea typeface="Arial" panose="020B0604020202020204"/>
                <a:cs typeface="Arial" panose="020B0604020202020204"/>
                <a:sym typeface="Arial" panose="020B0604020202020204"/>
              </a:rPr>
              <a:t>/</a:t>
            </a:r>
            <a:r>
              <a:t>利润规模、业务根基稳健的公司而设的市场，上市公司行</a:t>
            </a:r>
            <a:r>
              <a:rPr>
                <a:latin typeface="Times Roman"/>
                <a:ea typeface="Times Roman"/>
                <a:cs typeface="Times Roman"/>
                <a:sym typeface="Times Roman"/>
              </a:rPr>
              <a:t> </a:t>
            </a:r>
            <a:r>
              <a:t>业众多，包括综合企业、银行、房地产开发公司、教育、互联网公司及医疗健康公司等。因此，公司</a:t>
            </a:r>
            <a:r>
              <a:rPr>
                <a:latin typeface="Times Roman"/>
                <a:ea typeface="Times Roman"/>
                <a:cs typeface="Times Roman"/>
                <a:sym typeface="Times Roman"/>
              </a:rPr>
              <a:t> </a:t>
            </a:r>
            <a:r>
              <a:t>作为上市申请人申请在香港主板市场上市，必须符合以下基本条件</a:t>
            </a:r>
            <a:r>
              <a:rPr>
                <a:latin typeface="Times Roman"/>
                <a:ea typeface="Times Roman"/>
                <a:cs typeface="Times Roman"/>
                <a:sym typeface="Times Roman"/>
              </a:rPr>
              <a:t>: </a:t>
            </a:r>
            <a:endParaRPr>
              <a:latin typeface="Times Roman"/>
              <a:ea typeface="Times Roman"/>
              <a:cs typeface="Times Roman"/>
              <a:sym typeface="Times Roman"/>
            </a:endParaRPr>
          </a:p>
        </p:txBody>
      </p:sp>
    </p:spTree>
    <p:custDataLst>
      <p:tags r:id="rId1"/>
    </p:custData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Slide Number"/>
          <p:cNvSpPr txBox="1"/>
          <p:nvPr>
            <p:ph type="sldNum" sz="quarter" idx="12"/>
          </p:nvPr>
        </p:nvSpPr>
        <p:spPr>
          <a:prstGeom prst="rect">
            <a:avLst/>
          </a:prstGeom>
        </p:spPr>
        <p:txBody>
          <a:bodyPr/>
          <a:lstStyle/>
          <a:p>
            <a:fld id="{86CB4B4D-7CA3-9044-876B-883B54F8677D}" type="slidenum">
              <a:rPr/>
            </a:fld>
            <a:endParaRPr/>
          </a:p>
        </p:txBody>
      </p:sp>
      <p:sp>
        <p:nvSpPr>
          <p:cNvPr id="335" name="财务要求 (符合以下其中一项测试即可)…"/>
          <p:cNvSpPr txBox="1"/>
          <p:nvPr/>
        </p:nvSpPr>
        <p:spPr>
          <a:xfrm>
            <a:off x="1322294" y="936792"/>
            <a:ext cx="16354277" cy="10484397"/>
          </a:xfrm>
          <a:prstGeom prst="rect">
            <a:avLst/>
          </a:prstGeom>
          <a:ln w="12700">
            <a:miter lim="400000"/>
          </a:ln>
        </p:spPr>
        <p:txBody>
          <a:bodyPr wrap="none" lIns="50800" tIns="50800" rIns="50800" bIns="50800" anchor="ctr">
            <a:spAutoFit/>
          </a:bodyPr>
          <a:lstStyle/>
          <a:p>
            <a:pPr algn="l" defTabSz="457200">
              <a:spcBef>
                <a:spcPts val="1200"/>
              </a:spcBef>
              <a:defRPr sz="5000">
                <a:solidFill>
                  <a:srgbClr val="000000"/>
                </a:solidFill>
                <a:latin typeface="Songti TC Regular"/>
                <a:ea typeface="Songti TC Regular"/>
                <a:cs typeface="Songti TC Regular"/>
                <a:sym typeface="Songti TC Regular"/>
              </a:defRPr>
            </a:pPr>
            <a:r>
              <a:t>财务要求</a:t>
            </a:r>
            <a:r>
              <a:rPr>
                <a:latin typeface="Times Roman"/>
                <a:ea typeface="Times Roman"/>
                <a:cs typeface="Times Roman"/>
                <a:sym typeface="Times Roman"/>
              </a:rPr>
              <a:t> </a:t>
            </a:r>
            <a:r>
              <a:rPr b="1">
                <a:latin typeface="Arial" panose="020B0604020202020204"/>
                <a:ea typeface="Arial" panose="020B0604020202020204"/>
                <a:cs typeface="Arial" panose="020B0604020202020204"/>
                <a:sym typeface="Arial" panose="020B0604020202020204"/>
              </a:rPr>
              <a:t>(</a:t>
            </a:r>
            <a:r>
              <a:t>符合以下其中一项测试即可</a:t>
            </a:r>
            <a:r>
              <a:rPr b="1">
                <a:latin typeface="Arial" panose="020B0604020202020204"/>
                <a:ea typeface="Arial" panose="020B0604020202020204"/>
                <a:cs typeface="Arial" panose="020B0604020202020204"/>
                <a:sym typeface="Arial" panose="020B0604020202020204"/>
              </a:rPr>
              <a:t>) </a:t>
            </a:r>
            <a:r>
              <a:rPr b="1" baseline="10000">
                <a:latin typeface="Arial" panose="020B0604020202020204"/>
                <a:ea typeface="Arial" panose="020B0604020202020204"/>
                <a:cs typeface="Arial" panose="020B0604020202020204"/>
                <a:sym typeface="Arial" panose="020B0604020202020204"/>
              </a:rPr>
              <a:t> </a:t>
            </a:r>
            <a:endParaRPr b="1" baseline="10000">
              <a:latin typeface="Arial" panose="020B0604020202020204"/>
              <a:ea typeface="Arial" panose="020B0604020202020204"/>
              <a:cs typeface="Arial" panose="020B0604020202020204"/>
              <a:sym typeface="Arial" panose="020B0604020202020204"/>
            </a:endParaRPr>
          </a:p>
          <a:p>
            <a:pPr algn="l" defTabSz="457200">
              <a:spcBef>
                <a:spcPts val="1200"/>
              </a:spcBef>
              <a:defRPr sz="5000" b="1" baseline="10000">
                <a:solidFill>
                  <a:srgbClr val="000000"/>
                </a:solidFill>
                <a:latin typeface="Arial" panose="020B0604020202020204"/>
                <a:ea typeface="Arial" panose="020B0604020202020204"/>
                <a:cs typeface="Arial" panose="020B0604020202020204"/>
                <a:sym typeface="Arial" panose="020B0604020202020204"/>
              </a:defRPr>
            </a:pPr>
          </a:p>
          <a:p>
            <a:pPr algn="l" defTabSz="457200">
              <a:spcBef>
                <a:spcPts val="1200"/>
              </a:spcBef>
              <a:defRPr sz="5000">
                <a:solidFill>
                  <a:srgbClr val="000000"/>
                </a:solidFill>
                <a:latin typeface="Songti TC Bold"/>
                <a:ea typeface="Songti TC Bold"/>
                <a:cs typeface="Songti TC Bold"/>
                <a:sym typeface="Songti TC Bold"/>
              </a:defRPr>
            </a:pPr>
            <a:r>
              <a:t>盈利测试</a:t>
            </a:r>
            <a:r>
              <a:rPr b="1">
                <a:latin typeface="Times Roman"/>
                <a:ea typeface="Times Roman"/>
                <a:cs typeface="Times Roman"/>
                <a:sym typeface="Times Roman"/>
              </a:rPr>
              <a:t> </a:t>
            </a:r>
            <a:endParaRPr b="1">
              <a:latin typeface="Times Roman"/>
              <a:ea typeface="Times Roman"/>
              <a:cs typeface="Times Roman"/>
              <a:sym typeface="Times Roman"/>
            </a:endParaRPr>
          </a:p>
          <a:p>
            <a:pPr algn="l" defTabSz="457200">
              <a:spcBef>
                <a:spcPts val="1200"/>
              </a:spcBef>
              <a:defRPr sz="5000">
                <a:solidFill>
                  <a:srgbClr val="000000"/>
                </a:solidFill>
                <a:latin typeface="Times Roman"/>
                <a:ea typeface="Times Roman"/>
                <a:cs typeface="Times Roman"/>
                <a:sym typeface="Times Roman"/>
              </a:defRPr>
            </a:pPr>
          </a:p>
          <a:p>
            <a:pPr marL="457200" indent="-317500" algn="l" defTabSz="457200">
              <a:spcBef>
                <a:spcPts val="1200"/>
              </a:spcBef>
              <a:buClr>
                <a:srgbClr val="000000"/>
              </a:buClr>
              <a:buSzPct val="100000"/>
              <a:buFont typeface="Times Roman"/>
              <a:buChar char="•"/>
              <a:defRPr sz="5000">
                <a:solidFill>
                  <a:srgbClr val="000000"/>
                </a:solidFill>
                <a:latin typeface="Songti TC Regular"/>
                <a:ea typeface="Songti TC Regular"/>
                <a:cs typeface="Songti TC Regular"/>
                <a:sym typeface="Songti TC Regular"/>
              </a:defRPr>
            </a:pPr>
            <a:r>
              <a:rPr>
                <a:latin typeface="Times Roman"/>
                <a:ea typeface="Times Roman"/>
                <a:cs typeface="Times Roman"/>
                <a:sym typeface="Times Roman"/>
              </a:rPr>
              <a:t>	</a:t>
            </a:r>
            <a:r>
              <a:t>上市前最近一个会计年度股东应占盈利</a:t>
            </a:r>
            <a:r>
              <a:rPr>
                <a:latin typeface="Arial" panose="020B0604020202020204"/>
                <a:ea typeface="Arial" panose="020B0604020202020204"/>
                <a:cs typeface="Arial" panose="020B0604020202020204"/>
                <a:sym typeface="Arial" panose="020B0604020202020204"/>
              </a:rPr>
              <a:t>≥ 2,000 </a:t>
            </a:r>
            <a:r>
              <a:t>万港元</a:t>
            </a:r>
            <a:r>
              <a:rPr>
                <a:latin typeface="Times Roman"/>
                <a:ea typeface="Times Roman"/>
                <a:cs typeface="Times Roman"/>
                <a:sym typeface="Times Roman"/>
              </a:rPr>
              <a:t>; </a:t>
            </a:r>
            <a:br>
              <a:rPr>
                <a:latin typeface="Times Roman"/>
                <a:ea typeface="Times Roman"/>
                <a:cs typeface="Times Roman"/>
                <a:sym typeface="Times Roman"/>
              </a:rPr>
            </a:br>
            <a:endParaRPr>
              <a:latin typeface="Times Roman"/>
              <a:ea typeface="Times Roman"/>
              <a:cs typeface="Times Roman"/>
              <a:sym typeface="Times Roman"/>
            </a:endParaRPr>
          </a:p>
          <a:p>
            <a:pPr marL="457200" indent="-317500" algn="l" defTabSz="457200">
              <a:spcBef>
                <a:spcPts val="1200"/>
              </a:spcBef>
              <a:buClr>
                <a:srgbClr val="000000"/>
              </a:buClr>
              <a:buSzPct val="100000"/>
              <a:buFont typeface="Times Roman"/>
              <a:buChar char="•"/>
              <a:defRPr sz="5000">
                <a:solidFill>
                  <a:srgbClr val="000000"/>
                </a:solidFill>
                <a:latin typeface="Songti TC Regular"/>
                <a:ea typeface="Songti TC Regular"/>
                <a:cs typeface="Songti TC Regular"/>
                <a:sym typeface="Songti TC Regular"/>
              </a:defRPr>
            </a:pPr>
            <a:r>
              <a:rPr>
                <a:latin typeface="Times Roman"/>
                <a:ea typeface="Times Roman"/>
                <a:cs typeface="Times Roman"/>
                <a:sym typeface="Times Roman"/>
              </a:rPr>
              <a:t>	</a:t>
            </a:r>
            <a:r>
              <a:t>前两年累计的股东应占盈利</a:t>
            </a:r>
            <a:r>
              <a:rPr>
                <a:latin typeface="Arial" panose="020B0604020202020204"/>
                <a:ea typeface="Arial" panose="020B0604020202020204"/>
                <a:cs typeface="Arial" panose="020B0604020202020204"/>
                <a:sym typeface="Arial" panose="020B0604020202020204"/>
              </a:rPr>
              <a:t>≥ 3,000 </a:t>
            </a:r>
            <a:r>
              <a:t>万港元</a:t>
            </a:r>
            <a:r>
              <a:rPr>
                <a:latin typeface="Times Roman"/>
                <a:ea typeface="Times Roman"/>
                <a:cs typeface="Times Roman"/>
                <a:sym typeface="Times Roman"/>
              </a:rPr>
              <a:t>;</a:t>
            </a:r>
            <a:r>
              <a:t>及</a:t>
            </a:r>
            <a:r>
              <a:rPr>
                <a:latin typeface="Times Roman"/>
                <a:ea typeface="Times Roman"/>
                <a:cs typeface="Times Roman"/>
                <a:sym typeface="Times Roman"/>
              </a:rPr>
              <a:t> </a:t>
            </a:r>
            <a:br>
              <a:rPr>
                <a:latin typeface="Times Roman"/>
                <a:ea typeface="Times Roman"/>
                <a:cs typeface="Times Roman"/>
                <a:sym typeface="Times Roman"/>
              </a:rPr>
            </a:br>
            <a:endParaRPr>
              <a:latin typeface="Times Roman"/>
              <a:ea typeface="Times Roman"/>
              <a:cs typeface="Times Roman"/>
              <a:sym typeface="Times Roman"/>
            </a:endParaRPr>
          </a:p>
          <a:p>
            <a:pPr marL="457200" indent="-317500" algn="l" defTabSz="457200">
              <a:spcBef>
                <a:spcPts val="1200"/>
              </a:spcBef>
              <a:buClr>
                <a:srgbClr val="000000"/>
              </a:buClr>
              <a:buSzPct val="100000"/>
              <a:buFont typeface="Times Roman"/>
              <a:buChar char="•"/>
              <a:defRPr sz="5000">
                <a:solidFill>
                  <a:srgbClr val="000000"/>
                </a:solidFill>
                <a:latin typeface="Songti TC Regular"/>
                <a:ea typeface="Songti TC Regular"/>
                <a:cs typeface="Songti TC Regular"/>
                <a:sym typeface="Songti TC Regular"/>
              </a:defRPr>
            </a:pPr>
            <a:r>
              <a:rPr>
                <a:latin typeface="Times Roman"/>
                <a:ea typeface="Times Roman"/>
                <a:cs typeface="Times Roman"/>
                <a:sym typeface="Times Roman"/>
              </a:rPr>
              <a:t>	</a:t>
            </a:r>
            <a:r>
              <a:t>上市时市值</a:t>
            </a:r>
            <a:r>
              <a:rPr>
                <a:latin typeface="Times Roman"/>
                <a:ea typeface="Times Roman"/>
                <a:cs typeface="Times Roman"/>
                <a:sym typeface="Times Roman"/>
              </a:rPr>
              <a:t> </a:t>
            </a:r>
            <a:r>
              <a:rPr>
                <a:latin typeface="Arial" panose="020B0604020202020204"/>
                <a:ea typeface="Arial" panose="020B0604020202020204"/>
                <a:cs typeface="Arial" panose="020B0604020202020204"/>
                <a:sym typeface="Arial" panose="020B0604020202020204"/>
              </a:rPr>
              <a:t>≥ 5 </a:t>
            </a:r>
            <a:r>
              <a:t>亿港元。</a:t>
            </a:r>
            <a:r>
              <a:rPr>
                <a:latin typeface="Times Roman"/>
                <a:ea typeface="Times Roman"/>
                <a:cs typeface="Times Roman"/>
                <a:sym typeface="Times Roman"/>
              </a:rPr>
              <a:t> </a:t>
            </a:r>
            <a:br>
              <a:rPr>
                <a:latin typeface="Times Roman"/>
                <a:ea typeface="Times Roman"/>
                <a:cs typeface="Times Roman"/>
                <a:sym typeface="Times Roman"/>
              </a:rPr>
            </a:br>
            <a:endParaRPr>
              <a:latin typeface="Times Roman"/>
              <a:ea typeface="Times Roman"/>
              <a:cs typeface="Times Roman"/>
              <a:sym typeface="Times Roman"/>
            </a:endParaRPr>
          </a:p>
        </p:txBody>
      </p:sp>
    </p:spTree>
    <p:custDataLst>
      <p:tags r:id="rId1"/>
    </p:custData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 name="Slide Number"/>
          <p:cNvSpPr txBox="1"/>
          <p:nvPr>
            <p:ph type="sldNum" sz="quarter" idx="12"/>
          </p:nvPr>
        </p:nvSpPr>
        <p:spPr>
          <a:prstGeom prst="rect">
            <a:avLst/>
          </a:prstGeom>
        </p:spPr>
        <p:txBody>
          <a:bodyPr/>
          <a:lstStyle/>
          <a:p>
            <a:fld id="{86CB4B4D-7CA3-9044-876B-883B54F8677D}" type="slidenum">
              <a:rPr/>
            </a:fld>
            <a:endParaRPr/>
          </a:p>
        </p:txBody>
      </p:sp>
      <p:sp>
        <p:nvSpPr>
          <p:cNvPr id="338" name="上市前最近一个会计年度收入≥ 5 亿港元;及…"/>
          <p:cNvSpPr txBox="1"/>
          <p:nvPr/>
        </p:nvSpPr>
        <p:spPr>
          <a:xfrm>
            <a:off x="1709571" y="1415670"/>
            <a:ext cx="14431852" cy="7043404"/>
          </a:xfrm>
          <a:prstGeom prst="rect">
            <a:avLst/>
          </a:prstGeom>
          <a:ln w="12700">
            <a:miter lim="400000"/>
          </a:ln>
        </p:spPr>
        <p:txBody>
          <a:bodyPr wrap="none" lIns="50800" tIns="50800" rIns="50800" bIns="50800" anchor="ctr">
            <a:spAutoFit/>
          </a:bodyPr>
          <a:lstStyle/>
          <a:p>
            <a:pPr algn="l" defTabSz="457200">
              <a:spcBef>
                <a:spcPts val="1200"/>
              </a:spcBef>
              <a:defRPr sz="5500">
                <a:solidFill>
                  <a:srgbClr val="000000"/>
                </a:solidFill>
                <a:latin typeface="Times Roman"/>
                <a:ea typeface="Times Roman"/>
                <a:cs typeface="Times Roman"/>
                <a:sym typeface="Times Roman"/>
              </a:defRPr>
            </a:pPr>
          </a:p>
          <a:p>
            <a:pPr algn="l" defTabSz="457200">
              <a:spcBef>
                <a:spcPts val="1200"/>
              </a:spcBef>
              <a:defRPr sz="5500">
                <a:solidFill>
                  <a:srgbClr val="000000"/>
                </a:solidFill>
                <a:latin typeface="Times Roman"/>
                <a:ea typeface="Times Roman"/>
                <a:cs typeface="Times Roman"/>
                <a:sym typeface="Times Roman"/>
              </a:defRPr>
            </a:pPr>
          </a:p>
          <a:p>
            <a:pPr marL="914400" lvl="1" indent="-317500" algn="l" defTabSz="457200">
              <a:spcBef>
                <a:spcPts val="1200"/>
              </a:spcBef>
              <a:buClr>
                <a:srgbClr val="000000"/>
              </a:buClr>
              <a:buSzPct val="100000"/>
              <a:buFont typeface="Times Roman"/>
              <a:buChar char="•"/>
              <a:defRPr sz="5500">
                <a:solidFill>
                  <a:srgbClr val="000000"/>
                </a:solidFill>
                <a:latin typeface="Times Roman"/>
                <a:ea typeface="Times Roman"/>
                <a:cs typeface="Times Roman"/>
                <a:sym typeface="Times Roman"/>
              </a:defRPr>
            </a:pPr>
            <a:r>
              <a:t>	上市前最近一个会计年度收入</a:t>
            </a:r>
            <a:r>
              <a:rPr>
                <a:latin typeface="Arial" panose="020B0604020202020204"/>
                <a:ea typeface="Arial" panose="020B0604020202020204"/>
                <a:cs typeface="Arial" panose="020B0604020202020204"/>
                <a:sym typeface="Arial" panose="020B0604020202020204"/>
              </a:rPr>
              <a:t>≥ 5 </a:t>
            </a:r>
            <a:r>
              <a:t>亿港元;及 </a:t>
            </a:r>
            <a:br/>
          </a:p>
          <a:p>
            <a:pPr marL="914400" lvl="1" indent="-317500" algn="l" defTabSz="457200">
              <a:spcBef>
                <a:spcPts val="1200"/>
              </a:spcBef>
              <a:buClr>
                <a:srgbClr val="000000"/>
              </a:buClr>
              <a:buSzPct val="100000"/>
              <a:buFont typeface="Times Roman"/>
              <a:buChar char="•"/>
              <a:defRPr sz="5500">
                <a:solidFill>
                  <a:srgbClr val="000000"/>
                </a:solidFill>
                <a:latin typeface="Songti TC Regular"/>
                <a:ea typeface="Songti TC Regular"/>
                <a:cs typeface="Songti TC Regular"/>
                <a:sym typeface="Songti TC Regular"/>
              </a:defRPr>
            </a:pPr>
            <a:r>
              <a:t>上市时市值</a:t>
            </a:r>
            <a:r>
              <a:rPr>
                <a:latin typeface="Times Roman"/>
                <a:ea typeface="Times Roman"/>
                <a:cs typeface="Times Roman"/>
                <a:sym typeface="Times Roman"/>
              </a:rPr>
              <a:t> </a:t>
            </a:r>
            <a:r>
              <a:rPr>
                <a:latin typeface="Arial" panose="020B0604020202020204"/>
                <a:ea typeface="Arial" panose="020B0604020202020204"/>
                <a:cs typeface="Arial" panose="020B0604020202020204"/>
                <a:sym typeface="Arial" panose="020B0604020202020204"/>
              </a:rPr>
              <a:t>≥ 40 </a:t>
            </a:r>
            <a:r>
              <a:t>亿港元。</a:t>
            </a:r>
            <a:r>
              <a:rPr>
                <a:latin typeface="Times Roman"/>
                <a:ea typeface="Times Roman"/>
                <a:cs typeface="Times Roman"/>
                <a:sym typeface="Times Roman"/>
              </a:rPr>
              <a:t> </a:t>
            </a:r>
            <a:br>
              <a:rPr>
                <a:latin typeface="Times Roman"/>
                <a:ea typeface="Times Roman"/>
                <a:cs typeface="Times Roman"/>
                <a:sym typeface="Times Roman"/>
              </a:rPr>
            </a:br>
            <a:endParaRPr>
              <a:latin typeface="Times Roman"/>
              <a:ea typeface="Times Roman"/>
              <a:cs typeface="Times Roman"/>
              <a:sym typeface="Times Roman"/>
            </a:endParaRPr>
          </a:p>
        </p:txBody>
      </p:sp>
      <p:sp>
        <p:nvSpPr>
          <p:cNvPr id="339" name="市值/收益测试"/>
          <p:cNvSpPr txBox="1"/>
          <p:nvPr/>
        </p:nvSpPr>
        <p:spPr>
          <a:xfrm>
            <a:off x="1077671" y="1358656"/>
            <a:ext cx="7443159" cy="1940552"/>
          </a:xfrm>
          <a:prstGeom prst="rect">
            <a:avLst/>
          </a:prstGeom>
          <a:ln w="12700">
            <a:miter lim="400000"/>
          </a:ln>
        </p:spPr>
        <p:txBody>
          <a:bodyPr lIns="50800" tIns="50800" rIns="50800" bIns="50800" anchor="ctr">
            <a:spAutoFit/>
          </a:bodyPr>
          <a:lstStyle/>
          <a:p>
            <a:pPr marL="457200" indent="-317500" algn="l" defTabSz="457200">
              <a:spcBef>
                <a:spcPts val="1200"/>
              </a:spcBef>
              <a:buClr>
                <a:srgbClr val="000000"/>
              </a:buClr>
              <a:buSzPct val="100000"/>
              <a:buFont typeface="Times Roman"/>
              <a:buChar char="•"/>
              <a:defRPr sz="5500" b="1">
                <a:solidFill>
                  <a:srgbClr val="000000"/>
                </a:solidFill>
                <a:latin typeface="Times Roman"/>
                <a:ea typeface="Times Roman"/>
                <a:cs typeface="Times Roman"/>
                <a:sym typeface="Times Roman"/>
              </a:defRPr>
            </a:pPr>
            <a:r>
              <a:t>市值</a:t>
            </a:r>
            <a:r>
              <a:rPr>
                <a:latin typeface="Arial" panose="020B0604020202020204"/>
                <a:ea typeface="Arial" panose="020B0604020202020204"/>
                <a:cs typeface="Arial" panose="020B0604020202020204"/>
                <a:sym typeface="Arial" panose="020B0604020202020204"/>
              </a:rPr>
              <a:t>/</a:t>
            </a:r>
            <a:r>
              <a:t>收益测试 </a:t>
            </a:r>
            <a:br/>
          </a:p>
        </p:txBody>
      </p:sp>
    </p:spTree>
    <p:custDataLst>
      <p:tags r:id="rId1"/>
    </p:custData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Slide Number"/>
          <p:cNvSpPr txBox="1"/>
          <p:nvPr>
            <p:ph type="sldNum" sz="quarter" idx="12"/>
          </p:nvPr>
        </p:nvSpPr>
        <p:spPr>
          <a:prstGeom prst="rect">
            <a:avLst/>
          </a:prstGeom>
        </p:spPr>
        <p:txBody>
          <a:bodyPr/>
          <a:lstStyle/>
          <a:p>
            <a:fld id="{86CB4B4D-7CA3-9044-876B-883B54F8677D}" type="slidenum">
              <a:rPr/>
            </a:fld>
            <a:endParaRPr/>
          </a:p>
        </p:txBody>
      </p:sp>
      <p:sp>
        <p:nvSpPr>
          <p:cNvPr id="342" name="上市前最近一个会计年度收入 ≥ 5 亿港元;…"/>
          <p:cNvSpPr txBox="1"/>
          <p:nvPr/>
        </p:nvSpPr>
        <p:spPr>
          <a:xfrm>
            <a:off x="1387071" y="2416823"/>
            <a:ext cx="17700440" cy="8882355"/>
          </a:xfrm>
          <a:prstGeom prst="rect">
            <a:avLst/>
          </a:prstGeom>
          <a:ln w="12700">
            <a:miter lim="400000"/>
          </a:ln>
        </p:spPr>
        <p:txBody>
          <a:bodyPr wrap="none" lIns="50800" tIns="50800" rIns="50800" bIns="50800" anchor="ctr">
            <a:spAutoFit/>
          </a:bodyPr>
          <a:lstStyle/>
          <a:p>
            <a:pPr algn="l" defTabSz="457200">
              <a:spcBef>
                <a:spcPts val="1200"/>
              </a:spcBef>
              <a:defRPr sz="5500">
                <a:solidFill>
                  <a:srgbClr val="000000"/>
                </a:solidFill>
                <a:latin typeface="Times Roman"/>
                <a:ea typeface="Times Roman"/>
                <a:cs typeface="Times Roman"/>
                <a:sym typeface="Times Roman"/>
              </a:defRPr>
            </a:pPr>
            <a:br/>
          </a:p>
          <a:p>
            <a:pPr marL="457200" indent="-317500" algn="l" defTabSz="457200">
              <a:spcBef>
                <a:spcPts val="1200"/>
              </a:spcBef>
              <a:buClr>
                <a:srgbClr val="000000"/>
              </a:buClr>
              <a:buSzPct val="100000"/>
              <a:buFont typeface="Times Roman"/>
              <a:buChar char="•"/>
              <a:defRPr sz="5500">
                <a:solidFill>
                  <a:srgbClr val="000000"/>
                </a:solidFill>
                <a:latin typeface="Times Roman"/>
                <a:ea typeface="Times Roman"/>
                <a:cs typeface="Times Roman"/>
                <a:sym typeface="Times Roman"/>
              </a:defRPr>
            </a:pPr>
            <a:r>
              <a:t>	上市前最近一个会计年度收入 </a:t>
            </a:r>
            <a:r>
              <a:rPr>
                <a:latin typeface="Arial" panose="020B0604020202020204"/>
                <a:ea typeface="Arial" panose="020B0604020202020204"/>
                <a:cs typeface="Arial" panose="020B0604020202020204"/>
                <a:sym typeface="Arial" panose="020B0604020202020204"/>
              </a:rPr>
              <a:t>≥ 5 </a:t>
            </a:r>
            <a:r>
              <a:t>亿港元; </a:t>
            </a:r>
            <a:br/>
          </a:p>
          <a:p>
            <a:pPr marL="457200" indent="-317500" algn="l" defTabSz="457200">
              <a:spcBef>
                <a:spcPts val="1200"/>
              </a:spcBef>
              <a:buClr>
                <a:srgbClr val="000000"/>
              </a:buClr>
              <a:buSzPct val="100000"/>
              <a:buFont typeface="Times Roman"/>
              <a:buChar char="•"/>
              <a:defRPr sz="5500">
                <a:solidFill>
                  <a:srgbClr val="000000"/>
                </a:solidFill>
                <a:latin typeface="Songti TC Regular"/>
                <a:ea typeface="Songti TC Regular"/>
                <a:cs typeface="Songti TC Regular"/>
                <a:sym typeface="Songti TC Regular"/>
              </a:defRPr>
            </a:pPr>
            <a:r>
              <a:rPr>
                <a:latin typeface="Times Roman"/>
                <a:ea typeface="Times Roman"/>
                <a:cs typeface="Times Roman"/>
                <a:sym typeface="Times Roman"/>
              </a:rPr>
              <a:t> </a:t>
            </a:r>
            <a:r>
              <a:t>拟上市业务现金流入前</a:t>
            </a:r>
            <a:r>
              <a:rPr>
                <a:latin typeface="Times Roman"/>
                <a:ea typeface="Times Roman"/>
                <a:cs typeface="Times Roman"/>
                <a:sym typeface="Times Roman"/>
              </a:rPr>
              <a:t> </a:t>
            </a:r>
            <a:r>
              <a:rPr>
                <a:latin typeface="Arial" panose="020B0604020202020204"/>
                <a:ea typeface="Arial" panose="020B0604020202020204"/>
                <a:cs typeface="Arial" panose="020B0604020202020204"/>
                <a:sym typeface="Arial" panose="020B0604020202020204"/>
              </a:rPr>
              <a:t>3 </a:t>
            </a:r>
            <a:r>
              <a:t>个会计年度合计</a:t>
            </a:r>
            <a:r>
              <a:rPr>
                <a:latin typeface="Arial" panose="020B0604020202020204"/>
                <a:ea typeface="Arial" panose="020B0604020202020204"/>
                <a:cs typeface="Arial" panose="020B0604020202020204"/>
                <a:sym typeface="Arial" panose="020B0604020202020204"/>
              </a:rPr>
              <a:t>≥ 1 </a:t>
            </a:r>
            <a:r>
              <a:t>亿港元</a:t>
            </a:r>
            <a:r>
              <a:rPr>
                <a:latin typeface="Times Roman"/>
                <a:ea typeface="Times Roman"/>
                <a:cs typeface="Times Roman"/>
                <a:sym typeface="Times Roman"/>
              </a:rPr>
              <a:t>;</a:t>
            </a:r>
            <a:r>
              <a:t>及</a:t>
            </a:r>
            <a:r>
              <a:rPr>
                <a:latin typeface="Times Roman"/>
                <a:ea typeface="Times Roman"/>
                <a:cs typeface="Times Roman"/>
                <a:sym typeface="Times Roman"/>
              </a:rPr>
              <a:t> </a:t>
            </a:r>
            <a:br>
              <a:rPr>
                <a:latin typeface="Times Roman"/>
                <a:ea typeface="Times Roman"/>
                <a:cs typeface="Times Roman"/>
                <a:sym typeface="Times Roman"/>
              </a:rPr>
            </a:br>
            <a:endParaRPr>
              <a:latin typeface="Times Roman"/>
              <a:ea typeface="Times Roman"/>
              <a:cs typeface="Times Roman"/>
              <a:sym typeface="Times Roman"/>
            </a:endParaRPr>
          </a:p>
          <a:p>
            <a:pPr marL="457200" indent="-317500" algn="l" defTabSz="457200">
              <a:spcBef>
                <a:spcPts val="1200"/>
              </a:spcBef>
              <a:buClr>
                <a:srgbClr val="000000"/>
              </a:buClr>
              <a:buSzPct val="100000"/>
              <a:buFont typeface="Times Roman"/>
              <a:buChar char="•"/>
              <a:defRPr sz="5500">
                <a:solidFill>
                  <a:srgbClr val="000000"/>
                </a:solidFill>
                <a:latin typeface="Songti TC Regular"/>
                <a:ea typeface="Songti TC Regular"/>
                <a:cs typeface="Songti TC Regular"/>
                <a:sym typeface="Songti TC Regular"/>
              </a:defRPr>
            </a:pPr>
            <a:r>
              <a:t>上市时市值</a:t>
            </a:r>
            <a:r>
              <a:rPr>
                <a:latin typeface="Times Roman"/>
                <a:ea typeface="Times Roman"/>
                <a:cs typeface="Times Roman"/>
                <a:sym typeface="Times Roman"/>
              </a:rPr>
              <a:t> </a:t>
            </a:r>
            <a:r>
              <a:rPr>
                <a:latin typeface="Arial" panose="020B0604020202020204"/>
                <a:ea typeface="Arial" panose="020B0604020202020204"/>
                <a:cs typeface="Arial" panose="020B0604020202020204"/>
                <a:sym typeface="Arial" panose="020B0604020202020204"/>
              </a:rPr>
              <a:t>≥ 20 </a:t>
            </a:r>
            <a:r>
              <a:t>亿港元。</a:t>
            </a:r>
            <a:r>
              <a:rPr>
                <a:latin typeface="Times Roman"/>
                <a:ea typeface="Times Roman"/>
                <a:cs typeface="Times Roman"/>
                <a:sym typeface="Times Roman"/>
              </a:rPr>
              <a:t> </a:t>
            </a:r>
            <a:br>
              <a:rPr>
                <a:latin typeface="Times Roman"/>
                <a:ea typeface="Times Roman"/>
                <a:cs typeface="Times Roman"/>
                <a:sym typeface="Times Roman"/>
              </a:rPr>
            </a:br>
            <a:endParaRPr>
              <a:latin typeface="Times Roman"/>
              <a:ea typeface="Times Roman"/>
              <a:cs typeface="Times Roman"/>
              <a:sym typeface="Times Roman"/>
            </a:endParaRPr>
          </a:p>
        </p:txBody>
      </p:sp>
      <p:sp>
        <p:nvSpPr>
          <p:cNvPr id="343" name="市值/收益/现金流量测试"/>
          <p:cNvSpPr txBox="1"/>
          <p:nvPr/>
        </p:nvSpPr>
        <p:spPr>
          <a:xfrm>
            <a:off x="796515" y="1167468"/>
            <a:ext cx="8805417" cy="2107729"/>
          </a:xfrm>
          <a:prstGeom prst="rect">
            <a:avLst/>
          </a:prstGeom>
          <a:ln w="12700">
            <a:miter lim="400000"/>
          </a:ln>
        </p:spPr>
        <p:txBody>
          <a:bodyPr wrap="none" lIns="50800" tIns="50800" rIns="50800" bIns="50800" anchor="ctr">
            <a:spAutoFit/>
          </a:bodyPr>
          <a:lstStyle/>
          <a:p>
            <a:pPr marL="457200" indent="-317500" algn="l" defTabSz="457200">
              <a:spcBef>
                <a:spcPts val="1200"/>
              </a:spcBef>
              <a:buClr>
                <a:srgbClr val="000000"/>
              </a:buClr>
              <a:buSzPct val="100000"/>
              <a:buFont typeface="Times Roman"/>
              <a:buChar char="•"/>
              <a:defRPr sz="6000" b="1">
                <a:solidFill>
                  <a:srgbClr val="000000"/>
                </a:solidFill>
                <a:latin typeface="Times Roman"/>
                <a:ea typeface="Times Roman"/>
                <a:cs typeface="Times Roman"/>
                <a:sym typeface="Times Roman"/>
              </a:defRPr>
            </a:pPr>
            <a:r>
              <a:t>	市值</a:t>
            </a:r>
            <a:r>
              <a:rPr>
                <a:latin typeface="Arial" panose="020B0604020202020204"/>
                <a:ea typeface="Arial" panose="020B0604020202020204"/>
                <a:cs typeface="Arial" panose="020B0604020202020204"/>
                <a:sym typeface="Arial" panose="020B0604020202020204"/>
              </a:rPr>
              <a:t>/</a:t>
            </a:r>
            <a:r>
              <a:t>收益</a:t>
            </a:r>
            <a:r>
              <a:rPr>
                <a:latin typeface="Arial" panose="020B0604020202020204"/>
                <a:ea typeface="Arial" panose="020B0604020202020204"/>
                <a:cs typeface="Arial" panose="020B0604020202020204"/>
                <a:sym typeface="Arial" panose="020B0604020202020204"/>
              </a:rPr>
              <a:t>/</a:t>
            </a:r>
            <a:r>
              <a:t>现金流量测试 </a:t>
            </a:r>
            <a:br/>
          </a:p>
        </p:txBody>
      </p:sp>
    </p:spTree>
    <p:custDataLst>
      <p:tags r:id="rId1"/>
    </p:custData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Slide Number"/>
          <p:cNvSpPr txBox="1"/>
          <p:nvPr>
            <p:ph type="sldNum" sz="quarter" idx="12"/>
          </p:nvPr>
        </p:nvSpPr>
        <p:spPr>
          <a:prstGeom prst="rect">
            <a:avLst/>
          </a:prstGeom>
        </p:spPr>
        <p:txBody>
          <a:bodyPr/>
          <a:lstStyle/>
          <a:p>
            <a:fld id="{86CB4B4D-7CA3-9044-876B-883B54F8677D}" type="slidenum">
              <a:rPr/>
            </a:fld>
            <a:endParaRPr/>
          </a:p>
        </p:txBody>
      </p:sp>
      <p:sp>
        <p:nvSpPr>
          <p:cNvPr id="346" name="其他要求"/>
          <p:cNvSpPr txBox="1"/>
          <p:nvPr/>
        </p:nvSpPr>
        <p:spPr>
          <a:xfrm>
            <a:off x="840268" y="1165876"/>
            <a:ext cx="4079876" cy="1257301"/>
          </a:xfrm>
          <a:prstGeom prst="rect">
            <a:avLst/>
          </a:prstGeom>
          <a:ln w="12700">
            <a:miter lim="400000"/>
          </a:ln>
        </p:spPr>
        <p:txBody>
          <a:bodyPr wrap="none" lIns="50800" tIns="50800" rIns="50800" bIns="50800" anchor="ctr">
            <a:spAutoFit/>
          </a:bodyPr>
          <a:lstStyle>
            <a:lvl1pPr marL="457200" indent="-317500" algn="l" defTabSz="457200">
              <a:spcBef>
                <a:spcPts val="1200"/>
              </a:spcBef>
              <a:buClr>
                <a:srgbClr val="000000"/>
              </a:buClr>
              <a:buSzPct val="100000"/>
              <a:buFont typeface="Times Roman"/>
              <a:buChar char="•"/>
              <a:defRPr sz="6500" b="1">
                <a:solidFill>
                  <a:srgbClr val="000000"/>
                </a:solidFill>
                <a:latin typeface="Times Roman"/>
                <a:ea typeface="Times Roman"/>
                <a:cs typeface="Times Roman"/>
                <a:sym typeface="Times Roman"/>
              </a:defRPr>
            </a:lvl1pPr>
          </a:lstStyle>
          <a:p>
            <a:r>
              <a:t>其他要求 </a:t>
            </a:r>
          </a:p>
        </p:txBody>
      </p:sp>
      <p:sp>
        <p:nvSpPr>
          <p:cNvPr id="347" name="除以上财务要求以外，拟赴港上市的企业还需在经营历史、公众持股、管理层及控制权等 方面满足一系列基本要求。此类要求主要包括:…"/>
          <p:cNvSpPr txBox="1"/>
          <p:nvPr/>
        </p:nvSpPr>
        <p:spPr>
          <a:xfrm>
            <a:off x="1561789" y="2884764"/>
            <a:ext cx="20695682" cy="9149290"/>
          </a:xfrm>
          <a:prstGeom prst="rect">
            <a:avLst/>
          </a:prstGeom>
          <a:ln w="12700">
            <a:miter lim="400000"/>
          </a:ln>
        </p:spPr>
        <p:txBody>
          <a:bodyPr lIns="50800" tIns="50800" rIns="50800" bIns="50800" anchor="ctr">
            <a:spAutoFit/>
          </a:bodyPr>
          <a:lstStyle/>
          <a:p>
            <a:pPr marL="457200" indent="-317500" algn="l" defTabSz="457200">
              <a:spcBef>
                <a:spcPts val="1200"/>
              </a:spcBef>
              <a:buClr>
                <a:srgbClr val="000000"/>
              </a:buClr>
              <a:buSzPct val="100000"/>
              <a:buFont typeface="Times Roman"/>
              <a:buChar char="•"/>
              <a:defRPr sz="4500">
                <a:solidFill>
                  <a:srgbClr val="000000"/>
                </a:solidFill>
                <a:latin typeface="Songti TC Regular"/>
                <a:ea typeface="Songti TC Regular"/>
                <a:cs typeface="Songti TC Regular"/>
                <a:sym typeface="Songti TC Regular"/>
              </a:defRPr>
            </a:pPr>
            <a:r>
              <a:t>除以上财务要求以外，拟赴港上市的企业还需在经营历史、公众持股、管理层及控制权等</a:t>
            </a:r>
            <a:r>
              <a:rPr>
                <a:latin typeface="Times Roman"/>
                <a:ea typeface="Times Roman"/>
                <a:cs typeface="Times Roman"/>
                <a:sym typeface="Times Roman"/>
              </a:rPr>
              <a:t> </a:t>
            </a:r>
            <a:r>
              <a:t>方面满足一系列基本要求。此类要求主要包括</a:t>
            </a:r>
            <a:r>
              <a:rPr>
                <a:latin typeface="Times Roman"/>
                <a:ea typeface="Times Roman"/>
                <a:cs typeface="Times Roman"/>
                <a:sym typeface="Times Roman"/>
              </a:rPr>
              <a:t>:</a:t>
            </a:r>
            <a:endParaRPr>
              <a:latin typeface="Times Roman"/>
              <a:ea typeface="Times Roman"/>
              <a:cs typeface="Times Roman"/>
              <a:sym typeface="Times Roman"/>
            </a:endParaRPr>
          </a:p>
          <a:p>
            <a:pPr marL="457200" indent="-317500" algn="l" defTabSz="457200">
              <a:spcBef>
                <a:spcPts val="1200"/>
              </a:spcBef>
              <a:buClr>
                <a:srgbClr val="000000"/>
              </a:buClr>
              <a:buSzPct val="100000"/>
              <a:buFont typeface="Times Roman"/>
              <a:buChar char="•"/>
              <a:defRPr sz="4500">
                <a:solidFill>
                  <a:srgbClr val="000000"/>
                </a:solidFill>
                <a:latin typeface="Songti TC Regular"/>
                <a:ea typeface="Songti TC Regular"/>
                <a:cs typeface="Songti TC Regular"/>
                <a:sym typeface="Songti TC Regular"/>
              </a:defRPr>
            </a:pPr>
            <a:endParaRPr>
              <a:latin typeface="Times Roman"/>
              <a:ea typeface="Times Roman"/>
              <a:cs typeface="Times Roman"/>
              <a:sym typeface="Times Roman"/>
            </a:endParaRPr>
          </a:p>
          <a:p>
            <a:pPr marL="1371600" lvl="2" indent="-317500" algn="l" defTabSz="457200">
              <a:spcBef>
                <a:spcPts val="1200"/>
              </a:spcBef>
              <a:buClr>
                <a:srgbClr val="000000"/>
              </a:buClr>
              <a:buSzPct val="100000"/>
              <a:buFont typeface="Times Roman"/>
              <a:buChar char="•"/>
              <a:defRPr sz="4500">
                <a:solidFill>
                  <a:srgbClr val="000000"/>
                </a:solidFill>
                <a:latin typeface="Songti TC Regular"/>
                <a:ea typeface="Songti TC Regular"/>
                <a:cs typeface="Songti TC Regular"/>
                <a:sym typeface="Songti TC Regular"/>
              </a:defRPr>
            </a:pPr>
            <a:r>
              <a:t>具备不少于三个会计年度的营业记录</a:t>
            </a:r>
            <a:r>
              <a:rPr>
                <a:latin typeface="Times Roman"/>
                <a:ea typeface="Times Roman"/>
                <a:cs typeface="Times Roman"/>
                <a:sym typeface="Times Roman"/>
              </a:rPr>
              <a:t>(</a:t>
            </a:r>
            <a:r>
              <a:t>特殊情况下可考虑较短的营业记录</a:t>
            </a:r>
            <a:r>
              <a:rPr>
                <a:latin typeface="Times Roman"/>
                <a:ea typeface="Times Roman"/>
                <a:cs typeface="Times Roman"/>
                <a:sym typeface="Times Roman"/>
              </a:rPr>
              <a:t>); </a:t>
            </a:r>
            <a:br>
              <a:rPr>
                <a:latin typeface="Times Roman"/>
                <a:ea typeface="Times Roman"/>
                <a:cs typeface="Times Roman"/>
                <a:sym typeface="Times Roman"/>
              </a:rPr>
            </a:br>
            <a:endParaRPr>
              <a:latin typeface="Times Roman"/>
              <a:ea typeface="Times Roman"/>
              <a:cs typeface="Times Roman"/>
              <a:sym typeface="Times Roman"/>
            </a:endParaRPr>
          </a:p>
          <a:p>
            <a:pPr marL="1828800" lvl="3" indent="-317500" algn="l" defTabSz="457200">
              <a:spcBef>
                <a:spcPts val="1200"/>
              </a:spcBef>
              <a:buClr>
                <a:srgbClr val="000000"/>
              </a:buClr>
              <a:buSzPct val="100000"/>
              <a:buFont typeface="Times Roman"/>
              <a:buChar char="•"/>
              <a:defRPr sz="4500">
                <a:solidFill>
                  <a:srgbClr val="000000"/>
                </a:solidFill>
                <a:latin typeface="Songti TC Regular"/>
                <a:ea typeface="Songti TC Regular"/>
                <a:cs typeface="Songti TC Regular"/>
                <a:sym typeface="Songti TC Regular"/>
              </a:defRPr>
            </a:pPr>
            <a:r>
              <a:t>最低公众持股量</a:t>
            </a:r>
            <a:r>
              <a:rPr>
                <a:latin typeface="Times Roman"/>
                <a:ea typeface="Times Roman"/>
                <a:cs typeface="Times Roman"/>
                <a:sym typeface="Times Roman"/>
              </a:rPr>
              <a:t>(</a:t>
            </a:r>
            <a:r>
              <a:t>一般为</a:t>
            </a:r>
            <a:r>
              <a:rPr>
                <a:latin typeface="Times Roman"/>
                <a:ea typeface="Times Roman"/>
                <a:cs typeface="Times Roman"/>
                <a:sym typeface="Times Roman"/>
              </a:rPr>
              <a:t> </a:t>
            </a:r>
            <a:r>
              <a:rPr>
                <a:latin typeface="Arial" panose="020B0604020202020204"/>
                <a:ea typeface="Arial" panose="020B0604020202020204"/>
                <a:cs typeface="Arial" panose="020B0604020202020204"/>
                <a:sym typeface="Arial" panose="020B0604020202020204"/>
              </a:rPr>
              <a:t>25% </a:t>
            </a:r>
            <a:r>
              <a:t>，如上市时市值</a:t>
            </a:r>
            <a:r>
              <a:rPr>
                <a:latin typeface="Times Roman"/>
                <a:ea typeface="Times Roman"/>
                <a:cs typeface="Times Roman"/>
                <a:sym typeface="Times Roman"/>
              </a:rPr>
              <a:t> </a:t>
            </a:r>
            <a:r>
              <a:rPr>
                <a:latin typeface="Arial" panose="020B0604020202020204"/>
                <a:ea typeface="Arial" panose="020B0604020202020204"/>
                <a:cs typeface="Arial" panose="020B0604020202020204"/>
                <a:sym typeface="Arial" panose="020B0604020202020204"/>
              </a:rPr>
              <a:t>&gt; 100 </a:t>
            </a:r>
            <a:r>
              <a:t>亿港元可酌情减至</a:t>
            </a:r>
            <a:r>
              <a:rPr>
                <a:latin typeface="Times Roman"/>
                <a:ea typeface="Times Roman"/>
                <a:cs typeface="Times Roman"/>
                <a:sym typeface="Times Roman"/>
              </a:rPr>
              <a:t> </a:t>
            </a:r>
            <a:r>
              <a:rPr>
                <a:latin typeface="Arial" panose="020B0604020202020204"/>
                <a:ea typeface="Arial" panose="020B0604020202020204"/>
                <a:cs typeface="Arial" panose="020B0604020202020204"/>
                <a:sym typeface="Arial" panose="020B0604020202020204"/>
              </a:rPr>
              <a:t>15%</a:t>
            </a:r>
            <a:r>
              <a:rPr>
                <a:latin typeface="Times Roman"/>
                <a:ea typeface="Times Roman"/>
                <a:cs typeface="Times Roman"/>
                <a:sym typeface="Times Roman"/>
              </a:rPr>
              <a:t>); </a:t>
            </a:r>
            <a:br>
              <a:rPr>
                <a:latin typeface="Times Roman"/>
                <a:ea typeface="Times Roman"/>
                <a:cs typeface="Times Roman"/>
                <a:sym typeface="Times Roman"/>
              </a:rPr>
            </a:br>
            <a:endParaRPr>
              <a:latin typeface="Times Roman"/>
              <a:ea typeface="Times Roman"/>
              <a:cs typeface="Times Roman"/>
              <a:sym typeface="Times Roman"/>
            </a:endParaRPr>
          </a:p>
          <a:p>
            <a:pPr marL="1828800" lvl="3" indent="-317500" algn="l" defTabSz="457200">
              <a:spcBef>
                <a:spcPts val="1200"/>
              </a:spcBef>
              <a:buClr>
                <a:srgbClr val="000000"/>
              </a:buClr>
              <a:buSzPct val="100000"/>
              <a:buFont typeface="Times Roman"/>
              <a:buChar char="•"/>
              <a:defRPr sz="4500">
                <a:solidFill>
                  <a:srgbClr val="000000"/>
                </a:solidFill>
                <a:latin typeface="Songti TC Regular"/>
                <a:ea typeface="Songti TC Regular"/>
                <a:cs typeface="Songti TC Regular"/>
                <a:sym typeface="Songti TC Regular"/>
              </a:defRPr>
            </a:pPr>
            <a:r>
              <a:t>上市时至少拥有</a:t>
            </a:r>
            <a:r>
              <a:rPr>
                <a:latin typeface="Times Roman"/>
                <a:ea typeface="Times Roman"/>
                <a:cs typeface="Times Roman"/>
                <a:sym typeface="Times Roman"/>
              </a:rPr>
              <a:t> </a:t>
            </a:r>
            <a:r>
              <a:rPr>
                <a:latin typeface="Arial" panose="020B0604020202020204"/>
                <a:ea typeface="Arial" panose="020B0604020202020204"/>
                <a:cs typeface="Arial" panose="020B0604020202020204"/>
                <a:sym typeface="Arial" panose="020B0604020202020204"/>
              </a:rPr>
              <a:t>300 </a:t>
            </a:r>
            <a:r>
              <a:t>名股东</a:t>
            </a:r>
            <a:r>
              <a:rPr>
                <a:latin typeface="Times Roman"/>
                <a:ea typeface="Times Roman"/>
                <a:cs typeface="Times Roman"/>
                <a:sym typeface="Times Roman"/>
              </a:rPr>
              <a:t>; </a:t>
            </a:r>
            <a:br>
              <a:rPr>
                <a:latin typeface="Times Roman"/>
                <a:ea typeface="Times Roman"/>
                <a:cs typeface="Times Roman"/>
                <a:sym typeface="Times Roman"/>
              </a:rPr>
            </a:br>
            <a:endParaRPr>
              <a:latin typeface="Times Roman"/>
              <a:ea typeface="Times Roman"/>
              <a:cs typeface="Times Roman"/>
              <a:sym typeface="Times Roman"/>
            </a:endParaRPr>
          </a:p>
        </p:txBody>
      </p:sp>
    </p:spTree>
    <p:custDataLst>
      <p:tags r:id="rId1"/>
    </p:custData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 name="Slide Number"/>
          <p:cNvSpPr txBox="1"/>
          <p:nvPr>
            <p:ph type="sldNum" sz="quarter" idx="12"/>
          </p:nvPr>
        </p:nvSpPr>
        <p:spPr>
          <a:prstGeom prst="rect">
            <a:avLst/>
          </a:prstGeom>
        </p:spPr>
        <p:txBody>
          <a:bodyPr/>
          <a:lstStyle/>
          <a:p>
            <a:fld id="{86CB4B4D-7CA3-9044-876B-883B54F8677D}" type="slidenum">
              <a:rPr/>
            </a:fld>
            <a:endParaRPr/>
          </a:p>
        </p:txBody>
      </p:sp>
      <p:sp>
        <p:nvSpPr>
          <p:cNvPr id="350" name="其他要求"/>
          <p:cNvSpPr txBox="1"/>
          <p:nvPr/>
        </p:nvSpPr>
        <p:spPr>
          <a:xfrm>
            <a:off x="820868" y="1204676"/>
            <a:ext cx="4575796" cy="1257301"/>
          </a:xfrm>
          <a:prstGeom prst="rect">
            <a:avLst/>
          </a:prstGeom>
          <a:ln w="12700">
            <a:miter lim="400000"/>
          </a:ln>
        </p:spPr>
        <p:txBody>
          <a:bodyPr lIns="50800" tIns="50800" rIns="50800" bIns="50800" anchor="ctr">
            <a:spAutoFit/>
          </a:bodyPr>
          <a:lstStyle>
            <a:lvl1pPr marL="457200" indent="-317500" algn="l" defTabSz="457200">
              <a:spcBef>
                <a:spcPts val="1200"/>
              </a:spcBef>
              <a:buClr>
                <a:srgbClr val="000000"/>
              </a:buClr>
              <a:buSzPct val="100000"/>
              <a:buFont typeface="Times Roman"/>
              <a:buChar char="•"/>
              <a:defRPr sz="6500" b="1">
                <a:solidFill>
                  <a:srgbClr val="000000"/>
                </a:solidFill>
                <a:latin typeface="Times Roman"/>
                <a:ea typeface="Times Roman"/>
                <a:cs typeface="Times Roman"/>
                <a:sym typeface="Times Roman"/>
              </a:defRPr>
            </a:lvl1pPr>
          </a:lstStyle>
          <a:p>
            <a:r>
              <a:t> 其他要求 </a:t>
            </a:r>
          </a:p>
        </p:txBody>
      </p:sp>
      <p:sp>
        <p:nvSpPr>
          <p:cNvPr id="351" name="至少前三个会计年度的管理层维持不变;…"/>
          <p:cNvSpPr txBox="1"/>
          <p:nvPr/>
        </p:nvSpPr>
        <p:spPr>
          <a:xfrm>
            <a:off x="2261945" y="3008973"/>
            <a:ext cx="17473421" cy="9909685"/>
          </a:xfrm>
          <a:prstGeom prst="rect">
            <a:avLst/>
          </a:prstGeom>
          <a:ln w="12700">
            <a:miter lim="400000"/>
          </a:ln>
        </p:spPr>
        <p:txBody>
          <a:bodyPr lIns="50800" tIns="50800" rIns="50800" bIns="50800" anchor="ctr">
            <a:spAutoFit/>
          </a:bodyPr>
          <a:lstStyle/>
          <a:p>
            <a:pPr marL="457200" indent="-317500" algn="l" defTabSz="457200">
              <a:spcBef>
                <a:spcPts val="1200"/>
              </a:spcBef>
              <a:buClr>
                <a:srgbClr val="000000"/>
              </a:buClr>
              <a:buSzPct val="100000"/>
              <a:buFont typeface="Times Roman"/>
              <a:buChar char="•"/>
              <a:defRPr sz="3500">
                <a:solidFill>
                  <a:srgbClr val="000000"/>
                </a:solidFill>
                <a:latin typeface="Times Roman"/>
                <a:ea typeface="Times Roman"/>
                <a:cs typeface="Times Roman"/>
                <a:sym typeface="Times Roman"/>
              </a:defRPr>
            </a:pPr>
            <a:r>
              <a:t>	    至少前三个会计年度的管理层维持不变; </a:t>
            </a:r>
            <a:br/>
          </a:p>
          <a:p>
            <a:pPr marL="457200" indent="-317500" algn="l" defTabSz="457200">
              <a:spcBef>
                <a:spcPts val="1200"/>
              </a:spcBef>
              <a:buClr>
                <a:srgbClr val="000000"/>
              </a:buClr>
              <a:buSzPct val="100000"/>
              <a:buFont typeface="Times Roman"/>
              <a:buChar char="•"/>
              <a:defRPr sz="3500">
                <a:solidFill>
                  <a:srgbClr val="000000"/>
                </a:solidFill>
                <a:latin typeface="Songti TC Regular"/>
                <a:ea typeface="Songti TC Regular"/>
                <a:cs typeface="Songti TC Regular"/>
                <a:sym typeface="Songti TC Regular"/>
              </a:defRPr>
            </a:pPr>
            <a:r>
              <a:rPr>
                <a:latin typeface="Times Roman"/>
                <a:ea typeface="Times Roman"/>
                <a:cs typeface="Times Roman"/>
                <a:sym typeface="Times Roman"/>
              </a:rPr>
              <a:t>	</a:t>
            </a:r>
            <a:r>
              <a:t>至少最近一个会计年度拥有权和控制权保持不变</a:t>
            </a:r>
            <a:r>
              <a:rPr>
                <a:latin typeface="Times Roman"/>
                <a:ea typeface="Times Roman"/>
                <a:cs typeface="Times Roman"/>
                <a:sym typeface="Times Roman"/>
              </a:rPr>
              <a:t>; </a:t>
            </a:r>
            <a:br>
              <a:rPr>
                <a:latin typeface="Times Roman"/>
                <a:ea typeface="Times Roman"/>
                <a:cs typeface="Times Roman"/>
                <a:sym typeface="Times Roman"/>
              </a:rPr>
            </a:br>
            <a:endParaRPr>
              <a:latin typeface="Times Roman"/>
              <a:ea typeface="Times Roman"/>
              <a:cs typeface="Times Roman"/>
              <a:sym typeface="Times Roman"/>
            </a:endParaRPr>
          </a:p>
          <a:p>
            <a:pPr marL="457200" indent="-317500" algn="l" defTabSz="457200">
              <a:spcBef>
                <a:spcPts val="1200"/>
              </a:spcBef>
              <a:buClr>
                <a:srgbClr val="000000"/>
              </a:buClr>
              <a:buSzPct val="100000"/>
              <a:buFont typeface="Times Roman"/>
              <a:buChar char="•"/>
              <a:defRPr sz="3500">
                <a:solidFill>
                  <a:srgbClr val="000000"/>
                </a:solidFill>
                <a:latin typeface="Songti TC Regular"/>
                <a:ea typeface="Songti TC Regular"/>
                <a:cs typeface="Songti TC Regular"/>
                <a:sym typeface="Songti TC Regular"/>
              </a:defRPr>
            </a:pPr>
            <a:r>
              <a:rPr>
                <a:latin typeface="Times Roman"/>
                <a:ea typeface="Times Roman"/>
                <a:cs typeface="Times Roman"/>
                <a:sym typeface="Times Roman"/>
              </a:rPr>
              <a:t>	</a:t>
            </a:r>
            <a:r>
              <a:t>至少有</a:t>
            </a:r>
            <a:r>
              <a:rPr>
                <a:solidFill>
                  <a:srgbClr val="1F497D"/>
                </a:solidFill>
              </a:rPr>
              <a:t>三</a:t>
            </a:r>
            <a:r>
              <a:t>名独立董事，并必须占董事会成员人数至少三分之一</a:t>
            </a:r>
            <a:r>
              <a:rPr>
                <a:latin typeface="Times Roman"/>
                <a:ea typeface="Times Roman"/>
                <a:cs typeface="Times Roman"/>
                <a:sym typeface="Times Roman"/>
              </a:rPr>
              <a:t>; </a:t>
            </a:r>
            <a:br>
              <a:rPr>
                <a:latin typeface="Times Roman"/>
                <a:ea typeface="Times Roman"/>
                <a:cs typeface="Times Roman"/>
                <a:sym typeface="Times Roman"/>
              </a:rPr>
            </a:br>
            <a:endParaRPr>
              <a:latin typeface="Times Roman"/>
              <a:ea typeface="Times Roman"/>
              <a:cs typeface="Times Roman"/>
              <a:sym typeface="Times Roman"/>
            </a:endParaRPr>
          </a:p>
          <a:p>
            <a:pPr marL="457200" indent="-317500" algn="l" defTabSz="457200">
              <a:spcBef>
                <a:spcPts val="1200"/>
              </a:spcBef>
              <a:buClr>
                <a:srgbClr val="000000"/>
              </a:buClr>
              <a:buSzPct val="100000"/>
              <a:buFont typeface="Times Roman"/>
              <a:buChar char="•"/>
              <a:defRPr sz="3500">
                <a:solidFill>
                  <a:srgbClr val="000000"/>
                </a:solidFill>
                <a:latin typeface="Songti TC Regular"/>
                <a:ea typeface="Songti TC Regular"/>
                <a:cs typeface="Songti TC Regular"/>
                <a:sym typeface="Songti TC Regular"/>
              </a:defRPr>
            </a:pPr>
            <a:r>
              <a:rPr>
                <a:latin typeface="Times Roman"/>
                <a:ea typeface="Times Roman"/>
                <a:cs typeface="Times Roman"/>
                <a:sym typeface="Times Roman"/>
              </a:rPr>
              <a:t>	</a:t>
            </a:r>
            <a:r>
              <a:t>如为</a:t>
            </a:r>
            <a:r>
              <a:rPr>
                <a:latin typeface="Times Roman"/>
                <a:ea typeface="Times Roman"/>
                <a:cs typeface="Times Roman"/>
                <a:sym typeface="Times Roman"/>
              </a:rPr>
              <a:t> </a:t>
            </a:r>
            <a:r>
              <a:rPr>
                <a:latin typeface="Arial" panose="020B0604020202020204"/>
                <a:ea typeface="Arial" panose="020B0604020202020204"/>
                <a:cs typeface="Arial" panose="020B0604020202020204"/>
                <a:sym typeface="Arial" panose="020B0604020202020204"/>
              </a:rPr>
              <a:t>H </a:t>
            </a:r>
            <a:r>
              <a:t>股上市申请人，至少须有一名独立非执行董事通常居于香港</a:t>
            </a:r>
            <a:r>
              <a:rPr>
                <a:latin typeface="Times Roman"/>
                <a:ea typeface="Times Roman"/>
                <a:cs typeface="Times Roman"/>
                <a:sym typeface="Times Roman"/>
              </a:rPr>
              <a:t>; </a:t>
            </a:r>
            <a:br>
              <a:rPr>
                <a:latin typeface="Times Roman"/>
                <a:ea typeface="Times Roman"/>
                <a:cs typeface="Times Roman"/>
                <a:sym typeface="Times Roman"/>
              </a:rPr>
            </a:br>
            <a:endParaRPr>
              <a:latin typeface="Times Roman"/>
              <a:ea typeface="Times Roman"/>
              <a:cs typeface="Times Roman"/>
              <a:sym typeface="Times Roman"/>
            </a:endParaRPr>
          </a:p>
          <a:p>
            <a:pPr marL="457200" indent="-317500" algn="l" defTabSz="457200">
              <a:spcBef>
                <a:spcPts val="1200"/>
              </a:spcBef>
              <a:buClr>
                <a:srgbClr val="000000"/>
              </a:buClr>
              <a:buSzPct val="100000"/>
              <a:buFont typeface="Times Roman"/>
              <a:buChar char="•"/>
              <a:defRPr sz="3500">
                <a:solidFill>
                  <a:srgbClr val="000000"/>
                </a:solidFill>
                <a:latin typeface="Songti TC Regular"/>
                <a:ea typeface="Songti TC Regular"/>
                <a:cs typeface="Songti TC Regular"/>
                <a:sym typeface="Songti TC Regular"/>
              </a:defRPr>
            </a:pPr>
            <a:r>
              <a:rPr>
                <a:latin typeface="Times Roman"/>
                <a:ea typeface="Times Roman"/>
                <a:cs typeface="Times Roman"/>
                <a:sym typeface="Times Roman"/>
              </a:rPr>
              <a:t>	</a:t>
            </a:r>
            <a:r>
              <a:t>至少有两名执行董事通常居于香港</a:t>
            </a:r>
            <a:r>
              <a:rPr>
                <a:latin typeface="Times Roman"/>
                <a:ea typeface="Times Roman"/>
                <a:cs typeface="Times Roman"/>
                <a:sym typeface="Times Roman"/>
              </a:rPr>
              <a:t>; </a:t>
            </a:r>
            <a:br>
              <a:rPr>
                <a:latin typeface="Times Roman"/>
                <a:ea typeface="Times Roman"/>
                <a:cs typeface="Times Roman"/>
                <a:sym typeface="Times Roman"/>
              </a:rPr>
            </a:br>
            <a:endParaRPr>
              <a:latin typeface="Times Roman"/>
              <a:ea typeface="Times Roman"/>
              <a:cs typeface="Times Roman"/>
              <a:sym typeface="Times Roman"/>
            </a:endParaRPr>
          </a:p>
          <a:p>
            <a:pPr marL="457200" indent="-317500" algn="l" defTabSz="457200">
              <a:spcBef>
                <a:spcPts val="1200"/>
              </a:spcBef>
              <a:buClr>
                <a:srgbClr val="000000"/>
              </a:buClr>
              <a:buSzPct val="100000"/>
              <a:buFont typeface="Times Roman"/>
              <a:buChar char="•"/>
              <a:defRPr sz="3500">
                <a:solidFill>
                  <a:srgbClr val="000000"/>
                </a:solidFill>
                <a:latin typeface="Songti TC Regular"/>
                <a:ea typeface="Songti TC Regular"/>
                <a:cs typeface="Songti TC Regular"/>
                <a:sym typeface="Songti TC Regular"/>
              </a:defRPr>
            </a:pPr>
            <a:r>
              <a:rPr>
                <a:latin typeface="Times Roman"/>
                <a:ea typeface="Times Roman"/>
                <a:cs typeface="Times Roman"/>
                <a:sym typeface="Times Roman"/>
              </a:rPr>
              <a:t>	</a:t>
            </a:r>
            <a:r>
              <a:t>必须委任一名相关专业人履行公司秘书职责</a:t>
            </a:r>
            <a:r>
              <a:rPr>
                <a:latin typeface="Times Roman"/>
                <a:ea typeface="Times Roman"/>
                <a:cs typeface="Times Roman"/>
                <a:sym typeface="Times Roman"/>
              </a:rPr>
              <a:t>; </a:t>
            </a:r>
            <a:br>
              <a:rPr>
                <a:latin typeface="Times Roman"/>
                <a:ea typeface="Times Roman"/>
                <a:cs typeface="Times Roman"/>
                <a:sym typeface="Times Roman"/>
              </a:rPr>
            </a:br>
            <a:endParaRPr>
              <a:latin typeface="Times Roman"/>
              <a:ea typeface="Times Roman"/>
              <a:cs typeface="Times Roman"/>
              <a:sym typeface="Times Roman"/>
            </a:endParaRPr>
          </a:p>
          <a:p>
            <a:pPr marL="457200" indent="-317500" algn="l" defTabSz="457200">
              <a:spcBef>
                <a:spcPts val="1200"/>
              </a:spcBef>
              <a:buClr>
                <a:srgbClr val="000000"/>
              </a:buClr>
              <a:buSzPct val="100000"/>
              <a:buFont typeface="Times Roman"/>
              <a:buChar char="•"/>
              <a:defRPr sz="3500">
                <a:solidFill>
                  <a:srgbClr val="000000"/>
                </a:solidFill>
                <a:latin typeface="Songti TC Regular"/>
                <a:ea typeface="Songti TC Regular"/>
                <a:cs typeface="Songti TC Regular"/>
                <a:sym typeface="Songti TC Regular"/>
              </a:defRPr>
            </a:pPr>
            <a:r>
              <a:rPr>
                <a:latin typeface="Times Roman"/>
                <a:ea typeface="Times Roman"/>
                <a:cs typeface="Times Roman"/>
                <a:sym typeface="Times Roman"/>
              </a:rPr>
              <a:t>	</a:t>
            </a:r>
            <a:r>
              <a:t>申报会计报告的最后一个会计期间的结算日期距上市文件刊发日期不超过</a:t>
            </a:r>
            <a:r>
              <a:rPr>
                <a:latin typeface="Times Roman"/>
                <a:ea typeface="Times Roman"/>
                <a:cs typeface="Times Roman"/>
                <a:sym typeface="Times Roman"/>
              </a:rPr>
              <a:t> </a:t>
            </a:r>
            <a:r>
              <a:rPr>
                <a:latin typeface="Arial" panose="020B0604020202020204"/>
                <a:ea typeface="Arial" panose="020B0604020202020204"/>
                <a:cs typeface="Arial" panose="020B0604020202020204"/>
                <a:sym typeface="Arial" panose="020B0604020202020204"/>
              </a:rPr>
              <a:t>6 </a:t>
            </a:r>
            <a:r>
              <a:t>个月。 </a:t>
            </a:r>
            <a:br/>
          </a:p>
        </p:txBody>
      </p:sp>
    </p:spTree>
    <p:custDataLst>
      <p:tags r:id="rId1"/>
    </p:custData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Slide Number"/>
          <p:cNvSpPr txBox="1"/>
          <p:nvPr>
            <p:ph type="sldNum" sz="quarter" idx="12"/>
          </p:nvPr>
        </p:nvSpPr>
        <p:spPr>
          <a:prstGeom prst="rect">
            <a:avLst/>
          </a:prstGeom>
        </p:spPr>
        <p:txBody>
          <a:bodyPr/>
          <a:lstStyle/>
          <a:p>
            <a:fld id="{86CB4B4D-7CA3-9044-876B-883B54F8677D}" type="slidenum">
              <a:rPr/>
            </a:fld>
            <a:endParaRPr/>
          </a:p>
        </p:txBody>
      </p:sp>
      <p:sp>
        <p:nvSpPr>
          <p:cNvPr id="354" name="赴港上市的内地公司架构"/>
          <p:cNvSpPr txBox="1"/>
          <p:nvPr/>
        </p:nvSpPr>
        <p:spPr>
          <a:xfrm>
            <a:off x="789729" y="820524"/>
            <a:ext cx="9144001" cy="1676401"/>
          </a:xfrm>
          <a:prstGeom prst="rect">
            <a:avLst/>
          </a:prstGeom>
          <a:ln w="12700">
            <a:miter lim="400000"/>
          </a:ln>
        </p:spPr>
        <p:txBody>
          <a:bodyPr wrap="none" lIns="50800" tIns="50800" rIns="50800" bIns="50800" anchor="ctr">
            <a:spAutoFit/>
          </a:bodyPr>
          <a:lstStyle/>
          <a:p>
            <a:pPr marL="457200" indent="-317500" algn="l" defTabSz="457200">
              <a:spcBef>
                <a:spcPts val="1200"/>
              </a:spcBef>
              <a:buClr>
                <a:srgbClr val="000000"/>
              </a:buClr>
              <a:buSzPct val="100000"/>
              <a:buFont typeface="Times Roman"/>
              <a:buChar char="•"/>
              <a:defRPr sz="6000" b="1">
                <a:solidFill>
                  <a:srgbClr val="000000"/>
                </a:solidFill>
                <a:latin typeface="Times Roman"/>
                <a:ea typeface="Times Roman"/>
                <a:cs typeface="Times Roman"/>
                <a:sym typeface="Times Roman"/>
              </a:defRPr>
            </a:pPr>
            <a:r>
              <a:t> 赴港上市的内地公司架构</a:t>
            </a:r>
            <a:br>
              <a:rPr sz="1200"/>
            </a:br>
            <a:endParaRPr sz="1200"/>
          </a:p>
        </p:txBody>
      </p:sp>
      <p:sp>
        <p:nvSpPr>
          <p:cNvPr id="355" name="对于主要业务和背景在中国内地的公司，香港联交所接受灵活多样的上市架构选择，主要包括:"/>
          <p:cNvSpPr txBox="1"/>
          <p:nvPr/>
        </p:nvSpPr>
        <p:spPr>
          <a:xfrm>
            <a:off x="1736054" y="3056155"/>
            <a:ext cx="16845219" cy="1473201"/>
          </a:xfrm>
          <a:prstGeom prst="rect">
            <a:avLst/>
          </a:prstGeom>
          <a:ln w="12700">
            <a:miter lim="400000"/>
          </a:ln>
        </p:spPr>
        <p:txBody>
          <a:bodyPr lIns="50800" tIns="50800" rIns="50800" bIns="50800" anchor="ctr">
            <a:spAutoFit/>
          </a:bodyPr>
          <a:lstStyle>
            <a:lvl1pPr marL="457200" indent="-317500" algn="l" defTabSz="457200">
              <a:spcBef>
                <a:spcPts val="1200"/>
              </a:spcBef>
              <a:buClr>
                <a:srgbClr val="000000"/>
              </a:buClr>
              <a:buSzPct val="100000"/>
              <a:buFont typeface="Times Roman"/>
              <a:buChar char="•"/>
              <a:defRPr sz="3900">
                <a:solidFill>
                  <a:srgbClr val="000000"/>
                </a:solidFill>
                <a:latin typeface="Times Roman"/>
                <a:ea typeface="Times Roman"/>
                <a:cs typeface="Times Roman"/>
                <a:sym typeface="Times Roman"/>
              </a:defRPr>
            </a:lvl1pPr>
          </a:lstStyle>
          <a:p>
            <a:r>
              <a:t>对于主要业务和背景在中国内地的公司，香港联交所接受灵活多样的上市架构选择，主要包括: </a:t>
            </a:r>
          </a:p>
        </p:txBody>
      </p:sp>
      <p:sp>
        <p:nvSpPr>
          <p:cNvPr id="356" name="红筹架构 ― 上市主体是境外控股公司，以境内股权或资产注入境外控股公司间接实现境 外上市。红筹架构下又包含两种模式:…"/>
          <p:cNvSpPr txBox="1"/>
          <p:nvPr/>
        </p:nvSpPr>
        <p:spPr>
          <a:xfrm>
            <a:off x="2808128" y="5878954"/>
            <a:ext cx="20102076" cy="4247326"/>
          </a:xfrm>
          <a:prstGeom prst="rect">
            <a:avLst/>
          </a:prstGeom>
          <a:ln w="12700">
            <a:miter lim="400000"/>
          </a:ln>
        </p:spPr>
        <p:txBody>
          <a:bodyPr lIns="50800" tIns="50800" rIns="50800" bIns="50800" anchor="ctr">
            <a:spAutoFit/>
          </a:bodyPr>
          <a:lstStyle/>
          <a:p>
            <a:pPr marL="457200" indent="-317500" algn="l" defTabSz="457200">
              <a:spcBef>
                <a:spcPts val="1200"/>
              </a:spcBef>
              <a:buClr>
                <a:srgbClr val="000000"/>
              </a:buClr>
              <a:buSzPct val="100000"/>
              <a:buFont typeface="Arial" panose="020B0604020202020204"/>
              <a:buChar char="•"/>
              <a:defRPr sz="3500">
                <a:solidFill>
                  <a:srgbClr val="000000"/>
                </a:solidFill>
                <a:latin typeface="Songti TC Regular"/>
                <a:ea typeface="Songti TC Regular"/>
                <a:cs typeface="Songti TC Regular"/>
                <a:sym typeface="Songti TC Regular"/>
              </a:defRPr>
            </a:pPr>
            <a:r>
              <a:t>红筹架构</a:t>
            </a:r>
            <a:r>
              <a:rPr>
                <a:latin typeface="Times Roman"/>
                <a:ea typeface="Times Roman"/>
                <a:cs typeface="Times Roman"/>
                <a:sym typeface="Times Roman"/>
              </a:rPr>
              <a:t> </a:t>
            </a:r>
            <a:r>
              <a:rPr>
                <a:latin typeface="Arial" panose="020B0604020202020204"/>
                <a:ea typeface="Arial" panose="020B0604020202020204"/>
                <a:cs typeface="Arial" panose="020B0604020202020204"/>
                <a:sym typeface="Arial" panose="020B0604020202020204"/>
              </a:rPr>
              <a:t>― </a:t>
            </a:r>
            <a:r>
              <a:t>上市主体是境外控股公司，以境内股权或资产注入境外控股公司间接实现境</a:t>
            </a:r>
            <a:r>
              <a:rPr>
                <a:latin typeface="Times Roman"/>
                <a:ea typeface="Times Roman"/>
                <a:cs typeface="Times Roman"/>
                <a:sym typeface="Times Roman"/>
              </a:rPr>
              <a:t> </a:t>
            </a:r>
            <a:r>
              <a:t>外上市。红筹架构下又包含两种模式</a:t>
            </a:r>
            <a:r>
              <a:rPr>
                <a:latin typeface="Times Roman"/>
                <a:ea typeface="Times Roman"/>
                <a:cs typeface="Times Roman"/>
                <a:sym typeface="Times Roman"/>
              </a:rPr>
              <a:t>: </a:t>
            </a:r>
            <a:endParaRPr>
              <a:latin typeface="Times Roman"/>
              <a:ea typeface="Times Roman"/>
              <a:cs typeface="Times Roman"/>
              <a:sym typeface="Times Roman"/>
            </a:endParaRPr>
          </a:p>
          <a:p>
            <a:pPr marL="1371600" lvl="2" indent="-317500" algn="l" defTabSz="457200">
              <a:spcBef>
                <a:spcPts val="1200"/>
              </a:spcBef>
              <a:buClr>
                <a:srgbClr val="000000"/>
              </a:buClr>
              <a:buSzPct val="100000"/>
              <a:buFont typeface="Arial" panose="020B0604020202020204"/>
              <a:buChar char="•"/>
              <a:defRPr sz="3500">
                <a:solidFill>
                  <a:srgbClr val="000000"/>
                </a:solidFill>
                <a:latin typeface="Songti TC Regular"/>
                <a:ea typeface="Songti TC Regular"/>
                <a:cs typeface="Songti TC Regular"/>
                <a:sym typeface="Songti TC Regular"/>
              </a:defRPr>
            </a:pPr>
            <a:r>
              <a:t>大红筹</a:t>
            </a:r>
            <a:r>
              <a:rPr>
                <a:latin typeface="Times Roman"/>
                <a:ea typeface="Times Roman"/>
                <a:cs typeface="Times Roman"/>
                <a:sym typeface="Times Roman"/>
              </a:rPr>
              <a:t> </a:t>
            </a:r>
            <a:r>
              <a:rPr>
                <a:latin typeface="Arial" panose="020B0604020202020204"/>
                <a:ea typeface="Arial" panose="020B0604020202020204"/>
                <a:cs typeface="Arial" panose="020B0604020202020204"/>
                <a:sym typeface="Arial" panose="020B0604020202020204"/>
              </a:rPr>
              <a:t>― </a:t>
            </a:r>
            <a:r>
              <a:t>中国内地的企业、资产或业务的实际控制人通常是某个政府机构，又称国企红筹</a:t>
            </a:r>
            <a:r>
              <a:rPr>
                <a:latin typeface="Times Roman"/>
                <a:ea typeface="Times Roman"/>
                <a:cs typeface="Times Roman"/>
                <a:sym typeface="Times Roman"/>
              </a:rPr>
              <a:t>; </a:t>
            </a:r>
            <a:endParaRPr>
              <a:latin typeface="Times Roman"/>
              <a:ea typeface="Times Roman"/>
              <a:cs typeface="Times Roman"/>
              <a:sym typeface="Times Roman"/>
            </a:endParaRPr>
          </a:p>
          <a:p>
            <a:pPr marL="1371600" lvl="2" indent="-317500" algn="l" defTabSz="457200">
              <a:spcBef>
                <a:spcPts val="1200"/>
              </a:spcBef>
              <a:buClr>
                <a:srgbClr val="000000"/>
              </a:buClr>
              <a:buSzPct val="100000"/>
              <a:buFont typeface="Arial" panose="020B0604020202020204"/>
              <a:buChar char="•"/>
              <a:defRPr sz="3500">
                <a:solidFill>
                  <a:srgbClr val="000000"/>
                </a:solidFill>
                <a:latin typeface="Songti TC Regular"/>
                <a:ea typeface="Songti TC Regular"/>
                <a:cs typeface="Songti TC Regular"/>
                <a:sym typeface="Songti TC Regular"/>
              </a:defRPr>
            </a:pPr>
            <a:r>
              <a:t>小红筹</a:t>
            </a:r>
            <a:r>
              <a:rPr>
                <a:latin typeface="Times Roman"/>
                <a:ea typeface="Times Roman"/>
                <a:cs typeface="Times Roman"/>
                <a:sym typeface="Times Roman"/>
              </a:rPr>
              <a:t> </a:t>
            </a:r>
            <a:r>
              <a:rPr>
                <a:latin typeface="Arial" panose="020B0604020202020204"/>
                <a:ea typeface="Arial" panose="020B0604020202020204"/>
                <a:cs typeface="Arial" panose="020B0604020202020204"/>
                <a:sym typeface="Arial" panose="020B0604020202020204"/>
              </a:rPr>
              <a:t>― </a:t>
            </a:r>
            <a:r>
              <a:t>中国内地的企业、资产或业务的实际控制人通常是某个个人，又称民企红筹。</a:t>
            </a:r>
            <a:r>
              <a:rPr>
                <a:latin typeface="Times Roman"/>
                <a:ea typeface="Times Roman"/>
                <a:cs typeface="Times Roman"/>
                <a:sym typeface="Times Roman"/>
              </a:rPr>
              <a:t> </a:t>
            </a:r>
            <a:br>
              <a:rPr>
                <a:latin typeface="Times Roman"/>
                <a:ea typeface="Times Roman"/>
                <a:cs typeface="Times Roman"/>
                <a:sym typeface="Times Roman"/>
              </a:rPr>
            </a:br>
            <a:endParaRPr>
              <a:latin typeface="Times Roman"/>
              <a:ea typeface="Times Roman"/>
              <a:cs typeface="Times Roman"/>
              <a:sym typeface="Times Roman"/>
            </a:endParaRPr>
          </a:p>
        </p:txBody>
      </p:sp>
    </p:spTree>
    <p:custDataLst>
      <p:tags r:id="rId1"/>
    </p:custData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Slide Number"/>
          <p:cNvSpPr txBox="1"/>
          <p:nvPr>
            <p:ph type="sldNum" sz="quarter" idx="12"/>
          </p:nvPr>
        </p:nvSpPr>
        <p:spPr>
          <a:prstGeom prst="rect">
            <a:avLst/>
          </a:prstGeom>
        </p:spPr>
        <p:txBody>
          <a:bodyPr/>
          <a:lstStyle/>
          <a:p>
            <a:fld id="{86CB4B4D-7CA3-9044-876B-883B54F8677D}" type="slidenum">
              <a:rPr/>
            </a:fld>
            <a:endParaRPr/>
          </a:p>
        </p:txBody>
      </p:sp>
      <p:sp>
        <p:nvSpPr>
          <p:cNvPr id="359" name="H 股架构 ― 上市主体是在中国内地注册成立的股份有限公司，境内股权直接在香港联交 所上市。H 股上市架构下又包含四种可行的方式:…"/>
          <p:cNvSpPr txBox="1"/>
          <p:nvPr/>
        </p:nvSpPr>
        <p:spPr>
          <a:xfrm>
            <a:off x="899432" y="1560171"/>
            <a:ext cx="19272279" cy="9160037"/>
          </a:xfrm>
          <a:prstGeom prst="rect">
            <a:avLst/>
          </a:prstGeom>
          <a:ln w="12700">
            <a:miter lim="400000"/>
          </a:ln>
        </p:spPr>
        <p:txBody>
          <a:bodyPr lIns="50800" tIns="50800" rIns="50800" bIns="50800" anchor="ctr">
            <a:spAutoFit/>
          </a:bodyPr>
          <a:lstStyle/>
          <a:p>
            <a:pPr marL="457200" indent="-317500" algn="l" defTabSz="457200">
              <a:spcBef>
                <a:spcPts val="1200"/>
              </a:spcBef>
              <a:buClr>
                <a:srgbClr val="000000"/>
              </a:buClr>
              <a:buSzPct val="100000"/>
              <a:buFont typeface="Arial" panose="020B0604020202020204"/>
              <a:buChar char="•"/>
              <a:defRPr sz="3700">
                <a:solidFill>
                  <a:srgbClr val="000000"/>
                </a:solidFill>
                <a:latin typeface="Songti TC Regular"/>
                <a:ea typeface="Songti TC Regular"/>
                <a:cs typeface="Songti TC Regular"/>
                <a:sym typeface="Songti TC Regular"/>
              </a:defRPr>
            </a:pPr>
            <a:r>
              <a:rPr b="1">
                <a:latin typeface="Arial" panose="020B0604020202020204"/>
                <a:ea typeface="Arial" panose="020B0604020202020204"/>
                <a:cs typeface="Arial" panose="020B0604020202020204"/>
                <a:sym typeface="Arial" panose="020B0604020202020204"/>
              </a:rPr>
              <a:t>H </a:t>
            </a:r>
            <a:r>
              <a:t>股架构</a:t>
            </a:r>
            <a:r>
              <a:rPr>
                <a:latin typeface="Times Roman"/>
                <a:ea typeface="Times Roman"/>
                <a:cs typeface="Times Roman"/>
                <a:sym typeface="Times Roman"/>
              </a:rPr>
              <a:t> </a:t>
            </a:r>
            <a:r>
              <a:rPr>
                <a:latin typeface="Arial" panose="020B0604020202020204"/>
                <a:ea typeface="Arial" panose="020B0604020202020204"/>
                <a:cs typeface="Arial" panose="020B0604020202020204"/>
                <a:sym typeface="Arial" panose="020B0604020202020204"/>
              </a:rPr>
              <a:t>― </a:t>
            </a:r>
            <a:r>
              <a:t>上市主体是在中国内地注册成立的股份有限公司，境内股权直接在香港联交</a:t>
            </a:r>
            <a:r>
              <a:rPr>
                <a:latin typeface="Times Roman"/>
                <a:ea typeface="Times Roman"/>
                <a:cs typeface="Times Roman"/>
                <a:sym typeface="Times Roman"/>
              </a:rPr>
              <a:t> </a:t>
            </a:r>
            <a:r>
              <a:t>所上市。</a:t>
            </a:r>
            <a:r>
              <a:rPr>
                <a:latin typeface="Arial" panose="020B0604020202020204"/>
                <a:ea typeface="Arial" panose="020B0604020202020204"/>
                <a:cs typeface="Arial" panose="020B0604020202020204"/>
                <a:sym typeface="Arial" panose="020B0604020202020204"/>
              </a:rPr>
              <a:t>H </a:t>
            </a:r>
            <a:r>
              <a:t>股上市架构下又包含四种可行的方式</a:t>
            </a:r>
            <a:r>
              <a:rPr>
                <a:latin typeface="Arial" panose="020B0604020202020204"/>
                <a:ea typeface="Arial" panose="020B0604020202020204"/>
                <a:cs typeface="Arial" panose="020B0604020202020204"/>
                <a:sym typeface="Arial" panose="020B0604020202020204"/>
              </a:rPr>
              <a:t>: </a:t>
            </a:r>
            <a:endParaRPr>
              <a:latin typeface="Arial" panose="020B0604020202020204"/>
              <a:ea typeface="Arial" panose="020B0604020202020204"/>
              <a:cs typeface="Arial" panose="020B0604020202020204"/>
              <a:sym typeface="Arial" panose="020B0604020202020204"/>
            </a:endParaRPr>
          </a:p>
          <a:p>
            <a:pPr algn="l" defTabSz="457200">
              <a:spcBef>
                <a:spcPts val="1200"/>
              </a:spcBef>
              <a:defRPr sz="3700">
                <a:solidFill>
                  <a:srgbClr val="000000"/>
                </a:solidFill>
                <a:latin typeface="Arial" panose="020B0604020202020204"/>
                <a:ea typeface="Arial" panose="020B0604020202020204"/>
                <a:cs typeface="Arial" panose="020B0604020202020204"/>
                <a:sym typeface="Arial" panose="020B0604020202020204"/>
              </a:defRPr>
            </a:pPr>
          </a:p>
          <a:p>
            <a:pPr marL="914400" lvl="1" indent="-317500" algn="l" defTabSz="457200">
              <a:spcBef>
                <a:spcPts val="1200"/>
              </a:spcBef>
              <a:buClr>
                <a:srgbClr val="000000"/>
              </a:buClr>
              <a:buSzPct val="100000"/>
              <a:buFont typeface="Arial" panose="020B0604020202020204"/>
              <a:buChar char="•"/>
              <a:defRPr sz="3700">
                <a:solidFill>
                  <a:srgbClr val="000000"/>
                </a:solidFill>
                <a:latin typeface="Songti TC Regular"/>
                <a:ea typeface="Songti TC Regular"/>
                <a:cs typeface="Songti TC Regular"/>
                <a:sym typeface="Songti TC Regular"/>
              </a:defRPr>
            </a:pPr>
            <a:r>
              <a:rPr b="1">
                <a:latin typeface="Arial" panose="020B0604020202020204"/>
                <a:ea typeface="Arial" panose="020B0604020202020204"/>
                <a:cs typeface="Arial" panose="020B0604020202020204"/>
                <a:sym typeface="Arial" panose="020B0604020202020204"/>
              </a:rPr>
              <a:t>(1)  </a:t>
            </a:r>
            <a:r>
              <a:t>先</a:t>
            </a:r>
            <a:r>
              <a:rPr>
                <a:latin typeface="Times Roman"/>
                <a:ea typeface="Times Roman"/>
                <a:cs typeface="Times Roman"/>
                <a:sym typeface="Times Roman"/>
              </a:rPr>
              <a:t> </a:t>
            </a:r>
            <a:r>
              <a:rPr b="1">
                <a:latin typeface="Arial" panose="020B0604020202020204"/>
                <a:ea typeface="Arial" panose="020B0604020202020204"/>
                <a:cs typeface="Arial" panose="020B0604020202020204"/>
                <a:sym typeface="Arial" panose="020B0604020202020204"/>
              </a:rPr>
              <a:t>A </a:t>
            </a:r>
            <a:r>
              <a:t>后</a:t>
            </a:r>
            <a:r>
              <a:rPr>
                <a:latin typeface="Times Roman"/>
                <a:ea typeface="Times Roman"/>
                <a:cs typeface="Times Roman"/>
                <a:sym typeface="Times Roman"/>
              </a:rPr>
              <a:t> </a:t>
            </a:r>
            <a:r>
              <a:rPr b="1">
                <a:latin typeface="Arial" panose="020B0604020202020204"/>
                <a:ea typeface="Arial" panose="020B0604020202020204"/>
                <a:cs typeface="Arial" panose="020B0604020202020204"/>
                <a:sym typeface="Arial" panose="020B0604020202020204"/>
              </a:rPr>
              <a:t>H </a:t>
            </a:r>
            <a:r>
              <a:rPr>
                <a:latin typeface="Arial" panose="020B0604020202020204"/>
                <a:ea typeface="Arial" panose="020B0604020202020204"/>
                <a:cs typeface="Arial" panose="020B0604020202020204"/>
                <a:sym typeface="Arial" panose="020B0604020202020204"/>
              </a:rPr>
              <a:t>― </a:t>
            </a:r>
            <a:r>
              <a:t>已在中国内地上市的公司可凭藉</a:t>
            </a:r>
            <a:r>
              <a:rPr>
                <a:latin typeface="Times Roman"/>
                <a:ea typeface="Times Roman"/>
                <a:cs typeface="Times Roman"/>
                <a:sym typeface="Times Roman"/>
              </a:rPr>
              <a:t> </a:t>
            </a:r>
            <a:r>
              <a:rPr>
                <a:latin typeface="Arial" panose="020B0604020202020204"/>
                <a:ea typeface="Arial" panose="020B0604020202020204"/>
                <a:cs typeface="Arial" panose="020B0604020202020204"/>
                <a:sym typeface="Arial" panose="020B0604020202020204"/>
              </a:rPr>
              <a:t>A </a:t>
            </a:r>
            <a:r>
              <a:t>股公司身份赴香港作双重主要上市</a:t>
            </a:r>
            <a:r>
              <a:rPr>
                <a:latin typeface="Times Roman"/>
                <a:ea typeface="Times Roman"/>
                <a:cs typeface="Times Roman"/>
                <a:sym typeface="Times Roman"/>
              </a:rPr>
              <a:t>; </a:t>
            </a:r>
            <a:br>
              <a:rPr>
                <a:latin typeface="Times Roman"/>
                <a:ea typeface="Times Roman"/>
                <a:cs typeface="Times Roman"/>
                <a:sym typeface="Times Roman"/>
              </a:rPr>
            </a:br>
            <a:endParaRPr>
              <a:latin typeface="Times Roman"/>
              <a:ea typeface="Times Roman"/>
              <a:cs typeface="Times Roman"/>
              <a:sym typeface="Times Roman"/>
            </a:endParaRPr>
          </a:p>
          <a:p>
            <a:pPr marL="914400" lvl="1" indent="-317500" algn="l" defTabSz="457200">
              <a:spcBef>
                <a:spcPts val="1200"/>
              </a:spcBef>
              <a:buClr>
                <a:srgbClr val="000000"/>
              </a:buClr>
              <a:buSzPct val="100000"/>
              <a:buFont typeface="Arial" panose="020B0604020202020204"/>
              <a:buChar char="•"/>
              <a:defRPr sz="3700">
                <a:solidFill>
                  <a:srgbClr val="000000"/>
                </a:solidFill>
                <a:latin typeface="Songti TC Regular"/>
                <a:ea typeface="Songti TC Regular"/>
                <a:cs typeface="Songti TC Regular"/>
                <a:sym typeface="Songti TC Regular"/>
              </a:defRPr>
            </a:pPr>
            <a:r>
              <a:rPr b="1">
                <a:latin typeface="Arial" panose="020B0604020202020204"/>
                <a:ea typeface="Arial" panose="020B0604020202020204"/>
                <a:cs typeface="Arial" panose="020B0604020202020204"/>
                <a:sym typeface="Arial" panose="020B0604020202020204"/>
              </a:rPr>
              <a:t>(2)  </a:t>
            </a:r>
            <a:r>
              <a:t>先</a:t>
            </a:r>
            <a:r>
              <a:rPr>
                <a:latin typeface="Times Roman"/>
                <a:ea typeface="Times Roman"/>
                <a:cs typeface="Times Roman"/>
                <a:sym typeface="Times Roman"/>
              </a:rPr>
              <a:t> </a:t>
            </a:r>
            <a:r>
              <a:rPr b="1">
                <a:latin typeface="Arial" panose="020B0604020202020204"/>
                <a:ea typeface="Arial" panose="020B0604020202020204"/>
                <a:cs typeface="Arial" panose="020B0604020202020204"/>
                <a:sym typeface="Arial" panose="020B0604020202020204"/>
              </a:rPr>
              <a:t>H </a:t>
            </a:r>
            <a:r>
              <a:t>后</a:t>
            </a:r>
            <a:r>
              <a:rPr>
                <a:latin typeface="Times Roman"/>
                <a:ea typeface="Times Roman"/>
                <a:cs typeface="Times Roman"/>
                <a:sym typeface="Times Roman"/>
              </a:rPr>
              <a:t> </a:t>
            </a:r>
            <a:r>
              <a:rPr b="1">
                <a:latin typeface="Arial" panose="020B0604020202020204"/>
                <a:ea typeface="Arial" panose="020B0604020202020204"/>
                <a:cs typeface="Arial" panose="020B0604020202020204"/>
                <a:sym typeface="Arial" panose="020B0604020202020204"/>
              </a:rPr>
              <a:t>A </a:t>
            </a:r>
            <a:r>
              <a:rPr>
                <a:latin typeface="Arial" panose="020B0604020202020204"/>
                <a:ea typeface="Arial" panose="020B0604020202020204"/>
                <a:cs typeface="Arial" panose="020B0604020202020204"/>
                <a:sym typeface="Arial" panose="020B0604020202020204"/>
              </a:rPr>
              <a:t>― </a:t>
            </a:r>
            <a:r>
              <a:t>如公司先在香港联交所上市，之后还可以再回到中国内地</a:t>
            </a:r>
            <a:r>
              <a:rPr>
                <a:latin typeface="Times Roman"/>
                <a:ea typeface="Times Roman"/>
                <a:cs typeface="Times Roman"/>
                <a:sym typeface="Times Roman"/>
              </a:rPr>
              <a:t> </a:t>
            </a:r>
            <a:r>
              <a:rPr>
                <a:latin typeface="Arial" panose="020B0604020202020204"/>
                <a:ea typeface="Arial" panose="020B0604020202020204"/>
                <a:cs typeface="Arial" panose="020B0604020202020204"/>
                <a:sym typeface="Arial" panose="020B0604020202020204"/>
              </a:rPr>
              <a:t>A </a:t>
            </a:r>
            <a:r>
              <a:t>股上市</a:t>
            </a:r>
            <a:r>
              <a:rPr>
                <a:latin typeface="Times Roman"/>
                <a:ea typeface="Times Roman"/>
                <a:cs typeface="Times Roman"/>
                <a:sym typeface="Times Roman"/>
              </a:rPr>
              <a:t>; </a:t>
            </a:r>
            <a:br>
              <a:rPr>
                <a:latin typeface="Times Roman"/>
                <a:ea typeface="Times Roman"/>
                <a:cs typeface="Times Roman"/>
                <a:sym typeface="Times Roman"/>
              </a:rPr>
            </a:br>
            <a:endParaRPr>
              <a:latin typeface="Times Roman"/>
              <a:ea typeface="Times Roman"/>
              <a:cs typeface="Times Roman"/>
              <a:sym typeface="Times Roman"/>
            </a:endParaRPr>
          </a:p>
          <a:p>
            <a:pPr marL="914400" lvl="1" indent="-317500" algn="l" defTabSz="457200">
              <a:spcBef>
                <a:spcPts val="1200"/>
              </a:spcBef>
              <a:buClr>
                <a:srgbClr val="000000"/>
              </a:buClr>
              <a:buSzPct val="100000"/>
              <a:buFont typeface="Arial" panose="020B0604020202020204"/>
              <a:buChar char="•"/>
              <a:defRPr sz="3700" b="1">
                <a:solidFill>
                  <a:srgbClr val="000000"/>
                </a:solidFill>
                <a:latin typeface="Arial" panose="020B0604020202020204"/>
                <a:ea typeface="Arial" panose="020B0604020202020204"/>
                <a:cs typeface="Arial" panose="020B0604020202020204"/>
                <a:sym typeface="Arial" panose="020B0604020202020204"/>
              </a:defRPr>
            </a:pPr>
            <a:r>
              <a:t>(3)  A+H </a:t>
            </a:r>
            <a:r>
              <a:rPr b="0">
                <a:latin typeface="Songti TC Regular"/>
                <a:ea typeface="Songti TC Regular"/>
                <a:cs typeface="Songti TC Regular"/>
                <a:sym typeface="Songti TC Regular"/>
              </a:rPr>
              <a:t>同时进行</a:t>
            </a:r>
            <a:r>
              <a:rPr b="0">
                <a:latin typeface="Times Roman"/>
                <a:ea typeface="Times Roman"/>
                <a:cs typeface="Times Roman"/>
                <a:sym typeface="Times Roman"/>
              </a:rPr>
              <a:t> </a:t>
            </a:r>
            <a:r>
              <a:rPr b="0"/>
              <a:t>― </a:t>
            </a:r>
            <a:r>
              <a:rPr b="0">
                <a:latin typeface="Songti TC Regular"/>
                <a:ea typeface="Songti TC Regular"/>
                <a:cs typeface="Songti TC Regular"/>
                <a:sym typeface="Songti TC Regular"/>
              </a:rPr>
              <a:t>公司同时申请在内地</a:t>
            </a:r>
            <a:r>
              <a:rPr b="0">
                <a:latin typeface="Times Roman"/>
                <a:ea typeface="Times Roman"/>
                <a:cs typeface="Times Roman"/>
                <a:sym typeface="Times Roman"/>
              </a:rPr>
              <a:t> </a:t>
            </a:r>
            <a:r>
              <a:rPr b="0"/>
              <a:t>A </a:t>
            </a:r>
            <a:r>
              <a:rPr b="0">
                <a:latin typeface="Songti TC Regular"/>
                <a:ea typeface="Songti TC Regular"/>
                <a:cs typeface="Songti TC Regular"/>
                <a:sym typeface="Songti TC Regular"/>
              </a:rPr>
              <a:t>股和香港联交所</a:t>
            </a:r>
            <a:r>
              <a:rPr b="0">
                <a:latin typeface="Times Roman"/>
                <a:ea typeface="Times Roman"/>
                <a:cs typeface="Times Roman"/>
                <a:sym typeface="Times Roman"/>
              </a:rPr>
              <a:t> </a:t>
            </a:r>
            <a:r>
              <a:rPr b="0"/>
              <a:t>H </a:t>
            </a:r>
            <a:r>
              <a:rPr b="0">
                <a:latin typeface="Songti TC Regular"/>
                <a:ea typeface="Songti TC Regular"/>
                <a:cs typeface="Songti TC Regular"/>
                <a:sym typeface="Songti TC Regular"/>
              </a:rPr>
              <a:t>股上市并同时挂牌交易</a:t>
            </a:r>
            <a:r>
              <a:rPr b="0">
                <a:latin typeface="Times Roman"/>
                <a:ea typeface="Times Roman"/>
                <a:cs typeface="Times Roman"/>
                <a:sym typeface="Times Roman"/>
              </a:rPr>
              <a:t>; </a:t>
            </a:r>
            <a:br>
              <a:rPr b="0">
                <a:latin typeface="Times Roman"/>
                <a:ea typeface="Times Roman"/>
                <a:cs typeface="Times Roman"/>
                <a:sym typeface="Times Roman"/>
              </a:rPr>
            </a:br>
            <a:endParaRPr b="0">
              <a:latin typeface="Times Roman"/>
              <a:ea typeface="Times Roman"/>
              <a:cs typeface="Times Roman"/>
              <a:sym typeface="Times Roman"/>
            </a:endParaRPr>
          </a:p>
          <a:p>
            <a:pPr marL="914400" lvl="1" indent="-317500" algn="l" defTabSz="457200">
              <a:spcBef>
                <a:spcPts val="1200"/>
              </a:spcBef>
              <a:buClr>
                <a:srgbClr val="000000"/>
              </a:buClr>
              <a:buSzPct val="100000"/>
              <a:buFont typeface="Arial" panose="020B0604020202020204"/>
              <a:buChar char="•"/>
              <a:defRPr sz="3700">
                <a:solidFill>
                  <a:srgbClr val="000000"/>
                </a:solidFill>
                <a:latin typeface="Songti TC Regular"/>
                <a:ea typeface="Songti TC Regular"/>
                <a:cs typeface="Songti TC Regular"/>
                <a:sym typeface="Songti TC Regular"/>
              </a:defRPr>
            </a:pPr>
            <a:r>
              <a:rPr b="1">
                <a:latin typeface="Arial" panose="020B0604020202020204"/>
                <a:ea typeface="Arial" panose="020B0604020202020204"/>
                <a:cs typeface="Arial" panose="020B0604020202020204"/>
                <a:sym typeface="Arial" panose="020B0604020202020204"/>
              </a:rPr>
              <a:t>(4)  </a:t>
            </a:r>
            <a:r>
              <a:t>新三板</a:t>
            </a:r>
            <a:r>
              <a:rPr b="1">
                <a:latin typeface="Arial" panose="020B0604020202020204"/>
                <a:ea typeface="Arial" panose="020B0604020202020204"/>
                <a:cs typeface="Arial" panose="020B0604020202020204"/>
                <a:sym typeface="Arial" panose="020B0604020202020204"/>
              </a:rPr>
              <a:t>+H </a:t>
            </a:r>
            <a:r>
              <a:rPr>
                <a:latin typeface="Arial" panose="020B0604020202020204"/>
                <a:ea typeface="Arial" panose="020B0604020202020204"/>
                <a:cs typeface="Arial" panose="020B0604020202020204"/>
                <a:sym typeface="Arial" panose="020B0604020202020204"/>
              </a:rPr>
              <a:t>― </a:t>
            </a:r>
            <a:r>
              <a:t>已经在内地新三板挂牌的公司毋须事先摘牌即可申请到香港联交所上市。</a:t>
            </a:r>
            <a:r>
              <a:rPr>
                <a:latin typeface="Times Roman"/>
                <a:ea typeface="Times Roman"/>
                <a:cs typeface="Times Roman"/>
                <a:sym typeface="Times Roman"/>
              </a:rPr>
              <a:t> </a:t>
            </a:r>
            <a:br>
              <a:rPr>
                <a:latin typeface="Times Roman"/>
                <a:ea typeface="Times Roman"/>
                <a:cs typeface="Times Roman"/>
                <a:sym typeface="Times Roman"/>
              </a:rPr>
            </a:br>
            <a:endParaRPr>
              <a:latin typeface="Times Roman"/>
              <a:ea typeface="Times Roman"/>
              <a:cs typeface="Times Roman"/>
              <a:sym typeface="Times Roman"/>
            </a:endParaRPr>
          </a:p>
        </p:txBody>
      </p:sp>
      <p:sp>
        <p:nvSpPr>
          <p:cNvPr id="360" name="分拆上市 ― 已经在香港、内地或海外上市的公司也可以分拆子公司或一部分业务在香港 上市。"/>
          <p:cNvSpPr txBox="1"/>
          <p:nvPr/>
        </p:nvSpPr>
        <p:spPr>
          <a:xfrm>
            <a:off x="892910" y="10045335"/>
            <a:ext cx="18795673" cy="1424243"/>
          </a:xfrm>
          <a:prstGeom prst="rect">
            <a:avLst/>
          </a:prstGeom>
          <a:ln w="12700">
            <a:miter lim="400000"/>
          </a:ln>
        </p:spPr>
        <p:txBody>
          <a:bodyPr wrap="none" lIns="50800" tIns="50800" rIns="50800" bIns="50800" anchor="ctr">
            <a:spAutoFit/>
          </a:bodyPr>
          <a:lstStyle/>
          <a:p>
            <a:pPr algn="l" defTabSz="457200">
              <a:spcBef>
                <a:spcPts val="1200"/>
              </a:spcBef>
              <a:defRPr sz="3500">
                <a:solidFill>
                  <a:srgbClr val="000000"/>
                </a:solidFill>
                <a:latin typeface="Times Roman"/>
                <a:ea typeface="Times Roman"/>
                <a:cs typeface="Times Roman"/>
                <a:sym typeface="Times Roman"/>
              </a:defRPr>
            </a:pPr>
            <a:r>
              <a:t>分拆上市 </a:t>
            </a:r>
            <a:r>
              <a:rPr>
                <a:latin typeface="Arial" panose="020B0604020202020204"/>
                <a:ea typeface="Arial" panose="020B0604020202020204"/>
                <a:cs typeface="Arial" panose="020B0604020202020204"/>
                <a:sym typeface="Arial" panose="020B0604020202020204"/>
              </a:rPr>
              <a:t>― </a:t>
            </a:r>
            <a:r>
              <a:t>已经在香港、内地或海外上市的公司也可以分拆子公司或一部分业务在香港 上市。 </a:t>
            </a:r>
          </a:p>
        </p:txBody>
      </p:sp>
    </p:spTree>
    <p:custDataLst>
      <p:tags r:id="rId1"/>
    </p:custData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Slide Number"/>
          <p:cNvSpPr txBox="1"/>
          <p:nvPr>
            <p:ph type="sldNum" sz="quarter" idx="12"/>
          </p:nvPr>
        </p:nvSpPr>
        <p:spPr>
          <a:prstGeom prst="rect">
            <a:avLst/>
          </a:prstGeom>
        </p:spPr>
        <p:txBody>
          <a:bodyPr/>
          <a:lstStyle/>
          <a:p>
            <a:fld id="{86CB4B4D-7CA3-9044-876B-883B54F8677D}" type="slidenum">
              <a:rPr/>
            </a:fld>
            <a:endParaRPr/>
          </a:p>
        </p:txBody>
      </p:sp>
      <p:sp>
        <p:nvSpPr>
          <p:cNvPr id="363" name="香港上市涉及的专业机构"/>
          <p:cNvSpPr txBox="1"/>
          <p:nvPr/>
        </p:nvSpPr>
        <p:spPr>
          <a:xfrm>
            <a:off x="1154131" y="507272"/>
            <a:ext cx="7972426" cy="2070101"/>
          </a:xfrm>
          <a:prstGeom prst="rect">
            <a:avLst/>
          </a:prstGeom>
          <a:ln w="12700">
            <a:miter lim="400000"/>
          </a:ln>
        </p:spPr>
        <p:txBody>
          <a:bodyPr wrap="none" lIns="50800" tIns="50800" rIns="50800" bIns="50800" anchor="ctr">
            <a:spAutoFit/>
          </a:bodyPr>
          <a:lstStyle/>
          <a:p>
            <a:pPr algn="l" defTabSz="457200">
              <a:spcBef>
                <a:spcPts val="1200"/>
              </a:spcBef>
              <a:defRPr sz="5500">
                <a:solidFill>
                  <a:srgbClr val="000000"/>
                </a:solidFill>
                <a:latin typeface="Songti TC Bold"/>
                <a:ea typeface="Songti TC Bold"/>
                <a:cs typeface="Songti TC Bold"/>
                <a:sym typeface="Songti TC Bold"/>
              </a:defRPr>
            </a:pPr>
            <a:r>
              <a:t>香港上市涉及的专业机构</a:t>
            </a:r>
            <a:r>
              <a:rPr b="1">
                <a:latin typeface="Times Roman"/>
                <a:ea typeface="Times Roman"/>
                <a:cs typeface="Times Roman"/>
                <a:sym typeface="Times Roman"/>
              </a:rPr>
              <a:t> </a:t>
            </a:r>
            <a:endParaRPr b="1">
              <a:latin typeface="Times Roman"/>
              <a:ea typeface="Times Roman"/>
              <a:cs typeface="Times Roman"/>
              <a:sym typeface="Times Roman"/>
            </a:endParaRPr>
          </a:p>
        </p:txBody>
      </p:sp>
      <p:sp>
        <p:nvSpPr>
          <p:cNvPr id="364" name="會計師"/>
          <p:cNvSpPr txBox="1"/>
          <p:nvPr/>
        </p:nvSpPr>
        <p:spPr>
          <a:xfrm>
            <a:off x="2349305" y="2288640"/>
            <a:ext cx="3481380" cy="990601"/>
          </a:xfrm>
          <a:prstGeom prst="rect">
            <a:avLst/>
          </a:prstGeom>
          <a:ln w="12700">
            <a:miter lim="400000"/>
          </a:ln>
        </p:spPr>
        <p:txBody>
          <a:bodyPr lIns="50800" tIns="50800" rIns="50800" bIns="50800" anchor="ctr">
            <a:spAutoFit/>
          </a:bodyPr>
          <a:lstStyle>
            <a:lvl1pPr algn="l" defTabSz="457200">
              <a:spcBef>
                <a:spcPts val="1200"/>
              </a:spcBef>
              <a:defRPr sz="5000">
                <a:solidFill>
                  <a:srgbClr val="000000"/>
                </a:solidFill>
                <a:latin typeface="Times Roman"/>
                <a:ea typeface="Times Roman"/>
                <a:cs typeface="Times Roman"/>
                <a:sym typeface="Times Roman"/>
              </a:defRPr>
            </a:lvl1pPr>
          </a:lstStyle>
          <a:p>
            <a:r>
              <a:t>會計師</a:t>
            </a:r>
          </a:p>
        </p:txBody>
      </p:sp>
      <p:sp>
        <p:nvSpPr>
          <p:cNvPr id="365" name="申请人须聘请专业会计师审核财务报告及协助公司 IPO 事务，会计师的职责通常包括以下方面:"/>
          <p:cNvSpPr txBox="1"/>
          <p:nvPr/>
        </p:nvSpPr>
        <p:spPr>
          <a:xfrm>
            <a:off x="2426332" y="3907795"/>
            <a:ext cx="17207620" cy="1360743"/>
          </a:xfrm>
          <a:prstGeom prst="rect">
            <a:avLst/>
          </a:prstGeom>
          <a:ln w="12700">
            <a:miter lim="400000"/>
          </a:ln>
        </p:spPr>
        <p:txBody>
          <a:bodyPr lIns="50800" tIns="50800" rIns="50800" bIns="50800" anchor="ctr">
            <a:spAutoFit/>
          </a:bodyPr>
          <a:lstStyle/>
          <a:p>
            <a:pPr algn="l" defTabSz="457200">
              <a:spcBef>
                <a:spcPts val="1200"/>
              </a:spcBef>
              <a:defRPr sz="3500">
                <a:solidFill>
                  <a:srgbClr val="000000"/>
                </a:solidFill>
                <a:latin typeface="Songti TC Regular"/>
                <a:ea typeface="Songti TC Regular"/>
                <a:cs typeface="Songti TC Regular"/>
                <a:sym typeface="Songti TC Regular"/>
              </a:defRPr>
            </a:pPr>
            <a:r>
              <a:t>申请人须聘请专业会计师审核财务报告及协助公司</a:t>
            </a:r>
            <a:r>
              <a:rPr>
                <a:latin typeface="Times Roman"/>
                <a:ea typeface="Times Roman"/>
                <a:cs typeface="Times Roman"/>
                <a:sym typeface="Times Roman"/>
              </a:rPr>
              <a:t> </a:t>
            </a:r>
            <a:r>
              <a:rPr>
                <a:latin typeface="Arial" panose="020B0604020202020204"/>
                <a:ea typeface="Arial" panose="020B0604020202020204"/>
                <a:cs typeface="Arial" panose="020B0604020202020204"/>
                <a:sym typeface="Arial" panose="020B0604020202020204"/>
              </a:rPr>
              <a:t>IPO </a:t>
            </a:r>
            <a:r>
              <a:t>事务，会计师的职责通常包括以下方</a:t>
            </a:r>
            <a:r>
              <a:t>面</a:t>
            </a:r>
            <a:r>
              <a:t>: </a:t>
            </a:r>
          </a:p>
        </p:txBody>
      </p:sp>
      <p:sp>
        <p:nvSpPr>
          <p:cNvPr id="366" name="* 准备审计报告;"/>
          <p:cNvSpPr txBox="1"/>
          <p:nvPr/>
        </p:nvSpPr>
        <p:spPr>
          <a:xfrm>
            <a:off x="3521258" y="5897092"/>
            <a:ext cx="3238172" cy="1943101"/>
          </a:xfrm>
          <a:prstGeom prst="rect">
            <a:avLst/>
          </a:prstGeom>
          <a:ln w="12700">
            <a:miter lim="400000"/>
          </a:ln>
        </p:spPr>
        <p:txBody>
          <a:bodyPr wrap="none" lIns="50800" tIns="50800" rIns="50800" bIns="50800" anchor="ctr">
            <a:spAutoFit/>
          </a:bodyPr>
          <a:lstStyle/>
          <a:p>
            <a:pPr algn="l" defTabSz="457200">
              <a:spcBef>
                <a:spcPts val="1200"/>
              </a:spcBef>
              <a:defRPr sz="3500">
                <a:solidFill>
                  <a:srgbClr val="000000"/>
                </a:solidFill>
                <a:latin typeface="Times Roman"/>
                <a:ea typeface="Times Roman"/>
                <a:cs typeface="Times Roman"/>
                <a:sym typeface="Times Roman"/>
              </a:defRPr>
            </a:pPr>
            <a:r>
              <a:t>* 准备审计报告;</a:t>
            </a:r>
            <a:br/>
          </a:p>
        </p:txBody>
      </p:sp>
      <p:sp>
        <p:nvSpPr>
          <p:cNvPr id="367" name="协助公司处理税务事项(如果公司没有聘请独立的税务顾问);…"/>
          <p:cNvSpPr txBox="1"/>
          <p:nvPr/>
        </p:nvSpPr>
        <p:spPr>
          <a:xfrm>
            <a:off x="3513277" y="7057338"/>
            <a:ext cx="8485757" cy="4800601"/>
          </a:xfrm>
          <a:prstGeom prst="rect">
            <a:avLst/>
          </a:prstGeom>
          <a:ln w="12700">
            <a:miter lim="400000"/>
          </a:ln>
        </p:spPr>
        <p:txBody>
          <a:bodyPr lIns="50800" tIns="50800" rIns="50800" bIns="50800" anchor="ctr">
            <a:spAutoFit/>
          </a:bodyPr>
          <a:lstStyle/>
          <a:p>
            <a:pPr marL="351155" indent="-337820" algn="l" defTabSz="457200">
              <a:spcBef>
                <a:spcPts val="1200"/>
              </a:spcBef>
              <a:buClr>
                <a:srgbClr val="000000"/>
              </a:buClr>
              <a:buSzPct val="100000"/>
              <a:buFont typeface="Times Roman"/>
              <a:buChar char="*"/>
              <a:defRPr sz="3500">
                <a:solidFill>
                  <a:srgbClr val="000000"/>
                </a:solidFill>
                <a:latin typeface="Songti TC Regular"/>
                <a:ea typeface="Songti TC Regular"/>
                <a:cs typeface="Songti TC Regular"/>
                <a:sym typeface="Songti TC Regular"/>
              </a:defRPr>
            </a:pPr>
            <a:r>
              <a:t>协助公司处理税务事项</a:t>
            </a:r>
            <a:r>
              <a:rPr>
                <a:latin typeface="Times Roman"/>
                <a:ea typeface="Times Roman"/>
                <a:cs typeface="Times Roman"/>
                <a:sym typeface="Times Roman"/>
              </a:rPr>
              <a:t>(</a:t>
            </a:r>
            <a:r>
              <a:t>如果公司没有聘请独立的税务顾问</a:t>
            </a:r>
            <a:r>
              <a:rPr>
                <a:latin typeface="Times Roman"/>
                <a:ea typeface="Times Roman"/>
                <a:cs typeface="Times Roman"/>
                <a:sym typeface="Times Roman"/>
              </a:rPr>
              <a:t>);</a:t>
            </a:r>
            <a:endParaRPr>
              <a:latin typeface="Times Roman"/>
              <a:ea typeface="Times Roman"/>
              <a:cs typeface="Times Roman"/>
              <a:sym typeface="Times Roman"/>
            </a:endParaRPr>
          </a:p>
          <a:p>
            <a:pPr algn="l" defTabSz="457200">
              <a:spcBef>
                <a:spcPts val="1200"/>
              </a:spcBef>
              <a:defRPr sz="3500">
                <a:solidFill>
                  <a:srgbClr val="000000"/>
                </a:solidFill>
                <a:latin typeface="Times Roman"/>
                <a:ea typeface="Times Roman"/>
                <a:cs typeface="Times Roman"/>
                <a:sym typeface="Times Roman"/>
              </a:defRPr>
            </a:pPr>
          </a:p>
          <a:p>
            <a:pPr marL="351155" indent="-337820" algn="l" defTabSz="457200">
              <a:spcBef>
                <a:spcPts val="1200"/>
              </a:spcBef>
              <a:buClr>
                <a:srgbClr val="000000"/>
              </a:buClr>
              <a:buSzPct val="100000"/>
              <a:buFont typeface="Times Roman"/>
              <a:buChar char="*"/>
              <a:defRPr sz="3500">
                <a:solidFill>
                  <a:srgbClr val="000000"/>
                </a:solidFill>
                <a:latin typeface="Songti TC Regular"/>
                <a:ea typeface="Songti TC Regular"/>
                <a:cs typeface="Songti TC Regular"/>
                <a:sym typeface="Songti TC Regular"/>
              </a:defRPr>
            </a:pPr>
            <a:r>
              <a:t>审阅公司准备的盈利预测和现金流预测</a:t>
            </a:r>
            <a:r>
              <a:rPr>
                <a:latin typeface="Times Roman"/>
                <a:ea typeface="Times Roman"/>
                <a:cs typeface="Times Roman"/>
                <a:sym typeface="Times Roman"/>
              </a:rPr>
              <a:t>;</a:t>
            </a:r>
            <a:br>
              <a:rPr>
                <a:latin typeface="Times Roman"/>
                <a:ea typeface="Times Roman"/>
                <a:cs typeface="Times Roman"/>
                <a:sym typeface="Times Roman"/>
              </a:rPr>
            </a:br>
            <a:endParaRPr>
              <a:latin typeface="Times Roman"/>
              <a:ea typeface="Times Roman"/>
              <a:cs typeface="Times Roman"/>
              <a:sym typeface="Times Roman"/>
            </a:endParaRPr>
          </a:p>
          <a:p>
            <a:pPr marL="351155" indent="-337820" algn="l" defTabSz="457200">
              <a:spcBef>
                <a:spcPts val="1200"/>
              </a:spcBef>
              <a:buClr>
                <a:srgbClr val="000000"/>
              </a:buClr>
              <a:buSzPct val="100000"/>
              <a:buFont typeface="Times Roman"/>
              <a:buChar char="*"/>
              <a:defRPr sz="3500">
                <a:solidFill>
                  <a:srgbClr val="000000"/>
                </a:solidFill>
                <a:latin typeface="Songti TC Regular"/>
                <a:ea typeface="Songti TC Regular"/>
                <a:cs typeface="Songti TC Regular"/>
                <a:sym typeface="Songti TC Regular"/>
              </a:defRPr>
            </a:pPr>
            <a:r>
              <a:t>协助保荐人回答监管机构问询。</a:t>
            </a:r>
            <a:r>
              <a:rPr>
                <a:latin typeface="Times Roman"/>
                <a:ea typeface="Times Roman"/>
                <a:cs typeface="Times Roman"/>
                <a:sym typeface="Times Roman"/>
              </a:rPr>
              <a:t> </a:t>
            </a:r>
            <a:endParaRPr>
              <a:latin typeface="Times Roman"/>
              <a:ea typeface="Times Roman"/>
              <a:cs typeface="Times Roman"/>
              <a:sym typeface="Times Roman"/>
            </a:endParaRPr>
          </a:p>
        </p:txBody>
      </p:sp>
    </p:spTree>
    <p:custDataLst>
      <p:tags r:id="rId1"/>
    </p:custData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 name="Slide Number"/>
          <p:cNvSpPr txBox="1"/>
          <p:nvPr>
            <p:ph type="sldNum" sz="quarter" idx="12"/>
          </p:nvPr>
        </p:nvSpPr>
        <p:spPr>
          <a:prstGeom prst="rect">
            <a:avLst/>
          </a:prstGeom>
        </p:spPr>
        <p:txBody>
          <a:bodyPr/>
          <a:lstStyle/>
          <a:p>
            <a:fld id="{86CB4B4D-7CA3-9044-876B-883B54F8677D}" type="slidenum">
              <a:rPr/>
            </a:fld>
            <a:endParaRPr/>
          </a:p>
        </p:txBody>
      </p:sp>
      <p:sp>
        <p:nvSpPr>
          <p:cNvPr id="370" name="此外，香港 IPO 过程中还可能涉及到如下外部机构提供的专业服务:…"/>
          <p:cNvSpPr txBox="1"/>
          <p:nvPr/>
        </p:nvSpPr>
        <p:spPr>
          <a:xfrm>
            <a:off x="708290" y="2256005"/>
            <a:ext cx="17444978" cy="5983543"/>
          </a:xfrm>
          <a:prstGeom prst="rect">
            <a:avLst/>
          </a:prstGeom>
          <a:ln w="12700">
            <a:miter lim="400000"/>
          </a:ln>
        </p:spPr>
        <p:txBody>
          <a:bodyPr lIns="50800" tIns="50800" rIns="50800" bIns="50800" anchor="ctr">
            <a:spAutoFit/>
          </a:bodyPr>
          <a:lstStyle/>
          <a:p>
            <a:pPr algn="l" defTabSz="457200">
              <a:spcBef>
                <a:spcPts val="1200"/>
              </a:spcBef>
              <a:defRPr sz="3500">
                <a:solidFill>
                  <a:srgbClr val="000000"/>
                </a:solidFill>
                <a:latin typeface="Songti TC Regular"/>
                <a:ea typeface="Songti TC Regular"/>
                <a:cs typeface="Songti TC Regular"/>
                <a:sym typeface="Songti TC Regular"/>
              </a:defRPr>
            </a:pPr>
            <a:r>
              <a:t>此外，香港</a:t>
            </a:r>
            <a:r>
              <a:rPr>
                <a:latin typeface="Times Roman"/>
                <a:ea typeface="Times Roman"/>
                <a:cs typeface="Times Roman"/>
                <a:sym typeface="Times Roman"/>
              </a:rPr>
              <a:t> </a:t>
            </a:r>
            <a:r>
              <a:rPr>
                <a:latin typeface="Arial" panose="020B0604020202020204"/>
                <a:ea typeface="Arial" panose="020B0604020202020204"/>
                <a:cs typeface="Arial" panose="020B0604020202020204"/>
                <a:sym typeface="Arial" panose="020B0604020202020204"/>
              </a:rPr>
              <a:t>IPO </a:t>
            </a:r>
            <a:r>
              <a:t>过程中还可能涉及到如下外部机构提供的专业服务</a:t>
            </a:r>
            <a:r>
              <a:rPr>
                <a:latin typeface="Times Roman"/>
                <a:ea typeface="Times Roman"/>
                <a:cs typeface="Times Roman"/>
                <a:sym typeface="Times Roman"/>
              </a:rPr>
              <a:t>: </a:t>
            </a:r>
            <a:endParaRPr>
              <a:latin typeface="Times Roman"/>
              <a:ea typeface="Times Roman"/>
              <a:cs typeface="Times Roman"/>
              <a:sym typeface="Times Roman"/>
            </a:endParaRPr>
          </a:p>
          <a:p>
            <a:pPr algn="l" defTabSz="457200">
              <a:spcBef>
                <a:spcPts val="1200"/>
              </a:spcBef>
              <a:defRPr sz="3500">
                <a:solidFill>
                  <a:srgbClr val="000000"/>
                </a:solidFill>
                <a:latin typeface="Times Roman"/>
                <a:ea typeface="Times Roman"/>
                <a:cs typeface="Times Roman"/>
                <a:sym typeface="Times Roman"/>
              </a:defRPr>
            </a:pPr>
          </a:p>
          <a:p>
            <a:pPr marL="351155" indent="-337820" algn="l" defTabSz="457200">
              <a:spcBef>
                <a:spcPts val="1200"/>
              </a:spcBef>
              <a:buClr>
                <a:srgbClr val="000000"/>
              </a:buClr>
              <a:buSzPct val="100000"/>
              <a:buFont typeface="Times Roman"/>
              <a:buChar char="*"/>
              <a:defRPr sz="3500">
                <a:solidFill>
                  <a:srgbClr val="000000"/>
                </a:solidFill>
                <a:latin typeface="Songti TC Regular"/>
                <a:ea typeface="Songti TC Regular"/>
                <a:cs typeface="Songti TC Regular"/>
                <a:sym typeface="Songti TC Regular"/>
              </a:defRPr>
            </a:pPr>
            <a:r>
              <a:t>行业顾问</a:t>
            </a:r>
            <a:r>
              <a:rPr>
                <a:latin typeface="Times Roman"/>
                <a:ea typeface="Times Roman"/>
                <a:cs typeface="Times Roman"/>
                <a:sym typeface="Times Roman"/>
              </a:rPr>
              <a:t>: </a:t>
            </a:r>
            <a:r>
              <a:t>主要负责行业资料调研并撰写行业分析报告等</a:t>
            </a:r>
            <a:endParaRPr>
              <a:latin typeface="Times Roman"/>
              <a:ea typeface="Times Roman"/>
              <a:cs typeface="Times Roman"/>
              <a:sym typeface="Times Roman"/>
            </a:endParaRPr>
          </a:p>
          <a:p>
            <a:pPr marL="351155" indent="-337820" algn="l" defTabSz="457200">
              <a:spcBef>
                <a:spcPts val="1200"/>
              </a:spcBef>
              <a:buClr>
                <a:srgbClr val="000000"/>
              </a:buClr>
              <a:buSzPct val="100000"/>
              <a:buFont typeface="Times Roman"/>
              <a:buChar char="*"/>
              <a:defRPr sz="3500">
                <a:solidFill>
                  <a:srgbClr val="000000"/>
                </a:solidFill>
                <a:latin typeface="Songti TC Regular"/>
                <a:ea typeface="Songti TC Regular"/>
                <a:cs typeface="Songti TC Regular"/>
                <a:sym typeface="Songti TC Regular"/>
              </a:defRPr>
            </a:pPr>
            <a:r>
              <a:t>物业评估师</a:t>
            </a:r>
            <a:r>
              <a:rPr>
                <a:latin typeface="Times Roman"/>
                <a:ea typeface="Times Roman"/>
                <a:cs typeface="Times Roman"/>
                <a:sym typeface="Times Roman"/>
              </a:rPr>
              <a:t>: </a:t>
            </a:r>
            <a:r>
              <a:t>负责对上市申请人的物业权益或其他资产出具估值报告等</a:t>
            </a:r>
            <a:r>
              <a:rPr>
                <a:latin typeface="Times Roman"/>
                <a:ea typeface="Times Roman"/>
                <a:cs typeface="Times Roman"/>
                <a:sym typeface="Times Roman"/>
              </a:rPr>
              <a:t>;  </a:t>
            </a:r>
            <a:endParaRPr>
              <a:latin typeface="Times Roman"/>
              <a:ea typeface="Times Roman"/>
              <a:cs typeface="Times Roman"/>
              <a:sym typeface="Times Roman"/>
            </a:endParaRPr>
          </a:p>
          <a:p>
            <a:pPr marL="351155" indent="-337820" algn="l" defTabSz="457200">
              <a:spcBef>
                <a:spcPts val="1200"/>
              </a:spcBef>
              <a:buClr>
                <a:srgbClr val="000000"/>
              </a:buClr>
              <a:buSzPct val="100000"/>
              <a:buFont typeface="Times Roman"/>
              <a:buChar char="*"/>
              <a:defRPr sz="3500">
                <a:solidFill>
                  <a:srgbClr val="000000"/>
                </a:solidFill>
                <a:latin typeface="Songti TC Regular"/>
                <a:ea typeface="Songti TC Regular"/>
                <a:cs typeface="Songti TC Regular"/>
                <a:sym typeface="Songti TC Regular"/>
              </a:defRPr>
            </a:pPr>
            <a:r>
              <a:t>专项资产评估</a:t>
            </a:r>
            <a:r>
              <a:rPr>
                <a:latin typeface="Times Roman"/>
                <a:ea typeface="Times Roman"/>
                <a:cs typeface="Times Roman"/>
                <a:sym typeface="Times Roman"/>
              </a:rPr>
              <a:t>: </a:t>
            </a:r>
            <a:r>
              <a:t>如矿产等特殊专项资产的评估等</a:t>
            </a:r>
            <a:r>
              <a:rPr>
                <a:latin typeface="Times Roman"/>
                <a:ea typeface="Times Roman"/>
                <a:cs typeface="Times Roman"/>
                <a:sym typeface="Times Roman"/>
              </a:rPr>
              <a:t>;</a:t>
            </a:r>
            <a:endParaRPr>
              <a:latin typeface="Times Roman"/>
              <a:ea typeface="Times Roman"/>
              <a:cs typeface="Times Roman"/>
              <a:sym typeface="Times Roman"/>
            </a:endParaRPr>
          </a:p>
          <a:p>
            <a:pPr marL="351155" indent="-337820" algn="l" defTabSz="457200">
              <a:spcBef>
                <a:spcPts val="1200"/>
              </a:spcBef>
              <a:buClr>
                <a:srgbClr val="000000"/>
              </a:buClr>
              <a:buSzPct val="100000"/>
              <a:buFont typeface="Times Roman"/>
              <a:buChar char="*"/>
              <a:defRPr sz="3500">
                <a:solidFill>
                  <a:srgbClr val="000000"/>
                </a:solidFill>
                <a:latin typeface="Songti TC Regular"/>
                <a:ea typeface="Songti TC Regular"/>
                <a:cs typeface="Songti TC Regular"/>
                <a:sym typeface="Songti TC Regular"/>
              </a:defRPr>
            </a:pPr>
            <a:r>
              <a:t>印刷商</a:t>
            </a:r>
            <a:r>
              <a:rPr>
                <a:latin typeface="Times Roman"/>
                <a:ea typeface="Times Roman"/>
                <a:cs typeface="Times Roman"/>
                <a:sym typeface="Times Roman"/>
              </a:rPr>
              <a:t>: </a:t>
            </a:r>
            <a:r>
              <a:t>主要负责招股书的校对、翻译及印刷等</a:t>
            </a:r>
            <a:r>
              <a:rPr>
                <a:latin typeface="Times Roman"/>
                <a:ea typeface="Times Roman"/>
                <a:cs typeface="Times Roman"/>
                <a:sym typeface="Times Roman"/>
              </a:rPr>
              <a:t>;</a:t>
            </a:r>
            <a:endParaRPr>
              <a:latin typeface="Times Roman"/>
              <a:ea typeface="Times Roman"/>
              <a:cs typeface="Times Roman"/>
              <a:sym typeface="Times Roman"/>
            </a:endParaRPr>
          </a:p>
          <a:p>
            <a:pPr marL="351155" indent="-337820" algn="l" defTabSz="457200">
              <a:spcBef>
                <a:spcPts val="1200"/>
              </a:spcBef>
              <a:buClr>
                <a:srgbClr val="000000"/>
              </a:buClr>
              <a:buSzPct val="100000"/>
              <a:buFont typeface="Times Roman"/>
              <a:buChar char="*"/>
              <a:defRPr sz="3500">
                <a:solidFill>
                  <a:srgbClr val="000000"/>
                </a:solidFill>
                <a:latin typeface="Songti TC Regular"/>
                <a:ea typeface="Songti TC Regular"/>
                <a:cs typeface="Songti TC Regular"/>
                <a:sym typeface="Songti TC Regular"/>
              </a:defRPr>
            </a:pPr>
            <a:r>
              <a:t>公关公司</a:t>
            </a:r>
            <a:r>
              <a:rPr>
                <a:latin typeface="Times Roman"/>
                <a:ea typeface="Times Roman"/>
                <a:cs typeface="Times Roman"/>
                <a:sym typeface="Times Roman"/>
              </a:rPr>
              <a:t>: </a:t>
            </a:r>
            <a:r>
              <a:t>主要负责发行路演、媒体对接、上市仪式安排等。</a:t>
            </a:r>
            <a:r>
              <a:rPr>
                <a:latin typeface="Times Roman"/>
                <a:ea typeface="Times Roman"/>
                <a:cs typeface="Times Roman"/>
                <a:sym typeface="Times Roman"/>
              </a:rPr>
              <a:t> </a:t>
            </a:r>
            <a:endParaRPr>
              <a:latin typeface="Times Roman"/>
              <a:ea typeface="Times Roman"/>
              <a:cs typeface="Times Roman"/>
              <a:sym typeface="Times Roman"/>
            </a:endParaRPr>
          </a:p>
        </p:txBody>
      </p:sp>
      <p:sp>
        <p:nvSpPr>
          <p:cNvPr id="371" name="资料来源: 香港交易所"/>
          <p:cNvSpPr txBox="1"/>
          <p:nvPr/>
        </p:nvSpPr>
        <p:spPr>
          <a:xfrm>
            <a:off x="596494" y="8832185"/>
            <a:ext cx="5575555" cy="901701"/>
          </a:xfrm>
          <a:prstGeom prst="rect">
            <a:avLst/>
          </a:prstGeom>
          <a:ln w="12700">
            <a:miter lim="400000"/>
          </a:ln>
        </p:spPr>
        <p:txBody>
          <a:bodyPr wrap="none" lIns="50800" tIns="50800" rIns="50800" bIns="50800" anchor="ctr">
            <a:spAutoFit/>
          </a:bodyPr>
          <a:lstStyle>
            <a:lvl1pPr>
              <a:defRPr sz="4500"/>
            </a:lvl1pPr>
          </a:lstStyle>
          <a:p>
            <a:r>
              <a:t>资料来源: 香港交易所</a:t>
            </a:r>
          </a:p>
        </p:txBody>
      </p:sp>
    </p:spTree>
    <p:custDataLst>
      <p:tags r:id="rId1"/>
    </p:custData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 name="Slide Number"/>
          <p:cNvSpPr txBox="1"/>
          <p:nvPr>
            <p:ph type="sldNum" sz="quarter" idx="12"/>
          </p:nvPr>
        </p:nvSpPr>
        <p:spPr>
          <a:prstGeom prst="rect">
            <a:avLst/>
          </a:prstGeom>
        </p:spPr>
        <p:txBody>
          <a:bodyPr/>
          <a:lstStyle/>
          <a:p>
            <a:fld id="{86CB4B4D-7CA3-9044-876B-883B54F8677D}" type="slidenum">
              <a:rPr/>
            </a:fld>
            <a:endParaRPr/>
          </a:p>
        </p:txBody>
      </p:sp>
      <p:sp>
        <p:nvSpPr>
          <p:cNvPr id="374" name="Text"/>
          <p:cNvSpPr txBox="1"/>
          <p:nvPr/>
        </p:nvSpPr>
        <p:spPr>
          <a:xfrm>
            <a:off x="2558051" y="2656279"/>
            <a:ext cx="152401" cy="279401"/>
          </a:xfrm>
          <a:prstGeom prst="rect">
            <a:avLst/>
          </a:prstGeom>
          <a:ln w="12700">
            <a:miter lim="400000"/>
          </a:ln>
        </p:spPr>
        <p:txBody>
          <a:bodyPr wrap="none" lIns="50800" tIns="50800" rIns="50800" bIns="50800" anchor="ctr">
            <a:spAutoFit/>
          </a:bodyPr>
          <a:lstStyle>
            <a:lvl1pPr algn="l" defTabSz="457200">
              <a:defRPr sz="1200">
                <a:solidFill>
                  <a:srgbClr val="000000"/>
                </a:solidFill>
                <a:latin typeface="Times Roman"/>
                <a:ea typeface="Times Roman"/>
                <a:cs typeface="Times Roman"/>
                <a:sym typeface="Times Roman"/>
              </a:defRPr>
            </a:lvl1pPr>
          </a:lstStyle>
          <a:p>
            <a:r>
              <a:t> </a:t>
            </a:r>
          </a:p>
        </p:txBody>
      </p:sp>
      <p:pic>
        <p:nvPicPr>
          <p:cNvPr id="375" name="page19image45887888.png" descr="page19image45887888.png"/>
          <p:cNvPicPr>
            <a:picLocks noChangeAspect="1"/>
          </p:cNvPicPr>
          <p:nvPr/>
        </p:nvPicPr>
        <p:blipFill>
          <a:blip r:embed="rId1"/>
          <a:stretch>
            <a:fillRect/>
          </a:stretch>
        </p:blipFill>
        <p:spPr>
          <a:xfrm>
            <a:off x="1860103" y="2986545"/>
            <a:ext cx="18722402" cy="7742910"/>
          </a:xfrm>
          <a:prstGeom prst="rect">
            <a:avLst/>
          </a:prstGeom>
          <a:ln w="12700">
            <a:miter lim="400000"/>
            <a:headEnd/>
            <a:tailEnd/>
          </a:ln>
        </p:spPr>
      </p:pic>
      <p:sp>
        <p:nvSpPr>
          <p:cNvPr id="376" name="Text"/>
          <p:cNvSpPr txBox="1"/>
          <p:nvPr/>
        </p:nvSpPr>
        <p:spPr>
          <a:xfrm>
            <a:off x="2641600" y="2793999"/>
            <a:ext cx="152400" cy="457201"/>
          </a:xfrm>
          <a:prstGeom prst="rect">
            <a:avLst/>
          </a:prstGeom>
          <a:ln w="12700">
            <a:miter lim="400000"/>
          </a:ln>
        </p:spPr>
        <p:txBody>
          <a:bodyPr wrap="none" lIns="50800" tIns="50800" rIns="50800" bIns="50800" anchor="ctr">
            <a:spAutoFit/>
          </a:bodyPr>
          <a:lstStyle>
            <a:lvl1pPr algn="l" defTabSz="457200">
              <a:defRPr sz="1200">
                <a:solidFill>
                  <a:srgbClr val="000000"/>
                </a:solidFill>
                <a:latin typeface="Times Roman"/>
                <a:ea typeface="Times Roman"/>
                <a:cs typeface="Times Roman"/>
                <a:sym typeface="Times Roman"/>
              </a:defRPr>
            </a:lvl1pPr>
          </a:lstStyle>
          <a:p>
            <a:r>
              <a:t> </a:t>
            </a:r>
          </a:p>
        </p:txBody>
      </p:sp>
      <p:sp>
        <p:nvSpPr>
          <p:cNvPr id="377" name="图 1:于香港联交所上市的公司的 IPO 集资金额与股权再融资金额(2001 年至 2019 年 6 月)"/>
          <p:cNvSpPr txBox="1"/>
          <p:nvPr/>
        </p:nvSpPr>
        <p:spPr>
          <a:xfrm>
            <a:off x="4902978" y="1495578"/>
            <a:ext cx="15370500" cy="1141104"/>
          </a:xfrm>
          <a:prstGeom prst="rect">
            <a:avLst/>
          </a:prstGeom>
          <a:ln w="12700">
            <a:miter lim="400000"/>
          </a:ln>
        </p:spPr>
        <p:txBody>
          <a:bodyPr lIns="50800" tIns="50800" rIns="50800" bIns="50800" anchor="ctr">
            <a:spAutoFit/>
          </a:bodyPr>
          <a:lstStyle/>
          <a:p>
            <a:pPr algn="l" defTabSz="457200">
              <a:spcBef>
                <a:spcPts val="1200"/>
              </a:spcBef>
              <a:defRPr sz="2600">
                <a:solidFill>
                  <a:srgbClr val="FFFFFF"/>
                </a:solidFill>
                <a:latin typeface="Songti TC Regular"/>
                <a:ea typeface="Songti TC Regular"/>
                <a:cs typeface="Songti TC Regular"/>
                <a:sym typeface="Songti TC Regular"/>
              </a:defRPr>
            </a:pPr>
            <a:r>
              <a:t>图</a:t>
            </a:r>
            <a:r>
              <a:rPr>
                <a:latin typeface="Times Roman"/>
                <a:ea typeface="Times Roman"/>
                <a:cs typeface="Times Roman"/>
                <a:sym typeface="Times Roman"/>
              </a:rPr>
              <a:t> </a:t>
            </a:r>
            <a:r>
              <a:rPr b="1">
                <a:latin typeface="Arial" panose="020B0604020202020204"/>
                <a:ea typeface="Arial" panose="020B0604020202020204"/>
                <a:cs typeface="Arial" panose="020B0604020202020204"/>
                <a:sym typeface="Arial" panose="020B0604020202020204"/>
              </a:rPr>
              <a:t>1</a:t>
            </a:r>
            <a:r>
              <a:rPr>
                <a:latin typeface="Times Roman"/>
                <a:ea typeface="Times Roman"/>
                <a:cs typeface="Times Roman"/>
                <a:sym typeface="Times Roman"/>
              </a:rPr>
              <a:t>:</a:t>
            </a:r>
            <a:r>
              <a:t>于香港联交所上市的公司的</a:t>
            </a:r>
            <a:r>
              <a:rPr>
                <a:latin typeface="Times Roman"/>
                <a:ea typeface="Times Roman"/>
                <a:cs typeface="Times Roman"/>
                <a:sym typeface="Times Roman"/>
              </a:rPr>
              <a:t> </a:t>
            </a:r>
            <a:r>
              <a:rPr b="1">
                <a:latin typeface="Arial" panose="020B0604020202020204"/>
                <a:ea typeface="Arial" panose="020B0604020202020204"/>
                <a:cs typeface="Arial" panose="020B0604020202020204"/>
                <a:sym typeface="Arial" panose="020B0604020202020204"/>
              </a:rPr>
              <a:t>IPO </a:t>
            </a:r>
            <a:r>
              <a:t>集资金额与股权再融资金额</a:t>
            </a:r>
            <a:r>
              <a:rPr>
                <a:latin typeface="Times Roman"/>
                <a:ea typeface="Times Roman"/>
                <a:cs typeface="Times Roman"/>
                <a:sym typeface="Times Roman"/>
              </a:rPr>
              <a:t>(</a:t>
            </a:r>
            <a:r>
              <a:rPr b="1">
                <a:latin typeface="Arial" panose="020B0604020202020204"/>
                <a:ea typeface="Arial" panose="020B0604020202020204"/>
                <a:cs typeface="Arial" panose="020B0604020202020204"/>
                <a:sym typeface="Arial" panose="020B0604020202020204"/>
              </a:rPr>
              <a:t>2001 </a:t>
            </a:r>
            <a:r>
              <a:t>年至</a:t>
            </a:r>
            <a:r>
              <a:rPr>
                <a:latin typeface="Times Roman"/>
                <a:ea typeface="Times Roman"/>
                <a:cs typeface="Times Roman"/>
                <a:sym typeface="Times Roman"/>
              </a:rPr>
              <a:t> </a:t>
            </a:r>
            <a:r>
              <a:rPr b="1">
                <a:latin typeface="Arial" panose="020B0604020202020204"/>
                <a:ea typeface="Arial" panose="020B0604020202020204"/>
                <a:cs typeface="Arial" panose="020B0604020202020204"/>
                <a:sym typeface="Arial" panose="020B0604020202020204"/>
              </a:rPr>
              <a:t>2019 </a:t>
            </a:r>
            <a:r>
              <a:t>年</a:t>
            </a:r>
            <a:r>
              <a:rPr>
                <a:latin typeface="Times Roman"/>
                <a:ea typeface="Times Roman"/>
                <a:cs typeface="Times Roman"/>
                <a:sym typeface="Times Roman"/>
              </a:rPr>
              <a:t> </a:t>
            </a:r>
            <a:r>
              <a:rPr b="1">
                <a:latin typeface="Arial" panose="020B0604020202020204"/>
                <a:ea typeface="Arial" panose="020B0604020202020204"/>
                <a:cs typeface="Arial" panose="020B0604020202020204"/>
                <a:sym typeface="Arial" panose="020B0604020202020204"/>
              </a:rPr>
              <a:t>6 </a:t>
            </a:r>
            <a:r>
              <a:t>月</a:t>
            </a:r>
            <a:r>
              <a:rPr>
                <a:latin typeface="Times Roman"/>
                <a:ea typeface="Times Roman"/>
                <a:cs typeface="Times Roman"/>
                <a:sym typeface="Times Roman"/>
              </a:rPr>
              <a:t>) </a:t>
            </a:r>
            <a:endParaRPr>
              <a:solidFill>
                <a:srgbClr val="000000"/>
              </a:solidFill>
              <a:latin typeface="Times Roman"/>
              <a:ea typeface="Times Roman"/>
              <a:cs typeface="Times Roman"/>
              <a:sym typeface="Times Roman"/>
            </a:endParaRPr>
          </a:p>
        </p:txBody>
      </p:sp>
      <p:sp>
        <p:nvSpPr>
          <p:cNvPr id="378" name="资料来源: 香港交易所"/>
          <p:cNvSpPr txBox="1"/>
          <p:nvPr/>
        </p:nvSpPr>
        <p:spPr>
          <a:xfrm>
            <a:off x="2555923" y="11079318"/>
            <a:ext cx="5575555" cy="901701"/>
          </a:xfrm>
          <a:prstGeom prst="rect">
            <a:avLst/>
          </a:prstGeom>
          <a:ln w="12700">
            <a:miter lim="400000"/>
          </a:ln>
        </p:spPr>
        <p:txBody>
          <a:bodyPr wrap="none" lIns="50800" tIns="50800" rIns="50800" bIns="50800" anchor="ctr">
            <a:spAutoFit/>
          </a:bodyPr>
          <a:lstStyle>
            <a:lvl1pPr>
              <a:defRPr sz="4500"/>
            </a:lvl1pPr>
          </a:lstStyle>
          <a:p>
            <a:r>
              <a:t>资料来源: 香港交易所</a:t>
            </a:r>
          </a:p>
        </p:txBody>
      </p:sp>
    </p:spTree>
    <p:custDataLst>
      <p:tags r:id="rId2"/>
    </p:custData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Slide Number"/>
          <p:cNvSpPr txBox="1"/>
          <p:nvPr>
            <p:ph type="sldNum" sz="quarter" idx="12"/>
          </p:nvPr>
        </p:nvSpPr>
        <p:spPr>
          <a:prstGeom prst="rect">
            <a:avLst/>
          </a:prstGeom>
        </p:spPr>
        <p:txBody>
          <a:bodyPr/>
          <a:lstStyle/>
          <a:p>
            <a:fld id="{86CB4B4D-7CA3-9044-876B-883B54F8677D}" type="slidenum">
              <a:rPr/>
            </a:fld>
            <a:endParaRPr/>
          </a:p>
        </p:txBody>
      </p:sp>
      <p:sp>
        <p:nvSpPr>
          <p:cNvPr id="381" name="財務報告與國際併購"/>
          <p:cNvSpPr txBox="1"/>
          <p:nvPr/>
        </p:nvSpPr>
        <p:spPr>
          <a:xfrm>
            <a:off x="1912901" y="1126559"/>
            <a:ext cx="6400801" cy="1079501"/>
          </a:xfrm>
          <a:prstGeom prst="rect">
            <a:avLst/>
          </a:prstGeom>
          <a:ln w="12700">
            <a:miter lim="400000"/>
          </a:ln>
        </p:spPr>
        <p:txBody>
          <a:bodyPr wrap="none" lIns="50800" tIns="50800" rIns="50800" bIns="50800" anchor="ctr">
            <a:spAutoFit/>
          </a:bodyPr>
          <a:lstStyle>
            <a:lvl1pPr algn="l" defTabSz="457200">
              <a:defRPr sz="5500" b="1">
                <a:solidFill>
                  <a:srgbClr val="222222"/>
                </a:solidFill>
                <a:latin typeface="Arial" panose="020B0604020202020204"/>
                <a:ea typeface="Arial" panose="020B0604020202020204"/>
                <a:cs typeface="Arial" panose="020B0604020202020204"/>
                <a:sym typeface="Arial" panose="020B0604020202020204"/>
              </a:defRPr>
            </a:lvl1pPr>
          </a:lstStyle>
          <a:p>
            <a:r>
              <a:t>财务报告与国际并购</a:t>
            </a:r>
          </a:p>
        </p:txBody>
      </p:sp>
      <p:sp>
        <p:nvSpPr>
          <p:cNvPr id="382" name="*理論研究表明，預期目標與收購公司之間的信息不對稱會限制併購（M＆A）活動。"/>
          <p:cNvSpPr txBox="1"/>
          <p:nvPr/>
        </p:nvSpPr>
        <p:spPr>
          <a:xfrm>
            <a:off x="1780967" y="3447115"/>
            <a:ext cx="21355237" cy="901701"/>
          </a:xfrm>
          <a:prstGeom prst="rect">
            <a:avLst/>
          </a:prstGeom>
          <a:ln w="12700">
            <a:miter lim="400000"/>
          </a:ln>
        </p:spPr>
        <p:txBody>
          <a:bodyPr wrap="none" lIns="50800" tIns="50800" rIns="50800" bIns="50800" anchor="ctr">
            <a:spAutoFit/>
          </a:bodyPr>
          <a:lstStyle>
            <a:lvl1pPr algn="l" defTabSz="457200">
              <a:defRPr sz="4500">
                <a:solidFill>
                  <a:srgbClr val="222222"/>
                </a:solidFill>
                <a:latin typeface="Arial" panose="020B0604020202020204"/>
                <a:ea typeface="Arial" panose="020B0604020202020204"/>
                <a:cs typeface="Arial" panose="020B0604020202020204"/>
                <a:sym typeface="Arial" panose="020B0604020202020204"/>
              </a:defRPr>
            </a:lvl1pPr>
          </a:lstStyle>
          <a:p>
            <a:r>
              <a:t>* 理论研究表明，预期目标与收购公司之间的信息不对称会限制并购（M＆A）活动。</a:t>
            </a:r>
          </a:p>
        </p:txBody>
      </p:sp>
      <p:sp>
        <p:nvSpPr>
          <p:cNvPr id="383" name="*財務報告旨在通過產生對資源分配決策有用的財務信息來減少信息不對稱。"/>
          <p:cNvSpPr txBox="1"/>
          <p:nvPr/>
        </p:nvSpPr>
        <p:spPr>
          <a:xfrm>
            <a:off x="1860725" y="5545421"/>
            <a:ext cx="19354987" cy="901701"/>
          </a:xfrm>
          <a:prstGeom prst="rect">
            <a:avLst/>
          </a:prstGeom>
          <a:ln w="12700">
            <a:miter lim="400000"/>
          </a:ln>
        </p:spPr>
        <p:txBody>
          <a:bodyPr wrap="none" lIns="50800" tIns="50800" rIns="50800" bIns="50800" anchor="ctr">
            <a:spAutoFit/>
          </a:bodyPr>
          <a:lstStyle>
            <a:lvl1pPr algn="l" defTabSz="457200">
              <a:defRPr sz="4500">
                <a:solidFill>
                  <a:srgbClr val="222222"/>
                </a:solidFill>
                <a:latin typeface="Arial" panose="020B0604020202020204"/>
                <a:ea typeface="Arial" panose="020B0604020202020204"/>
                <a:cs typeface="Arial" panose="020B0604020202020204"/>
                <a:sym typeface="Arial" panose="020B0604020202020204"/>
              </a:defRPr>
            </a:lvl1pPr>
          </a:lstStyle>
          <a:p>
            <a:r>
              <a:t>* 财务报告旨在通过产生对资源分配决策有用的财务信息来减少信息不对称。</a:t>
            </a:r>
          </a:p>
        </p:txBody>
      </p:sp>
    </p:spTree>
    <p:custDataLst>
      <p:tags r:id="rId1"/>
    </p:custData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 name="Slide Number"/>
          <p:cNvSpPr txBox="1"/>
          <p:nvPr>
            <p:ph type="sldNum" sz="quarter" idx="12"/>
          </p:nvPr>
        </p:nvSpPr>
        <p:spPr>
          <a:prstGeom prst="rect">
            <a:avLst/>
          </a:prstGeom>
        </p:spPr>
        <p:txBody>
          <a:bodyPr/>
          <a:lstStyle/>
          <a:p>
            <a:fld id="{86CB4B4D-7CA3-9044-876B-883B54F8677D}" type="slidenum">
              <a:rPr/>
            </a:fld>
            <a:endParaRPr/>
          </a:p>
        </p:txBody>
      </p:sp>
      <p:sp>
        <p:nvSpPr>
          <p:cNvPr id="386" name="*研究表明，國際財務報告，特別是根據美國公認會計原則或國際財務報告標准進行的報告，相對於其他特定於國家/地區的標準，其財務信息更加透明。"/>
          <p:cNvSpPr txBox="1"/>
          <p:nvPr/>
        </p:nvSpPr>
        <p:spPr>
          <a:xfrm>
            <a:off x="2022825" y="3588774"/>
            <a:ext cx="17026069" cy="2810148"/>
          </a:xfrm>
          <a:prstGeom prst="rect">
            <a:avLst/>
          </a:prstGeom>
          <a:ln w="12700">
            <a:miter lim="400000"/>
          </a:ln>
        </p:spPr>
        <p:txBody>
          <a:bodyPr lIns="50800" tIns="50800" rIns="50800" bIns="50800" anchor="ctr">
            <a:spAutoFit/>
          </a:bodyPr>
          <a:lstStyle>
            <a:lvl1pPr algn="l" defTabSz="457200">
              <a:defRPr sz="5000">
                <a:solidFill>
                  <a:srgbClr val="222222"/>
                </a:solidFill>
                <a:latin typeface="Arial" panose="020B0604020202020204"/>
                <a:ea typeface="Arial" panose="020B0604020202020204"/>
                <a:cs typeface="Arial" panose="020B0604020202020204"/>
                <a:sym typeface="Arial" panose="020B0604020202020204"/>
              </a:defRPr>
            </a:lvl1pPr>
          </a:lstStyle>
          <a:p>
            <a:r>
              <a:t>* 研究表明，国际财务报告，特别是根据美国公认会计原则或国际财务报告标准进行的报告，相对于其他特定于国家/地区的标准，其财务信息更加透明。</a:t>
            </a:r>
          </a:p>
        </p:txBody>
      </p:sp>
      <p:sp>
        <p:nvSpPr>
          <p:cNvPr id="387" name="財務報告與國際併購"/>
          <p:cNvSpPr txBox="1"/>
          <p:nvPr/>
        </p:nvSpPr>
        <p:spPr>
          <a:xfrm>
            <a:off x="1912901" y="1082109"/>
            <a:ext cx="6972301" cy="1168401"/>
          </a:xfrm>
          <a:prstGeom prst="rect">
            <a:avLst/>
          </a:prstGeom>
          <a:ln w="12700">
            <a:miter lim="400000"/>
          </a:ln>
        </p:spPr>
        <p:txBody>
          <a:bodyPr wrap="none" lIns="50800" tIns="50800" rIns="50800" bIns="50800" anchor="ctr">
            <a:spAutoFit/>
          </a:bodyPr>
          <a:lstStyle>
            <a:lvl1pPr algn="l" defTabSz="457200">
              <a:defRPr sz="6000" b="1">
                <a:solidFill>
                  <a:srgbClr val="222222"/>
                </a:solidFill>
                <a:latin typeface="Arial" panose="020B0604020202020204"/>
                <a:ea typeface="Arial" panose="020B0604020202020204"/>
                <a:cs typeface="Arial" panose="020B0604020202020204"/>
                <a:sym typeface="Arial" panose="020B0604020202020204"/>
              </a:defRPr>
            </a:lvl1pPr>
          </a:lstStyle>
          <a:p>
            <a:r>
              <a:t>财务报告与国际并购</a:t>
            </a:r>
          </a:p>
        </p:txBody>
      </p:sp>
    </p:spTree>
    <p:custDataLst>
      <p:tags r:id="rId1"/>
    </p:custData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Slide Number"/>
          <p:cNvSpPr txBox="1"/>
          <p:nvPr>
            <p:ph type="sldNum" sz="quarter" idx="12"/>
          </p:nvPr>
        </p:nvSpPr>
        <p:spPr>
          <a:prstGeom prst="rect">
            <a:avLst/>
          </a:prstGeom>
        </p:spPr>
        <p:txBody>
          <a:bodyPr/>
          <a:lstStyle/>
          <a:p>
            <a:fld id="{86CB4B4D-7CA3-9044-876B-883B54F8677D}" type="slidenum">
              <a:rPr/>
            </a:fld>
            <a:endParaRPr/>
          </a:p>
        </p:txBody>
      </p:sp>
      <p:sp>
        <p:nvSpPr>
          <p:cNvPr id="390" name="*對收購或合併候選人的財務報表進行全面客觀的審查是公開市場交易的重要組成部分。"/>
          <p:cNvSpPr txBox="1"/>
          <p:nvPr/>
        </p:nvSpPr>
        <p:spPr>
          <a:xfrm>
            <a:off x="1483871" y="3608987"/>
            <a:ext cx="18537598" cy="1720497"/>
          </a:xfrm>
          <a:prstGeom prst="rect">
            <a:avLst/>
          </a:prstGeom>
          <a:ln w="12700">
            <a:miter lim="400000"/>
          </a:ln>
        </p:spPr>
        <p:txBody>
          <a:bodyPr lIns="50800" tIns="50800" rIns="50800" bIns="50800" anchor="ctr">
            <a:spAutoFit/>
          </a:bodyPr>
          <a:lstStyle>
            <a:lvl1pPr algn="l" defTabSz="457200">
              <a:defRPr sz="4500">
                <a:solidFill>
                  <a:srgbClr val="222222"/>
                </a:solidFill>
                <a:latin typeface="Arial" panose="020B0604020202020204"/>
                <a:ea typeface="Arial" panose="020B0604020202020204"/>
                <a:cs typeface="Arial" panose="020B0604020202020204"/>
                <a:sym typeface="Arial" panose="020B0604020202020204"/>
              </a:defRPr>
            </a:lvl1pPr>
          </a:lstStyle>
          <a:p>
            <a:r>
              <a:t>* 对收购或合并候选人的财务报表进行全面客观的审查是公开市场交易的重要组成部分。</a:t>
            </a:r>
          </a:p>
        </p:txBody>
      </p:sp>
      <p:sp>
        <p:nvSpPr>
          <p:cNvPr id="391" name="*這包括過去財務報表，預測的運營結果（如果有的話）以及…"/>
          <p:cNvSpPr txBox="1"/>
          <p:nvPr/>
        </p:nvSpPr>
        <p:spPr>
          <a:xfrm>
            <a:off x="1487792" y="6740600"/>
            <a:ext cx="15354487" cy="1720497"/>
          </a:xfrm>
          <a:prstGeom prst="rect">
            <a:avLst/>
          </a:prstGeom>
          <a:ln w="12700">
            <a:miter lim="400000"/>
          </a:ln>
        </p:spPr>
        <p:txBody>
          <a:bodyPr wrap="none" lIns="50800" tIns="50800" rIns="50800" bIns="50800" anchor="ctr">
            <a:spAutoFit/>
          </a:bodyPr>
          <a:lstStyle/>
          <a:p>
            <a:pPr algn="l" defTabSz="457200">
              <a:defRPr sz="4500">
                <a:ln w="12858"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rPr>
                <a:latin typeface="Arial" panose="020B0604020202020204"/>
                <a:ea typeface="Arial" panose="020B0604020202020204"/>
                <a:cs typeface="Arial" panose="020B0604020202020204"/>
                <a:sym typeface="Arial" panose="020B0604020202020204"/>
              </a:rPr>
              <a:t>* </a:t>
            </a:r>
            <a:r>
              <a:t>这包括过去财务报表，预测的运营结果（如果有的话）以及</a:t>
            </a:r>
            <a:endParaRPr>
              <a:latin typeface="Arial" panose="020B0604020202020204"/>
              <a:ea typeface="Arial" panose="020B0604020202020204"/>
              <a:cs typeface="Arial" panose="020B0604020202020204"/>
              <a:sym typeface="Arial" panose="020B0604020202020204"/>
            </a:endParaRPr>
          </a:p>
          <a:p>
            <a:pPr algn="l" defTabSz="457200">
              <a:defRPr sz="4500">
                <a:ln w="12858" cap="flat">
                  <a:solidFill>
                    <a:srgbClr val="000000"/>
                  </a:solidFill>
                  <a:prstDash val="solid"/>
                  <a:miter lim="400000"/>
                </a:ln>
                <a:solidFill>
                  <a:srgbClr val="222222"/>
                </a:solidFill>
                <a:latin typeface="PingFang TC Regular"/>
                <a:ea typeface="PingFang TC Regular"/>
                <a:cs typeface="PingFang TC Regular"/>
                <a:sym typeface="PingFang TC Regular"/>
              </a:defRPr>
            </a:pPr>
            <a:r>
              <a:t>辅助说明和时间表。</a:t>
            </a:r>
          </a:p>
        </p:txBody>
      </p:sp>
      <p:sp>
        <p:nvSpPr>
          <p:cNvPr id="392" name="財務報告與國際併購"/>
          <p:cNvSpPr txBox="1"/>
          <p:nvPr/>
        </p:nvSpPr>
        <p:spPr>
          <a:xfrm>
            <a:off x="1020488" y="1029469"/>
            <a:ext cx="6972301" cy="1168401"/>
          </a:xfrm>
          <a:prstGeom prst="rect">
            <a:avLst/>
          </a:prstGeom>
          <a:ln w="12700">
            <a:miter lim="400000"/>
          </a:ln>
        </p:spPr>
        <p:txBody>
          <a:bodyPr wrap="none" lIns="50800" tIns="50800" rIns="50800" bIns="50800" anchor="ctr">
            <a:spAutoFit/>
          </a:bodyPr>
          <a:lstStyle>
            <a:lvl1pPr algn="l" defTabSz="457200">
              <a:defRPr sz="6000" b="1">
                <a:solidFill>
                  <a:srgbClr val="222222"/>
                </a:solidFill>
                <a:latin typeface="Arial" panose="020B0604020202020204"/>
                <a:ea typeface="Arial" panose="020B0604020202020204"/>
                <a:cs typeface="Arial" panose="020B0604020202020204"/>
                <a:sym typeface="Arial" panose="020B0604020202020204"/>
              </a:defRPr>
            </a:lvl1pPr>
          </a:lstStyle>
          <a:p>
            <a:r>
              <a:t>财务报告与国际并购</a:t>
            </a:r>
          </a:p>
        </p:txBody>
      </p:sp>
    </p:spTree>
    <p:custDataLst>
      <p:tags r:id="rId1"/>
    </p:custData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 name="Slide Number"/>
          <p:cNvSpPr txBox="1"/>
          <p:nvPr>
            <p:ph type="sldNum" sz="quarter" idx="12"/>
          </p:nvPr>
        </p:nvSpPr>
        <p:spPr>
          <a:prstGeom prst="rect">
            <a:avLst/>
          </a:prstGeom>
        </p:spPr>
        <p:txBody>
          <a:bodyPr/>
          <a:lstStyle/>
          <a:p>
            <a:fld id="{86CB4B4D-7CA3-9044-876B-883B54F8677D}" type="slidenum">
              <a:rPr/>
            </a:fld>
            <a:endParaRPr/>
          </a:p>
        </p:txBody>
      </p:sp>
      <p:sp>
        <p:nvSpPr>
          <p:cNvPr id="395" name="*分析的重點應放在股權價值的決定因素上，包括預期的可自由支配現金流量的大小和時間，所涉及的風險水平，冗餘資產的存在以及未償還的計息債務（和等價物）的數量"/>
          <p:cNvSpPr txBox="1"/>
          <p:nvPr/>
        </p:nvSpPr>
        <p:spPr>
          <a:xfrm>
            <a:off x="1972183" y="4130228"/>
            <a:ext cx="16169548" cy="2520597"/>
          </a:xfrm>
          <a:prstGeom prst="rect">
            <a:avLst/>
          </a:prstGeom>
          <a:ln w="12700">
            <a:miter lim="400000"/>
          </a:ln>
        </p:spPr>
        <p:txBody>
          <a:bodyPr lIns="50800" tIns="50800" rIns="50800" bIns="50800" anchor="ctr">
            <a:spAutoFit/>
          </a:bodyPr>
          <a:lstStyle>
            <a:lvl1pPr algn="l" defTabSz="457200">
              <a:defRPr sz="4500">
                <a:solidFill>
                  <a:srgbClr val="222222"/>
                </a:solidFill>
                <a:latin typeface="Arial" panose="020B0604020202020204"/>
                <a:ea typeface="Arial" panose="020B0604020202020204"/>
                <a:cs typeface="Arial" panose="020B0604020202020204"/>
                <a:sym typeface="Arial" panose="020B0604020202020204"/>
              </a:defRPr>
            </a:lvl1pPr>
          </a:lstStyle>
          <a:p>
            <a:r>
              <a:t>* 分析的重点应放在股权价值的决定因素上，包括预期的可自由支配现金流量的大小和时间，所涉及的风险水平，冗余资产的存在以及未偿还的计息债务（和等价物）的数量</a:t>
            </a:r>
          </a:p>
        </p:txBody>
      </p:sp>
      <p:sp>
        <p:nvSpPr>
          <p:cNvPr id="396" name="財務報告與國際併購"/>
          <p:cNvSpPr txBox="1"/>
          <p:nvPr/>
        </p:nvSpPr>
        <p:spPr>
          <a:xfrm>
            <a:off x="1912901" y="1082109"/>
            <a:ext cx="6972301" cy="1168401"/>
          </a:xfrm>
          <a:prstGeom prst="rect">
            <a:avLst/>
          </a:prstGeom>
          <a:ln w="12700">
            <a:miter lim="400000"/>
          </a:ln>
        </p:spPr>
        <p:txBody>
          <a:bodyPr wrap="none" lIns="50800" tIns="50800" rIns="50800" bIns="50800" anchor="ctr">
            <a:spAutoFit/>
          </a:bodyPr>
          <a:lstStyle>
            <a:lvl1pPr algn="l" defTabSz="457200">
              <a:defRPr sz="6000" b="1">
                <a:solidFill>
                  <a:srgbClr val="222222"/>
                </a:solidFill>
                <a:latin typeface="Arial" panose="020B0604020202020204"/>
                <a:ea typeface="Arial" panose="020B0604020202020204"/>
                <a:cs typeface="Arial" panose="020B0604020202020204"/>
                <a:sym typeface="Arial" panose="020B0604020202020204"/>
              </a:defRPr>
            </a:lvl1pPr>
          </a:lstStyle>
          <a:p>
            <a:r>
              <a:t>财务报告与国际并购</a:t>
            </a:r>
          </a:p>
        </p:txBody>
      </p:sp>
      <p:sp>
        <p:nvSpPr>
          <p:cNvPr id="397" name="*重要的是確定是否存在任何隱藏的貿易負債，這些負債會降低目標公司的基礎淨運營資產，從而降低其股票的價值和價格"/>
          <p:cNvSpPr txBox="1"/>
          <p:nvPr/>
        </p:nvSpPr>
        <p:spPr>
          <a:xfrm>
            <a:off x="1955233" y="7667297"/>
            <a:ext cx="17076268" cy="1720498"/>
          </a:xfrm>
          <a:prstGeom prst="rect">
            <a:avLst/>
          </a:prstGeom>
          <a:ln w="12700">
            <a:miter lim="400000"/>
          </a:ln>
        </p:spPr>
        <p:txBody>
          <a:bodyPr lIns="50800" tIns="50800" rIns="50800" bIns="50800" anchor="ctr">
            <a:spAutoFit/>
          </a:bodyPr>
          <a:lstStyle>
            <a:lvl1pPr algn="l" defTabSz="457200">
              <a:defRPr sz="4500">
                <a:solidFill>
                  <a:srgbClr val="222222"/>
                </a:solidFill>
                <a:latin typeface="Arial" panose="020B0604020202020204"/>
                <a:ea typeface="Arial" panose="020B0604020202020204"/>
                <a:cs typeface="Arial" panose="020B0604020202020204"/>
                <a:sym typeface="Arial" panose="020B0604020202020204"/>
              </a:defRPr>
            </a:lvl1pPr>
          </a:lstStyle>
          <a:p>
            <a:r>
              <a:t>* 重要的是确定是否存在任何隐藏的贸易负债，这些负债会降低目标公司的基础净运营资产，从而降低其股票的价值和价格</a:t>
            </a:r>
          </a:p>
        </p:txBody>
      </p:sp>
    </p:spTree>
    <p:custDataLst>
      <p:tags r:id="rId1"/>
    </p:custData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Slide Number"/>
          <p:cNvSpPr txBox="1"/>
          <p:nvPr>
            <p:ph type="sldNum" sz="quarter" idx="12"/>
          </p:nvPr>
        </p:nvSpPr>
        <p:spPr>
          <a:prstGeom prst="rect">
            <a:avLst/>
          </a:prstGeom>
        </p:spPr>
        <p:txBody>
          <a:bodyPr/>
          <a:lstStyle/>
          <a:p>
            <a:fld id="{86CB4B4D-7CA3-9044-876B-883B54F8677D}" type="slidenum">
              <a:rPr/>
            </a:fld>
            <a:endParaRPr/>
          </a:p>
        </p:txBody>
      </p:sp>
      <p:sp>
        <p:nvSpPr>
          <p:cNvPr id="400" name="个案分析"/>
          <p:cNvSpPr txBox="1"/>
          <p:nvPr/>
        </p:nvSpPr>
        <p:spPr>
          <a:xfrm>
            <a:off x="520906" y="1005024"/>
            <a:ext cx="5247711" cy="1346201"/>
          </a:xfrm>
          <a:prstGeom prst="rect">
            <a:avLst/>
          </a:prstGeom>
          <a:ln w="12700">
            <a:miter lim="400000"/>
          </a:ln>
        </p:spPr>
        <p:txBody>
          <a:bodyPr lIns="50800" tIns="50800" rIns="50800" bIns="50800" anchor="ctr">
            <a:spAutoFit/>
          </a:bodyPr>
          <a:lstStyle>
            <a:lvl1pPr>
              <a:defRPr sz="7000"/>
            </a:lvl1pPr>
          </a:lstStyle>
          <a:p>
            <a:r>
              <a:t>个案分析</a:t>
            </a:r>
          </a:p>
        </p:txBody>
      </p:sp>
      <p:sp>
        <p:nvSpPr>
          <p:cNvPr id="401" name="瑞幸咖啡收到纳斯达克摘牌通知，拟要求举行听证会"/>
          <p:cNvSpPr txBox="1"/>
          <p:nvPr/>
        </p:nvSpPr>
        <p:spPr>
          <a:xfrm>
            <a:off x="1710323" y="2734847"/>
            <a:ext cx="14719301" cy="990601"/>
          </a:xfrm>
          <a:prstGeom prst="rect">
            <a:avLst/>
          </a:prstGeom>
          <a:ln w="12700">
            <a:miter lim="400000"/>
          </a:ln>
        </p:spPr>
        <p:txBody>
          <a:bodyPr wrap="none" lIns="50800" tIns="50800" rIns="50800" bIns="50800" anchor="ctr">
            <a:spAutoFit/>
          </a:bodyPr>
          <a:lstStyle>
            <a:lvl1pPr algn="l" defTabSz="355600">
              <a:defRPr sz="5000">
                <a:solidFill>
                  <a:srgbClr val="000000"/>
                </a:solidFill>
                <a:latin typeface="PingFang TC Semibold"/>
                <a:ea typeface="PingFang TC Semibold"/>
                <a:cs typeface="PingFang TC Semibold"/>
                <a:sym typeface="PingFang TC Semibold"/>
              </a:defRPr>
            </a:lvl1pPr>
          </a:lstStyle>
          <a:p>
            <a:r>
              <a:t>瑞幸咖啡收到纳斯达克摘牌通知，拟要求举行听证会</a:t>
            </a:r>
          </a:p>
        </p:txBody>
      </p:sp>
      <p:sp>
        <p:nvSpPr>
          <p:cNvPr id="402" name="纳斯达克对其做出摘牌要求主要有两个依据：首先根据纳斯达克交易所上市规则5101，瑞幸咖啡于4月2日披露的虚假交易引发了公众利益的担忧；其次，根据纳斯达克交易所上市规则5250，瑞幸咖啡在过去未能公开披露有效信息，并通过此前的商业模式进行了虚假交易。…"/>
          <p:cNvSpPr txBox="1"/>
          <p:nvPr/>
        </p:nvSpPr>
        <p:spPr>
          <a:xfrm>
            <a:off x="2071335" y="4109069"/>
            <a:ext cx="20241331" cy="7948931"/>
          </a:xfrm>
          <a:prstGeom prst="rect">
            <a:avLst/>
          </a:prstGeom>
          <a:ln w="12700">
            <a:miter lim="400000"/>
          </a:ln>
        </p:spPr>
        <p:txBody>
          <a:bodyPr lIns="50800" tIns="50800" rIns="50800" bIns="50800" anchor="ctr">
            <a:spAutoFit/>
          </a:bodyPr>
          <a:lstStyle/>
          <a:p>
            <a:pPr algn="l" defTabSz="355600">
              <a:defRPr sz="3500">
                <a:solidFill>
                  <a:srgbClr val="000000"/>
                </a:solidFill>
              </a:defRPr>
            </a:pPr>
            <a:r>
              <a:t>纳斯达克对其做出摘牌要求主要有两个依据：首先根据纳斯达克交易所上市规则5101，瑞幸咖啡于4月2日披露的虚假交易引发了公众利益的担忧；其次，根据纳斯达克交易所上市规则5250，瑞幸咖啡在过去未能公开披露有效信息，并通过此前的商业模式进行了虚假交易。</a:t>
            </a:r>
          </a:p>
          <a:p>
            <a:pPr algn="l" defTabSz="355600">
              <a:defRPr sz="3500">
                <a:solidFill>
                  <a:srgbClr val="000000"/>
                </a:solidFill>
              </a:defRPr>
            </a:pPr>
          </a:p>
          <a:p>
            <a:pPr algn="l" defTabSz="355600">
              <a:defRPr sz="3500">
                <a:solidFill>
                  <a:srgbClr val="000000"/>
                </a:solidFill>
              </a:defRPr>
            </a:pPr>
            <a:r>
              <a:t>5月19日，资本邦获悉，瑞幸咖啡官网发布公告称，公司于北京时间2020年5月15日收到纳斯达克上市资格部门的书面通知，纳斯达克交易所决定将公司摘牌。</a:t>
            </a:r>
          </a:p>
          <a:p>
            <a:pPr algn="l" defTabSz="355600">
              <a:defRPr sz="3500">
                <a:solidFill>
                  <a:srgbClr val="000000"/>
                </a:solidFill>
              </a:defRPr>
            </a:pPr>
          </a:p>
          <a:p>
            <a:pPr algn="l" defTabSz="355600">
              <a:defRPr sz="3500">
                <a:solidFill>
                  <a:srgbClr val="000000"/>
                </a:solidFill>
              </a:defRPr>
            </a:pPr>
            <a:r>
              <a:t>公告称，纳斯达克对其做出摘牌要求主要有两个依据：首先根据纳斯达克交易所上市规则5101，瑞幸咖啡于4月2日披露的虚假交易引发了公众利益的担忧；其次，根据纳斯达克交易所上市规则5250，瑞幸咖啡在过去未能公开披露有效信息，并通过此前的商业模式进行了虚假交易。</a:t>
            </a:r>
          </a:p>
          <a:p>
            <a:pPr algn="l" defTabSz="355600">
              <a:defRPr sz="3500">
                <a:solidFill>
                  <a:srgbClr val="000000"/>
                </a:solidFill>
                <a:latin typeface="PingFang TC Regular"/>
                <a:ea typeface="PingFang TC Regular"/>
                <a:cs typeface="PingFang TC Regular"/>
                <a:sym typeface="PingFang TC Regular"/>
              </a:defRPr>
            </a:pPr>
            <a:r>
              <a:t>对此，瑞幸咖啡计划在纳斯达克摘牌前举行听证会，在听证会召开之前，公司将继续在纳斯达克上市。不能保证专家组会批准公司继续上市的要求。听证会通常安排在请求日期后约</a:t>
            </a:r>
            <a:r>
              <a:rPr>
                <a:latin typeface="+mj-lt"/>
                <a:ea typeface="+mj-ea"/>
                <a:cs typeface="+mj-cs"/>
                <a:sym typeface="Helvetica Neue"/>
              </a:rPr>
              <a:t>30</a:t>
            </a:r>
            <a:r>
              <a:t>至</a:t>
            </a:r>
            <a:r>
              <a:rPr>
                <a:latin typeface="+mj-lt"/>
                <a:ea typeface="+mj-ea"/>
                <a:cs typeface="+mj-cs"/>
                <a:sym typeface="Helvetica Neue"/>
              </a:rPr>
              <a:t>45</a:t>
            </a:r>
            <a:r>
              <a:t>天举行。</a:t>
            </a:r>
            <a:endParaRPr>
              <a:latin typeface="+mj-lt"/>
              <a:ea typeface="+mj-ea"/>
              <a:cs typeface="+mj-cs"/>
              <a:sym typeface="Helvetica Neue"/>
            </a:endParaRPr>
          </a:p>
        </p:txBody>
      </p:sp>
    </p:spTree>
    <p:custDataLst>
      <p:tags r:id="rId1"/>
    </p:custData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 name="4月2日晚间，瑞幸咖啡自曝公司去年二季度至四季度期间虚增了22亿元人民币交易额，相关的费用和支出也相应虚增。此前，做空机构浑水针对瑞幸发布了做空报告，此后，瑞幸董事会成立专门调查小组调查此事件，并发现公司确实存在造假行为。消息一出，瑞幸咖啡当日跌幅达到75%，并在4月7日停牌。瑞幸咖啡投资人遭受巨大损失，瑞幸面临巨额罚款及损失赔偿。…"/>
          <p:cNvSpPr txBox="1"/>
          <p:nvPr/>
        </p:nvSpPr>
        <p:spPr>
          <a:xfrm>
            <a:off x="1302730" y="1289297"/>
            <a:ext cx="20633166" cy="9701785"/>
          </a:xfrm>
          <a:prstGeom prst="rect">
            <a:avLst/>
          </a:prstGeom>
          <a:ln w="12700">
            <a:miter lim="400000"/>
          </a:ln>
        </p:spPr>
        <p:txBody>
          <a:bodyPr lIns="50800" tIns="50800" rIns="50800" bIns="50800" anchor="ctr">
            <a:spAutoFit/>
          </a:bodyPr>
          <a:lstStyle/>
          <a:p>
            <a:pPr algn="l" defTabSz="355600">
              <a:defRPr sz="3500">
                <a:solidFill>
                  <a:srgbClr val="000000"/>
                </a:solidFill>
              </a:defRPr>
            </a:pPr>
            <a:r>
              <a:t>4月2日晚间，瑞幸咖啡自曝公司去年二季度至四季度期间虚增了22亿元人民币交易额，相关的费用和支出也相应虚增。此前，做空机构浑水针对瑞幸发布了做空报告，此后，瑞幸董事会成立专门调查小组调查此事件，并发现公司确实存在造假行为。消息一出，瑞幸咖啡当日跌幅达到75%，并在4月7日停牌。瑞幸咖啡投资人遭受巨大损失，瑞幸面临巨额罚款及损失赔偿。</a:t>
            </a:r>
          </a:p>
          <a:p>
            <a:pPr algn="l" defTabSz="355600">
              <a:defRPr sz="3500">
                <a:solidFill>
                  <a:srgbClr val="000000"/>
                </a:solidFill>
              </a:defRPr>
            </a:pPr>
          </a:p>
          <a:p>
            <a:pPr algn="l" defTabSz="355600">
              <a:defRPr sz="3500">
                <a:solidFill>
                  <a:srgbClr val="000000"/>
                </a:solidFill>
              </a:defRPr>
            </a:pPr>
            <a:r>
              <a:t>中国证监会对瑞幸咖啡造假一事表示了极大关注，还派驻调查组进驻瑞幸咖啡。根据2020年3月1日起施行经修订后的《中华人民共和国证券法》，赋予证监会“长臂管辖”权，对境外损害境内投资者合法权益的证券交易活动，中国证监会依法可以追究其责任。</a:t>
            </a:r>
          </a:p>
          <a:p>
            <a:pPr algn="l" defTabSz="355600">
              <a:defRPr sz="3500">
                <a:solidFill>
                  <a:srgbClr val="000000"/>
                </a:solidFill>
              </a:defRPr>
            </a:pPr>
          </a:p>
          <a:p>
            <a:pPr algn="l" defTabSz="355600">
              <a:defRPr sz="3500">
                <a:solidFill>
                  <a:srgbClr val="000000"/>
                </a:solidFill>
              </a:defRPr>
            </a:pPr>
            <a:r>
              <a:t>新华社发表评论称，瑞幸咖啡19日宣布，公司已于5月15日收到纳斯达克交易所有关方面关于公司股票退市的书面通知。遵纪守法、诚信守诺，这是放之四海而皆准的公共商业道德及行为准绳。任何违法违规行为，在任何市场，在任何国家都要受到应有的惩罚。纳斯达克根据自身上市规则对发生财务造假的上市公司采取此类措施，是其实施自律监管的常规做法。可以预见，各个方面将发挥合力，显著提升违法违规成本，共同维护市场秩序。</a:t>
            </a:r>
          </a:p>
          <a:p>
            <a:pPr algn="l" defTabSz="355600">
              <a:defRPr sz="3500">
                <a:solidFill>
                  <a:srgbClr val="000000"/>
                </a:solidFill>
              </a:defRPr>
            </a:pPr>
          </a:p>
        </p:txBody>
      </p:sp>
    </p:spTree>
    <p:custDataLst>
      <p:tags r:id="rId1"/>
    </p:custData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 name="知情人称瑞幸咖啡最终定性或不轻，安永表示不对瑞幸咖啡财务造假担责…"/>
          <p:cNvSpPr txBox="1"/>
          <p:nvPr/>
        </p:nvSpPr>
        <p:spPr>
          <a:xfrm>
            <a:off x="1458344" y="1069282"/>
            <a:ext cx="20095046" cy="9404605"/>
          </a:xfrm>
          <a:prstGeom prst="rect">
            <a:avLst/>
          </a:prstGeom>
          <a:ln w="12700">
            <a:miter lim="400000"/>
          </a:ln>
        </p:spPr>
        <p:txBody>
          <a:bodyPr lIns="50800" tIns="50800" rIns="50800" bIns="50800" anchor="ctr">
            <a:spAutoFit/>
          </a:bodyPr>
          <a:lstStyle/>
          <a:p>
            <a:pPr algn="l" defTabSz="355600">
              <a:defRPr sz="4500" b="1">
                <a:solidFill>
                  <a:srgbClr val="000000"/>
                </a:solidFill>
              </a:defRPr>
            </a:pPr>
            <a:r>
              <a:t>知情人称瑞幸咖啡最终定性或不轻，安永表示不对瑞幸咖啡财务造假担责</a:t>
            </a:r>
          </a:p>
          <a:p>
            <a:pPr algn="l" defTabSz="355600">
              <a:defRPr sz="4500" b="1">
                <a:solidFill>
                  <a:srgbClr val="000000"/>
                </a:solidFill>
              </a:defRPr>
            </a:pPr>
          </a:p>
          <a:p>
            <a:pPr algn="l" defTabSz="355600">
              <a:defRPr sz="4500">
                <a:solidFill>
                  <a:srgbClr val="000000"/>
                </a:solidFill>
              </a:defRPr>
            </a:pPr>
            <a:r>
              <a:t>据悉，瑞幸咖啡财务造假案由财政部监督评价局牵头负责。目前财政部对前者的调查结论并未公布。“可能还需要走一些审批程序”，知情人士表示。上述知情人士称，从金融委会议的定调和要求来看，瑞幸咖啡案最终定性可能不会轻。</a:t>
            </a:r>
          </a:p>
          <a:p>
            <a:pPr algn="l" defTabSz="355600">
              <a:defRPr sz="4500">
                <a:solidFill>
                  <a:srgbClr val="000000"/>
                </a:solidFill>
              </a:defRPr>
            </a:pPr>
          </a:p>
          <a:p>
            <a:pPr algn="just" defTabSz="355600">
              <a:defRPr sz="4500">
                <a:solidFill>
                  <a:srgbClr val="000000"/>
                </a:solidFill>
                <a:latin typeface="PingFang SC Regular"/>
                <a:ea typeface="PingFang SC Regular"/>
                <a:cs typeface="PingFang SC Regular"/>
                <a:sym typeface="PingFang SC Regular"/>
              </a:defRPr>
            </a:pPr>
            <a:r>
              <a:rPr>
                <a:latin typeface="+mj-lt"/>
                <a:ea typeface="+mj-ea"/>
                <a:cs typeface="+mj-cs"/>
                <a:sym typeface="Helvetica Neue"/>
              </a:rPr>
              <a:t>7</a:t>
            </a:r>
            <a:r>
              <a:rPr>
                <a:latin typeface="PingFang TC Regular"/>
                <a:ea typeface="PingFang TC Regular"/>
                <a:cs typeface="PingFang TC Regular"/>
                <a:sym typeface="PingFang TC Regular"/>
              </a:rPr>
              <a:t>月</a:t>
            </a:r>
            <a:r>
              <a:rPr>
                <a:latin typeface="+mj-lt"/>
                <a:ea typeface="+mj-ea"/>
                <a:cs typeface="+mj-cs"/>
                <a:sym typeface="Helvetica Neue"/>
              </a:rPr>
              <a:t>17</a:t>
            </a:r>
            <a:r>
              <a:rPr>
                <a:latin typeface="PingFang TC Regular"/>
                <a:ea typeface="PingFang TC Regular"/>
                <a:cs typeface="PingFang TC Regular"/>
                <a:sym typeface="PingFang TC Regular"/>
              </a:rPr>
              <a:t>日，资本邦获悉，接近</a:t>
            </a:r>
            <a:r>
              <a:rPr>
                <a:latin typeface="PingFang TC Semibold"/>
                <a:ea typeface="PingFang TC Semibold"/>
                <a:cs typeface="PingFang TC Semibold"/>
                <a:sym typeface="PingFang TC Semibold"/>
              </a:rPr>
              <a:t>瑞幸咖啡</a:t>
            </a:r>
            <a:r>
              <a:rPr>
                <a:latin typeface="PingFang TC Regular"/>
                <a:ea typeface="PingFang TC Regular"/>
                <a:cs typeface="PingFang TC Regular"/>
                <a:sym typeface="PingFang TC Regular"/>
              </a:rPr>
              <a:t>高层人士表示，</a:t>
            </a:r>
            <a:r>
              <a:rPr>
                <a:latin typeface="+mj-lt"/>
                <a:ea typeface="+mj-ea"/>
                <a:cs typeface="+mj-cs"/>
                <a:sym typeface="Helvetica Neue"/>
              </a:rPr>
              <a:t>7</a:t>
            </a:r>
            <a:r>
              <a:rPr>
                <a:latin typeface="PingFang TC Regular"/>
                <a:ea typeface="PingFang TC Regular"/>
                <a:cs typeface="PingFang TC Regular"/>
                <a:sym typeface="PingFang TC Regular"/>
              </a:rPr>
              <a:t>月</a:t>
            </a:r>
            <a:r>
              <a:rPr>
                <a:latin typeface="+mj-lt"/>
                <a:ea typeface="+mj-ea"/>
                <a:cs typeface="+mj-cs"/>
                <a:sym typeface="Helvetica Neue"/>
              </a:rPr>
              <a:t>11</a:t>
            </a:r>
            <a:r>
              <a:rPr>
                <a:latin typeface="PingFang TC Regular"/>
                <a:ea typeface="PingFang TC Regular"/>
                <a:cs typeface="PingFang TC Regular"/>
                <a:sym typeface="PingFang TC Regular"/>
              </a:rPr>
              <a:t>日，国务院金融</a:t>
            </a:r>
            <a:r>
              <a:t>稳定发展委员会召开第三十六次会议，会上讨论了财政部对瑞幸咖啡现场检查的结论。安永此前声明的背景正是这次金融委会议的定调。据悉，瑞幸咖啡财务造假案由财政部监督评价局牵头负责。目前财政部对前者的调查结论并未公布。</a:t>
            </a:r>
            <a:r>
              <a:rPr>
                <a:latin typeface="+mj-lt"/>
                <a:ea typeface="+mj-ea"/>
                <a:cs typeface="+mj-cs"/>
                <a:sym typeface="Helvetica Neue"/>
              </a:rPr>
              <a:t>“</a:t>
            </a:r>
            <a:r>
              <a:rPr>
                <a:latin typeface="PingFang TC Regular"/>
                <a:ea typeface="PingFang TC Regular"/>
                <a:cs typeface="PingFang TC Regular"/>
                <a:sym typeface="PingFang TC Regular"/>
              </a:rPr>
              <a:t>可能还需要走一些审批程序</a:t>
            </a:r>
            <a:r>
              <a:rPr>
                <a:latin typeface="+mj-lt"/>
                <a:ea typeface="+mj-ea"/>
                <a:cs typeface="+mj-cs"/>
                <a:sym typeface="Helvetica Neue"/>
              </a:rPr>
              <a:t>”</a:t>
            </a:r>
            <a:r>
              <a:rPr>
                <a:latin typeface="PingFang TC Regular"/>
                <a:ea typeface="PingFang TC Regular"/>
                <a:cs typeface="PingFang TC Regular"/>
                <a:sym typeface="PingFang TC Regular"/>
              </a:rPr>
              <a:t>，知情人士表示。</a:t>
            </a:r>
            <a:endParaRPr>
              <a:latin typeface="+mj-lt"/>
              <a:ea typeface="+mj-ea"/>
              <a:cs typeface="+mj-cs"/>
              <a:sym typeface="Helvetica Neue"/>
            </a:endParaRPr>
          </a:p>
        </p:txBody>
      </p:sp>
    </p:spTree>
    <p:custDataLst>
      <p:tags r:id="rId1"/>
    </p:custData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 name="上述知情人士称，从金融委会议的定调和要求来看，瑞幸咖啡案最终定性可能不会轻。…"/>
          <p:cNvSpPr txBox="1"/>
          <p:nvPr/>
        </p:nvSpPr>
        <p:spPr>
          <a:xfrm>
            <a:off x="1875685" y="1468732"/>
            <a:ext cx="19979462" cy="8722106"/>
          </a:xfrm>
          <a:prstGeom prst="rect">
            <a:avLst/>
          </a:prstGeom>
          <a:ln w="12700">
            <a:miter lim="400000"/>
          </a:ln>
        </p:spPr>
        <p:txBody>
          <a:bodyPr lIns="50800" tIns="50800" rIns="50800" bIns="50800" anchor="ctr">
            <a:spAutoFit/>
          </a:bodyPr>
          <a:lstStyle/>
          <a:p>
            <a:pPr algn="just" defTabSz="355600">
              <a:defRPr sz="4500">
                <a:solidFill>
                  <a:srgbClr val="000000"/>
                </a:solidFill>
              </a:defRPr>
            </a:pPr>
            <a:r>
              <a:t>上述知情人士称，从金融委会议的定调和要求来看，瑞幸咖啡案最终定性可能不会轻。</a:t>
            </a:r>
          </a:p>
          <a:p>
            <a:pPr algn="just" defTabSz="355600">
              <a:defRPr sz="4500">
                <a:solidFill>
                  <a:srgbClr val="000000"/>
                </a:solidFill>
              </a:defRPr>
            </a:pPr>
          </a:p>
          <a:p>
            <a:pPr algn="just" defTabSz="355600">
              <a:defRPr sz="4500">
                <a:solidFill>
                  <a:srgbClr val="000000"/>
                </a:solidFill>
              </a:defRPr>
            </a:pPr>
            <a:r>
              <a:t>作为瑞幸的审计机构，安永此前发布声明称，安永在对瑞幸2019年度财报审计过程中，注意到瑞幸在2019年第二季度至第四季度通过虚假交易虚增了相关期间的收入、成本及费用，并就该问题向瑞幸咖啡审计委员会作出了汇报。</a:t>
            </a:r>
          </a:p>
          <a:p>
            <a:pPr algn="just" defTabSz="355600">
              <a:defRPr sz="4500">
                <a:solidFill>
                  <a:srgbClr val="000000"/>
                </a:solidFill>
              </a:defRPr>
            </a:pPr>
          </a:p>
          <a:p>
            <a:pPr algn="just" defTabSz="355600">
              <a:defRPr sz="4500">
                <a:solidFill>
                  <a:srgbClr val="000000"/>
                </a:solidFill>
                <a:latin typeface="PingFang TC Regular"/>
                <a:ea typeface="PingFang TC Regular"/>
                <a:cs typeface="PingFang TC Regular"/>
                <a:sym typeface="PingFang TC Regular"/>
              </a:defRPr>
            </a:pPr>
            <a:r>
              <a:t>安永称，在对瑞幸咖啡上市申报财务报表进行审计的过程中，其严格恪守了职业道德和执业准则，做到了勤勉尽责，独立审慎。由于安永并未对瑞幸咖啡</a:t>
            </a:r>
            <a:r>
              <a:rPr>
                <a:latin typeface="+mj-lt"/>
                <a:ea typeface="+mj-ea"/>
                <a:cs typeface="+mj-cs"/>
                <a:sym typeface="Helvetica Neue"/>
              </a:rPr>
              <a:t>2019</a:t>
            </a:r>
            <a:r>
              <a:t>年度财务报表出具审计报告，故安永无需对瑞幸咖啡</a:t>
            </a:r>
            <a:r>
              <a:rPr>
                <a:latin typeface="+mj-lt"/>
                <a:ea typeface="+mj-ea"/>
                <a:cs typeface="+mj-cs"/>
                <a:sym typeface="Helvetica Neue"/>
              </a:rPr>
              <a:t>2019</a:t>
            </a:r>
            <a:r>
              <a:t>年度披露的财务信息承担审计责任。</a:t>
            </a:r>
          </a:p>
        </p:txBody>
      </p:sp>
      <p:sp>
        <p:nvSpPr>
          <p:cNvPr id="409" name="資料來源: 资本邦网页"/>
          <p:cNvSpPr txBox="1"/>
          <p:nvPr/>
        </p:nvSpPr>
        <p:spPr>
          <a:xfrm>
            <a:off x="1398507" y="10371508"/>
            <a:ext cx="6627625" cy="927101"/>
          </a:xfrm>
          <a:prstGeom prst="rect">
            <a:avLst/>
          </a:prstGeom>
          <a:ln w="12700">
            <a:miter lim="400000"/>
          </a:ln>
        </p:spPr>
        <p:txBody>
          <a:bodyPr lIns="50800" tIns="50800" rIns="50800" bIns="50800" anchor="ctr">
            <a:spAutoFit/>
          </a:bodyPr>
          <a:lstStyle>
            <a:lvl1pPr>
              <a:defRPr sz="4600"/>
            </a:lvl1pPr>
          </a:lstStyle>
          <a:p>
            <a:r>
              <a:t>資料來源: 资本邦网页</a:t>
            </a:r>
          </a:p>
        </p:txBody>
      </p:sp>
    </p:spTree>
    <p:custDataLst>
      <p:tags r:id="rId1"/>
    </p:custData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谢谢!"/>
          <p:cNvSpPr txBox="1"/>
          <p:nvPr/>
        </p:nvSpPr>
        <p:spPr>
          <a:xfrm>
            <a:off x="10683000" y="7625676"/>
            <a:ext cx="1979105" cy="1257301"/>
          </a:xfrm>
          <a:prstGeom prst="rect">
            <a:avLst/>
          </a:prstGeom>
          <a:ln w="12700">
            <a:miter lim="400000"/>
          </a:ln>
        </p:spPr>
        <p:txBody>
          <a:bodyPr wrap="none" lIns="50800" tIns="50800" rIns="50800" bIns="50800" anchor="ctr">
            <a:spAutoFit/>
          </a:bodyPr>
          <a:lstStyle>
            <a:lvl1pPr>
              <a:defRPr sz="6500"/>
            </a:lvl1pPr>
          </a:lstStyle>
          <a:p>
            <a:r>
              <a:t>谢谢!</a:t>
            </a:r>
          </a:p>
        </p:txBody>
      </p:sp>
      <p:sp>
        <p:nvSpPr>
          <p:cNvPr id="412" name="完结"/>
          <p:cNvSpPr txBox="1"/>
          <p:nvPr/>
        </p:nvSpPr>
        <p:spPr>
          <a:xfrm>
            <a:off x="10345402" y="4203632"/>
            <a:ext cx="2654301" cy="1879601"/>
          </a:xfrm>
          <a:prstGeom prst="rect">
            <a:avLst/>
          </a:prstGeom>
          <a:ln w="12700">
            <a:miter lim="400000"/>
          </a:ln>
        </p:spPr>
        <p:txBody>
          <a:bodyPr wrap="none" lIns="50800" tIns="50800" rIns="50800" bIns="50800" anchor="ctr">
            <a:spAutoFit/>
          </a:bodyPr>
          <a:lstStyle>
            <a:lvl1pPr>
              <a:defRPr sz="10000"/>
            </a:lvl1pPr>
          </a:lstStyle>
          <a:p>
            <a:r>
              <a:t>完结</a:t>
            </a:r>
          </a:p>
        </p:txBody>
      </p:sp>
    </p:spTree>
    <p:custDataLst>
      <p:tags r:id="rId1"/>
    </p:custData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 name="Slide Number"/>
          <p:cNvSpPr txBox="1"/>
          <p:nvPr>
            <p:ph type="sldNum" sz="quarter" idx="12"/>
          </p:nvPr>
        </p:nvSpPr>
        <p:spPr>
          <a:prstGeom prst="rect">
            <a:avLst/>
          </a:prstGeom>
        </p:spPr>
        <p:txBody>
          <a:bodyPr/>
          <a:lstStyle/>
          <a:p>
            <a:fld id="{86CB4B4D-7CA3-9044-876B-883B54F8677D}" type="slidenum">
              <a:rPr/>
            </a:fld>
            <a:endParaRPr/>
          </a:p>
        </p:txBody>
      </p:sp>
      <p:sp>
        <p:nvSpPr>
          <p:cNvPr id="415" name="交流时段"/>
          <p:cNvSpPr txBox="1"/>
          <p:nvPr/>
        </p:nvSpPr>
        <p:spPr>
          <a:xfrm>
            <a:off x="9132699" y="4951081"/>
            <a:ext cx="4178301" cy="1524001"/>
          </a:xfrm>
          <a:prstGeom prst="rect">
            <a:avLst/>
          </a:prstGeom>
          <a:ln w="12700">
            <a:miter lim="400000"/>
          </a:ln>
        </p:spPr>
        <p:txBody>
          <a:bodyPr wrap="none" lIns="50800" tIns="50800" rIns="50800" bIns="50800" anchor="ctr">
            <a:spAutoFit/>
          </a:bodyPr>
          <a:lstStyle>
            <a:lvl1pPr>
              <a:defRPr sz="8000" b="1"/>
            </a:lvl1pPr>
          </a:lstStyle>
          <a:p>
            <a:r>
              <a:t>交流时段</a:t>
            </a:r>
          </a:p>
        </p:txBody>
      </p:sp>
    </p:spTree>
    <p:custDataLst>
      <p:tags r:id="rId1"/>
    </p:custDataLst>
  </p:cSld>
  <p:clrMapOvr>
    <a:masterClrMapping/>
  </p:clrMapOvr>
  <p:transition/>
</p:sld>
</file>

<file path=ppt/tags/tag1.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0.xml><?xml version="1.0" encoding="utf-8"?>
<p:tagLst xmlns:p="http://schemas.openxmlformats.org/presentationml/2006/main">
  <p:tag name="KSO_WM_UNIT_TYPE" val="i"/>
  <p:tag name="KSO_WM_UNIT_SUBTYPE" val="h"/>
  <p:tag name="KSO_WM_SLIDE_BACKGROUND_TYPE" val="frame"/>
  <p:tag name="KSO_WM_SLIDE_BK_DARK_LIGHT" val="2"/>
  <p:tag name="KSO_WM_UNIT_HIGHLIGHT" val="0"/>
  <p:tag name="KSO_WM_UNIT_COMPATIBLE" val="0"/>
  <p:tag name="KSO_WM_UNIT_DIAGRAM_ISNUMVISUAL" val="0"/>
  <p:tag name="KSO_WM_UNIT_DIAGRAM_ISREFERUNIT" val="0"/>
  <p:tag name="KSO_WM_UNIT_INDEX" val="1"/>
  <p:tag name="KSO_WM_UNIT_ID" val="_13*i*1"/>
  <p:tag name="KSO_WM_UNIT_BK_DARK_LIGHT" val="2"/>
  <p:tag name="KSO_WM_UNIT_LAYERLEVEL" val="1"/>
  <p:tag name="KSO_WM_TAG_VERSION" val="1.0"/>
  <p:tag name="KSO_WM_BEAUTIFY_FLAG" val="#wm#"/>
</p:tagLst>
</file>

<file path=ppt/tags/tag8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7.xml><?xml version="1.0" encoding="utf-8"?>
<p:tagLst xmlns:p="http://schemas.openxmlformats.org/presentationml/2006/main">
  <p:tag name="KSO_WM_UNIT_TYPE" val="i"/>
  <p:tag name="KSO_WM_UNIT_SUBTYPE" val="h"/>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NDEX" val="1"/>
  <p:tag name="KSO_WM_UNIT_ID" val="_14*i*1"/>
  <p:tag name="KSO_WM_UNIT_BK_DARK_LIGHT" val="2"/>
  <p:tag name="KSO_WM_UNIT_LAYERLEVEL" val="1"/>
  <p:tag name="KSO_WM_TAG_VERSION" val="1.0"/>
  <p:tag name="KSO_WM_BEAUTIFY_FLAG" val="#wm#"/>
</p:tagLst>
</file>

<file path=ppt/tags/tag8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5.xml><?xml version="1.0" encoding="utf-8"?>
<p:tagLst xmlns:p="http://schemas.openxmlformats.org/presentationml/2006/main">
  <p:tag name="KSO_WM_UNIT_TYPE" val="i"/>
  <p:tag name="KSO_WM_UNIT_SUBTYPE" val="h"/>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NDEX" val="1"/>
  <p:tag name="KSO_WM_UNIT_ID" val="_15*i*1"/>
  <p:tag name="KSO_WM_UNIT_BK_DARK_LIGHT" val="2"/>
  <p:tag name="KSO_WM_UNIT_LAYERLEVEL" val="1"/>
  <p:tag name="KSO_WM_TAG_VERSION" val="1.0"/>
  <p:tag name="KSO_WM_BEAUTIFY_FLAG" val="#wm#"/>
</p:tagLst>
</file>

<file path=ppt/tags/tag96.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97.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4.xml><?xml version="1.0" encoding="utf-8"?>
<p:tagLst xmlns:p="http://schemas.openxmlformats.org/presentationml/2006/main">
  <p:tag name="KSO_WM_UNIT_TYPE" val="i"/>
  <p:tag name="KSO_WM_UNIT_SUBTYPE" val="h"/>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NDEX" val="1"/>
  <p:tag name="KSO_WM_UNIT_ID" val="_16*i*1"/>
  <p:tag name="KSO_WM_UNIT_BK_DARK_LIGHT" val="2"/>
  <p:tag name="KSO_WM_UNIT_LAYERLEVEL" val="1"/>
  <p:tag name="KSO_WM_TAG_VERSION" val="1.0"/>
  <p:tag name="KSO_WM_BEAUTIFY_FLAG" val="#wm#"/>
</p:tagLst>
</file>

<file path=ppt/tags/tag105.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06.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3.xml><?xml version="1.0" encoding="utf-8"?>
<p:tagLst xmlns:p="http://schemas.openxmlformats.org/presentationml/2006/main">
  <p:tag name="KSO_WM_UNIT_TYPE" val="i"/>
  <p:tag name="KSO_WM_UNIT_SUBTYPE" val="h"/>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NDEX" val="1"/>
  <p:tag name="KSO_WM_UNIT_ID" val="_17*i*1"/>
  <p:tag name="KSO_WM_UNIT_BK_DARK_LIGHT" val="2"/>
  <p:tag name="KSO_WM_UNIT_LAYERLEVEL" val="1"/>
  <p:tag name="KSO_WM_TAG_VERSION" val="1.0"/>
  <p:tag name="KSO_WM_BEAUTIFY_FLAG" val="#wm#"/>
</p:tagLst>
</file>

<file path=ppt/tags/tag11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1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4.xml><?xml version="1.0" encoding="utf-8"?>
<p:tagLst xmlns:p="http://schemas.openxmlformats.org/presentationml/2006/main">
  <p:tag name="KSO_WM_UNIT_TYPE" val="i"/>
  <p:tag name="KSO_WM_UNIT_SUBTYPE" val="h"/>
  <p:tag name="KSO_WM_SLIDE_BACKGROUND_TYPE" val="belt"/>
  <p:tag name="KSO_WM_SLIDE_BK_DARK_LIGHT" val="2"/>
  <p:tag name="KSO_WM_UNIT_HIGHLIGHT" val="0"/>
  <p:tag name="KSO_WM_UNIT_COMPATIBLE" val="0"/>
  <p:tag name="KSO_WM_UNIT_DIAGRAM_ISNUMVISUAL" val="0"/>
  <p:tag name="KSO_WM_UNIT_DIAGRAM_ISREFERUNIT" val="0"/>
  <p:tag name="KSO_WM_UNIT_INDEX" val="1"/>
  <p:tag name="KSO_WM_UNIT_ID" val="_18*i*1"/>
  <p:tag name="KSO_WM_UNIT_BK_DARK_LIGHT" val="2"/>
  <p:tag name="KSO_WM_UNIT_LAYERLEVEL" val="1"/>
  <p:tag name="KSO_WM_TAG_VERSION" val="1.0"/>
  <p:tag name="KSO_WM_BEAUTIFY_FLAG" val="#wm#"/>
</p:tagLst>
</file>

<file path=ppt/tags/tag125.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26.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359"/>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359"/>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7.xml><?xml version="1.0" encoding="utf-8"?>
<p:tagLst xmlns:p="http://schemas.openxmlformats.org/presentationml/2006/main">
  <p:tag name="KSO_WM_TAG_VERSION" val="1.0"/>
  <p:tag name="KSO_WM_BEAUTIFY_FLAG" val="#wm#"/>
  <p:tag name="KSO_WM_TEMPLATE_CATEGORY" val="custom"/>
  <p:tag name="KSO_WM_TEMPLATE_INDEX" val="20204359"/>
  <p:tag name="KSO_WM_TEMPLATE_SUBCATEGORY" val="0"/>
  <p:tag name="KSO_WM_TEMPLATE_MASTER_TYPE" val="1"/>
  <p:tag name="KSO_WM_TEMPLATE_COLOR_TYPE" val="1"/>
  <p:tag name="KSO_WM_TEMPLATE_MASTER_THUMB_INDEX" val="12"/>
  <p:tag name="KSO_WM_TEMPLATE_THUMBS_INDEX" val="1、4、7、9、12、15、19、22、23、24、25、26、29、34、39、42、43"/>
</p:tagLst>
</file>

<file path=ppt/tags/tag138.xml><?xml version="1.0" encoding="utf-8"?>
<p:tagLst xmlns:p="http://schemas.openxmlformats.org/presentationml/2006/main">
  <p:tag name="KSO_WM_TEMPLATE_CATEGORY" val="custom"/>
  <p:tag name="KSO_WM_TEMPLATE_INDEX" val="20204359"/>
</p:tagLst>
</file>

<file path=ppt/tags/tag139.xml><?xml version="1.0" encoding="utf-8"?>
<p:tagLst xmlns:p="http://schemas.openxmlformats.org/presentationml/2006/main">
  <p:tag name="KSO_WM_TEMPLATE_CATEGORY" val="custom"/>
  <p:tag name="KSO_WM_TEMPLATE_INDEX" val="20204359"/>
</p:tagLst>
</file>

<file path=ppt/tags/tag140.xml><?xml version="1.0" encoding="utf-8"?>
<p:tagLst xmlns:p="http://schemas.openxmlformats.org/presentationml/2006/main">
  <p:tag name="KSO_WM_TEMPLATE_CATEGORY" val="custom"/>
  <p:tag name="KSO_WM_TEMPLATE_INDEX" val="20204359"/>
</p:tagLst>
</file>

<file path=ppt/tags/tag141.xml><?xml version="1.0" encoding="utf-8"?>
<p:tagLst xmlns:p="http://schemas.openxmlformats.org/presentationml/2006/main">
  <p:tag name="KSO_WM_TEMPLATE_CATEGORY" val="custom"/>
  <p:tag name="KSO_WM_TEMPLATE_INDEX" val="20204359"/>
</p:tagLst>
</file>

<file path=ppt/tags/tag142.xml><?xml version="1.0" encoding="utf-8"?>
<p:tagLst xmlns:p="http://schemas.openxmlformats.org/presentationml/2006/main">
  <p:tag name="KSO_WM_TEMPLATE_CATEGORY" val="custom"/>
  <p:tag name="KSO_WM_TEMPLATE_INDEX" val="20204359"/>
</p:tagLst>
</file>

<file path=ppt/tags/tag143.xml><?xml version="1.0" encoding="utf-8"?>
<p:tagLst xmlns:p="http://schemas.openxmlformats.org/presentationml/2006/main">
  <p:tag name="KSO_WM_TEMPLATE_CATEGORY" val="custom"/>
  <p:tag name="KSO_WM_TEMPLATE_INDEX" val="20204359"/>
</p:tagLst>
</file>

<file path=ppt/tags/tag144.xml><?xml version="1.0" encoding="utf-8"?>
<p:tagLst xmlns:p="http://schemas.openxmlformats.org/presentationml/2006/main">
  <p:tag name="KSO_WM_TEMPLATE_CATEGORY" val="custom"/>
  <p:tag name="KSO_WM_TEMPLATE_INDEX" val="20204359"/>
</p:tagLst>
</file>

<file path=ppt/tags/tag145.xml><?xml version="1.0" encoding="utf-8"?>
<p:tagLst xmlns:p="http://schemas.openxmlformats.org/presentationml/2006/main">
  <p:tag name="KSO_WM_TEMPLATE_CATEGORY" val="custom"/>
  <p:tag name="KSO_WM_TEMPLATE_INDEX" val="20204359"/>
</p:tagLst>
</file>

<file path=ppt/tags/tag146.xml><?xml version="1.0" encoding="utf-8"?>
<p:tagLst xmlns:p="http://schemas.openxmlformats.org/presentationml/2006/main">
  <p:tag name="KSO_WM_TEMPLATE_CATEGORY" val="custom"/>
  <p:tag name="KSO_WM_TEMPLATE_INDEX" val="20204359"/>
</p:tagLst>
</file>

<file path=ppt/tags/tag147.xml><?xml version="1.0" encoding="utf-8"?>
<p:tagLst xmlns:p="http://schemas.openxmlformats.org/presentationml/2006/main">
  <p:tag name="KSO_WM_TEMPLATE_CATEGORY" val="custom"/>
  <p:tag name="KSO_WM_TEMPLATE_INDEX" val="20204359"/>
</p:tagLst>
</file>

<file path=ppt/tags/tag148.xml><?xml version="1.0" encoding="utf-8"?>
<p:tagLst xmlns:p="http://schemas.openxmlformats.org/presentationml/2006/main">
  <p:tag name="KSO_WM_TEMPLATE_CATEGORY" val="custom"/>
  <p:tag name="KSO_WM_TEMPLATE_INDEX" val="20204359"/>
</p:tagLst>
</file>

<file path=ppt/tags/tag149.xml><?xml version="1.0" encoding="utf-8"?>
<p:tagLst xmlns:p="http://schemas.openxmlformats.org/presentationml/2006/main">
  <p:tag name="KSO_WM_TEMPLATE_CATEGORY" val="custom"/>
  <p:tag name="KSO_WM_TEMPLATE_INDEX" val="20204359"/>
</p:tagLst>
</file>

<file path=ppt/tags/tag150.xml><?xml version="1.0" encoding="utf-8"?>
<p:tagLst xmlns:p="http://schemas.openxmlformats.org/presentationml/2006/main">
  <p:tag name="KSO_WM_TEMPLATE_CATEGORY" val="custom"/>
  <p:tag name="KSO_WM_TEMPLATE_INDEX" val="20204359"/>
</p:tagLst>
</file>

<file path=ppt/tags/tag151.xml><?xml version="1.0" encoding="utf-8"?>
<p:tagLst xmlns:p="http://schemas.openxmlformats.org/presentationml/2006/main">
  <p:tag name="KSO_WM_TEMPLATE_CATEGORY" val="custom"/>
  <p:tag name="KSO_WM_TEMPLATE_INDEX" val="20204359"/>
</p:tagLst>
</file>

<file path=ppt/tags/tag152.xml><?xml version="1.0" encoding="utf-8"?>
<p:tagLst xmlns:p="http://schemas.openxmlformats.org/presentationml/2006/main">
  <p:tag name="KSO_WM_TEMPLATE_CATEGORY" val="custom"/>
  <p:tag name="KSO_WM_TEMPLATE_INDEX" val="20204359"/>
</p:tagLst>
</file>

<file path=ppt/tags/tag153.xml><?xml version="1.0" encoding="utf-8"?>
<p:tagLst xmlns:p="http://schemas.openxmlformats.org/presentationml/2006/main">
  <p:tag name="KSO_WM_TEMPLATE_CATEGORY" val="custom"/>
  <p:tag name="KSO_WM_TEMPLATE_INDEX" val="20204359"/>
</p:tagLst>
</file>

<file path=ppt/tags/tag154.xml><?xml version="1.0" encoding="utf-8"?>
<p:tagLst xmlns:p="http://schemas.openxmlformats.org/presentationml/2006/main">
  <p:tag name="KSO_WM_TEMPLATE_CATEGORY" val="custom"/>
  <p:tag name="KSO_WM_TEMPLATE_INDEX" val="20204359"/>
</p:tagLst>
</file>

<file path=ppt/tags/tag155.xml><?xml version="1.0" encoding="utf-8"?>
<p:tagLst xmlns:p="http://schemas.openxmlformats.org/presentationml/2006/main">
  <p:tag name="KSO_WM_TEMPLATE_CATEGORY" val="custom"/>
  <p:tag name="KSO_WM_TEMPLATE_INDEX" val="20204359"/>
</p:tagLst>
</file>

<file path=ppt/tags/tag156.xml><?xml version="1.0" encoding="utf-8"?>
<p:tagLst xmlns:p="http://schemas.openxmlformats.org/presentationml/2006/main">
  <p:tag name="KSO_WM_TEMPLATE_CATEGORY" val="custom"/>
  <p:tag name="KSO_WM_TEMPLATE_INDEX" val="20204359"/>
</p:tagLst>
</file>

<file path=ppt/tags/tag157.xml><?xml version="1.0" encoding="utf-8"?>
<p:tagLst xmlns:p="http://schemas.openxmlformats.org/presentationml/2006/main">
  <p:tag name="KSO_WM_TEMPLATE_CATEGORY" val="custom"/>
  <p:tag name="KSO_WM_TEMPLATE_INDEX" val="20204359"/>
</p:tagLst>
</file>

<file path=ppt/tags/tag158.xml><?xml version="1.0" encoding="utf-8"?>
<p:tagLst xmlns:p="http://schemas.openxmlformats.org/presentationml/2006/main">
  <p:tag name="KSO_WM_TEMPLATE_CATEGORY" val="custom"/>
  <p:tag name="KSO_WM_TEMPLATE_INDEX" val="20204359"/>
</p:tagLst>
</file>

<file path=ppt/tags/tag159.xml><?xml version="1.0" encoding="utf-8"?>
<p:tagLst xmlns:p="http://schemas.openxmlformats.org/presentationml/2006/main">
  <p:tag name="KSO_WM_TEMPLATE_CATEGORY" val="custom"/>
  <p:tag name="KSO_WM_TEMPLATE_INDEX" val="20204359"/>
</p:tagLst>
</file>

<file path=ppt/tags/tag160.xml><?xml version="1.0" encoding="utf-8"?>
<p:tagLst xmlns:p="http://schemas.openxmlformats.org/presentationml/2006/main">
  <p:tag name="KSO_WM_TEMPLATE_CATEGORY" val="custom"/>
  <p:tag name="KSO_WM_TEMPLATE_INDEX" val="20204359"/>
</p:tagLst>
</file>

<file path=ppt/tags/tag161.xml><?xml version="1.0" encoding="utf-8"?>
<p:tagLst xmlns:p="http://schemas.openxmlformats.org/presentationml/2006/main">
  <p:tag name="KSO_WM_TEMPLATE_CATEGORY" val="custom"/>
  <p:tag name="KSO_WM_TEMPLATE_INDEX" val="20204359"/>
</p:tagLst>
</file>

<file path=ppt/tags/tag162.xml><?xml version="1.0" encoding="utf-8"?>
<p:tagLst xmlns:p="http://schemas.openxmlformats.org/presentationml/2006/main">
  <p:tag name="KSO_WM_TEMPLATE_CATEGORY" val="custom"/>
  <p:tag name="KSO_WM_TEMPLATE_INDEX" val="20204359"/>
</p:tagLst>
</file>

<file path=ppt/tags/tag163.xml><?xml version="1.0" encoding="utf-8"?>
<p:tagLst xmlns:p="http://schemas.openxmlformats.org/presentationml/2006/main">
  <p:tag name="KSO_WM_TEMPLATE_CATEGORY" val="custom"/>
  <p:tag name="KSO_WM_TEMPLATE_INDEX" val="20204359"/>
</p:tagLst>
</file>

<file path=ppt/tags/tag164.xml><?xml version="1.0" encoding="utf-8"?>
<p:tagLst xmlns:p="http://schemas.openxmlformats.org/presentationml/2006/main">
  <p:tag name="KSO_WM_TEMPLATE_CATEGORY" val="custom"/>
  <p:tag name="KSO_WM_TEMPLATE_INDEX" val="20204359"/>
</p:tagLst>
</file>

<file path=ppt/tags/tag165.xml><?xml version="1.0" encoding="utf-8"?>
<p:tagLst xmlns:p="http://schemas.openxmlformats.org/presentationml/2006/main">
  <p:tag name="KSO_WM_TEMPLATE_CATEGORY" val="custom"/>
  <p:tag name="KSO_WM_TEMPLATE_INDEX" val="20204359"/>
</p:tagLst>
</file>

<file path=ppt/tags/tag166.xml><?xml version="1.0" encoding="utf-8"?>
<p:tagLst xmlns:p="http://schemas.openxmlformats.org/presentationml/2006/main">
  <p:tag name="KSO_WM_TEMPLATE_CATEGORY" val="custom"/>
  <p:tag name="KSO_WM_TEMPLATE_INDEX" val="20204359"/>
</p:tagLst>
</file>

<file path=ppt/tags/tag167.xml><?xml version="1.0" encoding="utf-8"?>
<p:tagLst xmlns:p="http://schemas.openxmlformats.org/presentationml/2006/main">
  <p:tag name="KSO_WM_TEMPLATE_CATEGORY" val="custom"/>
  <p:tag name="KSO_WM_TEMPLATE_INDEX" val="20204359"/>
</p:tagLst>
</file>

<file path=ppt/tags/tag168.xml><?xml version="1.0" encoding="utf-8"?>
<p:tagLst xmlns:p="http://schemas.openxmlformats.org/presentationml/2006/main">
  <p:tag name="KSO_WM_TEMPLATE_CATEGORY" val="custom"/>
  <p:tag name="KSO_WM_TEMPLATE_INDEX" val="20204359"/>
</p:tagLst>
</file>

<file path=ppt/tags/tag169.xml><?xml version="1.0" encoding="utf-8"?>
<p:tagLst xmlns:p="http://schemas.openxmlformats.org/presentationml/2006/main">
  <p:tag name="KSO_WM_TEMPLATE_CATEGORY" val="custom"/>
  <p:tag name="KSO_WM_TEMPLATE_INDEX" val="20204359"/>
</p:tagLst>
</file>

<file path=ppt/tags/tag170.xml><?xml version="1.0" encoding="utf-8"?>
<p:tagLst xmlns:p="http://schemas.openxmlformats.org/presentationml/2006/main">
  <p:tag name="KSO_WM_TEMPLATE_CATEGORY" val="custom"/>
  <p:tag name="KSO_WM_TEMPLATE_INDEX" val="20204359"/>
</p:tagLst>
</file>

<file path=ppt/tags/tag171.xml><?xml version="1.0" encoding="utf-8"?>
<p:tagLst xmlns:p="http://schemas.openxmlformats.org/presentationml/2006/main">
  <p:tag name="KSO_WM_TEMPLATE_CATEGORY" val="custom"/>
  <p:tag name="KSO_WM_TEMPLATE_INDEX" val="20204359"/>
</p:tagLst>
</file>

<file path=ppt/tags/tag172.xml><?xml version="1.0" encoding="utf-8"?>
<p:tagLst xmlns:p="http://schemas.openxmlformats.org/presentationml/2006/main">
  <p:tag name="KSO_WM_TEMPLATE_CATEGORY" val="custom"/>
  <p:tag name="KSO_WM_TEMPLATE_INDEX" val="20204359"/>
</p:tagLst>
</file>

<file path=ppt/tags/tag173.xml><?xml version="1.0" encoding="utf-8"?>
<p:tagLst xmlns:p="http://schemas.openxmlformats.org/presentationml/2006/main">
  <p:tag name="KSO_WM_TEMPLATE_CATEGORY" val="custom"/>
  <p:tag name="KSO_WM_TEMPLATE_INDEX" val="20204359"/>
</p:tagLst>
</file>

<file path=ppt/tags/tag174.xml><?xml version="1.0" encoding="utf-8"?>
<p:tagLst xmlns:p="http://schemas.openxmlformats.org/presentationml/2006/main">
  <p:tag name="KSO_WM_TEMPLATE_CATEGORY" val="custom"/>
  <p:tag name="KSO_WM_TEMPLATE_INDEX" val="20204359"/>
</p:tagLst>
</file>

<file path=ppt/tags/tag175.xml><?xml version="1.0" encoding="utf-8"?>
<p:tagLst xmlns:p="http://schemas.openxmlformats.org/presentationml/2006/main">
  <p:tag name="KSO_WM_TEMPLATE_CATEGORY" val="custom"/>
  <p:tag name="KSO_WM_TEMPLATE_INDEX" val="20204359"/>
</p:tagLst>
</file>

<file path=ppt/tags/tag176.xml><?xml version="1.0" encoding="utf-8"?>
<p:tagLst xmlns:p="http://schemas.openxmlformats.org/presentationml/2006/main">
  <p:tag name="KSO_WM_TEMPLATE_CATEGORY" val="custom"/>
  <p:tag name="KSO_WM_TEMPLATE_INDEX" val="20204359"/>
</p:tagLst>
</file>

<file path=ppt/tags/tag177.xml><?xml version="1.0" encoding="utf-8"?>
<p:tagLst xmlns:p="http://schemas.openxmlformats.org/presentationml/2006/main">
  <p:tag name="KSO_WM_TEMPLATE_CATEGORY" val="custom"/>
  <p:tag name="KSO_WM_TEMPLATE_INDEX" val="20204359"/>
</p:tagLst>
</file>

<file path=ppt/tags/tag178.xml><?xml version="1.0" encoding="utf-8"?>
<p:tagLst xmlns:p="http://schemas.openxmlformats.org/presentationml/2006/main">
  <p:tag name="KSO_WM_TEMPLATE_CATEGORY" val="custom"/>
  <p:tag name="KSO_WM_TEMPLATE_INDEX" val="20204359"/>
</p:tagLst>
</file>

<file path=ppt/tags/tag179.xml><?xml version="1.0" encoding="utf-8"?>
<p:tagLst xmlns:p="http://schemas.openxmlformats.org/presentationml/2006/main">
  <p:tag name="KSO_WM_TEMPLATE_CATEGORY" val="custom"/>
  <p:tag name="KSO_WM_TEMPLATE_INDEX" val="20204359"/>
</p:tagLst>
</file>

<file path=ppt/tags/tag180.xml><?xml version="1.0" encoding="utf-8"?>
<p:tagLst xmlns:p="http://schemas.openxmlformats.org/presentationml/2006/main">
  <p:tag name="KSO_WM_TEMPLATE_CATEGORY" val="custom"/>
  <p:tag name="KSO_WM_TEMPLATE_INDEX" val="20204359"/>
</p:tagLst>
</file>

<file path=ppt/tags/tag181.xml><?xml version="1.0" encoding="utf-8"?>
<p:tagLst xmlns:p="http://schemas.openxmlformats.org/presentationml/2006/main">
  <p:tag name="KSO_WM_TEMPLATE_CATEGORY" val="custom"/>
  <p:tag name="KSO_WM_TEMPLATE_INDEX" val="20204359"/>
</p:tagLst>
</file>

<file path=ppt/tags/tag182.xml><?xml version="1.0" encoding="utf-8"?>
<p:tagLst xmlns:p="http://schemas.openxmlformats.org/presentationml/2006/main">
  <p:tag name="KSO_WM_TEMPLATE_CATEGORY" val="custom"/>
  <p:tag name="KSO_WM_TEMPLATE_INDEX" val="20204359"/>
</p:tagLst>
</file>

<file path=ppt/theme/theme1.xml><?xml version="1.0" encoding="utf-8"?>
<a:theme xmlns:a="http://schemas.openxmlformats.org/drawingml/2006/main" name="1_Office 主题​​">
  <a:themeElements>
    <a:clrScheme name="自定义 50">
      <a:dk1>
        <a:srgbClr val="000000"/>
      </a:dk1>
      <a:lt1>
        <a:srgbClr val="FFFFFF"/>
      </a:lt1>
      <a:dk2>
        <a:srgbClr val="EAF1F6"/>
      </a:dk2>
      <a:lt2>
        <a:srgbClr val="FFFFFF"/>
      </a:lt2>
      <a:accent1>
        <a:srgbClr val="476BAB"/>
      </a:accent1>
      <a:accent2>
        <a:srgbClr val="267793"/>
      </a:accent2>
      <a:accent3>
        <a:srgbClr val="2E7861"/>
      </a:accent3>
      <a:accent4>
        <a:srgbClr val="53703E"/>
      </a:accent4>
      <a:accent5>
        <a:srgbClr val="866134"/>
      </a:accent5>
      <a:accent6>
        <a:srgbClr val="AB5345"/>
      </a:accent6>
      <a:hlink>
        <a:srgbClr val="0563C1"/>
      </a:hlink>
      <a:folHlink>
        <a:srgbClr val="954E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1_BasicWhite">
  <a:themeElements>
    <a:clrScheme name="21_BasicWhite">
      <a:dk1>
        <a:srgbClr val="000000"/>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a:ea typeface="Helvetica"/>
        <a:cs typeface="Helvetica"/>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spPr>
      <a:bodyPr rot="0" spcFirstLastPara="1" vertOverflow="overflow" horzOverflow="overflow" vert="horz" wrap="square" lIns="50800" tIns="50800" rIns="50800" bIns="50800" numCol="1" spcCol="38100" rtlCol="0" anchor="ctr" upright="0">
        <a:spAutoFit/>
      </a:bodyPr>
      <a:lstStyle>
        <a:defPPr marL="0" marR="0" indent="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spDef>
    <a:lnDef>
      <a:spPr>
        <a:noFill/>
        <a:ln w="25400" cap="flat">
          <a:solidFill>
            <a:schemeClr val="accent1"/>
          </a:solidFill>
          <a:prstDash val="solid"/>
          <a:round/>
        </a:ln>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lnDef>
    <a:txDef>
      <a:spPr>
        <a:noFill/>
        <a:ln w="12700" cap="flat">
          <a:noFill/>
          <a:miter lim="400000"/>
        </a:ln>
      </a:spPr>
      <a:bodyPr rot="0" spcFirstLastPara="1" vertOverflow="overflow" horzOverflow="overflow" vert="horz" wrap="square" lIns="50800" tIns="50800" rIns="50800" bIns="50800" numCol="1" spcCol="38100" rtlCol="0" anchor="ctr" upright="0">
        <a:spAutoFit/>
      </a:bodyPr>
      <a:lstStyle>
        <a:defPPr marL="0" marR="0" indent="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7092</Words>
  <Application>WPS 演示</Application>
  <PresentationFormat/>
  <Paragraphs>666</Paragraphs>
  <Slides>45</Slides>
  <Notes>0</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45</vt:i4>
      </vt:variant>
    </vt:vector>
  </HeadingPairs>
  <TitlesOfParts>
    <vt:vector size="64" baseType="lpstr">
      <vt:lpstr>Arial</vt:lpstr>
      <vt:lpstr>宋体</vt:lpstr>
      <vt:lpstr>Wingdings</vt:lpstr>
      <vt:lpstr>Helvetica Neue</vt:lpstr>
      <vt:lpstr>微软雅黑</vt:lpstr>
      <vt:lpstr>汉仪旗黑-85S</vt:lpstr>
      <vt:lpstr>PingFang TC Semibold</vt:lpstr>
      <vt:lpstr>Segoe Print</vt:lpstr>
      <vt:lpstr>Arial</vt:lpstr>
      <vt:lpstr>PingFang TC Regular</vt:lpstr>
      <vt:lpstr>Arial Unicode MS</vt:lpstr>
      <vt:lpstr>Helvetica</vt:lpstr>
      <vt:lpstr>PingFang SC Regular</vt:lpstr>
      <vt:lpstr>Times New Roman</vt:lpstr>
      <vt:lpstr>Songti TC Regular</vt:lpstr>
      <vt:lpstr>Times Roman</vt:lpstr>
      <vt:lpstr>Songti TC Bold</vt:lpstr>
      <vt:lpstr>Calibri Light</vt:lpstr>
      <vt:lpstr>1_Office 主题​​</vt:lpstr>
      <vt:lpstr>财务报告和企业披露中的当代问题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计算杠杆比率</vt:lpstr>
      <vt:lpstr>计算覆盖率</vt:lpstr>
      <vt:lpstr>PowerPoint 演示文稿</vt:lpstr>
      <vt:lpstr>PowerPoint 演示文稿</vt:lpstr>
      <vt:lpstr>PowerPoint 演示文稿</vt:lpstr>
      <vt:lpstr>PowerPoint 演示文稿</vt:lpstr>
      <vt:lpstr>计算市场价值指标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财务报告和企业披露中的当代问题</dc:title>
  <dc:creator/>
  <cp:lastModifiedBy>Wendy~肖</cp:lastModifiedBy>
  <cp:revision>6</cp:revision>
  <dcterms:created xsi:type="dcterms:W3CDTF">2020-07-29T07:00:00Z</dcterms:created>
  <dcterms:modified xsi:type="dcterms:W3CDTF">2021-01-29T08:48:55Z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ies>
</file>