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397" r:id="rId3"/>
    <p:sldId id="341" r:id="rId4"/>
    <p:sldId id="353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68" r:id="rId24"/>
    <p:sldId id="39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KO TAN" initials="P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3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6CA86-018A-43B3-AB39-074B1EEE0497}" type="datetimeFigureOut">
              <a:rPr lang="en-SG" smtClean="0"/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3F065-DD88-410E-92CE-36E6A2E94DD3}" type="slidenum">
              <a:rPr lang="en-SG" smtClean="0"/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5A94DA-74C6-4437-8AAA-5CD366EF41CF}" type="slidenum">
              <a:rPr lang="en-US" altLang="en-US" smtClean="0">
                <a:latin typeface="Arial" panose="020B0604020202020204" pitchFamily="34" charset="0"/>
              </a:rPr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52750" y="5372100"/>
            <a:ext cx="3222625" cy="485775"/>
          </a:xfrm>
        </p:spPr>
        <p:txBody>
          <a:bodyPr vert="horz" wrap="square" lIns="91440" tIns="45720" rIns="91440" bIns="45720" numCol="1" rtlCol="0" anchor="b" anchorCtr="0" compatLnSpc="1"/>
          <a:p>
            <a:pPr algn="ctr" defTabSz="457200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en-US" sz="4900" kern="1200" dirty="0">
                <a:solidFill>
                  <a:srgbClr val="404040"/>
                </a:solidFill>
                <a:latin typeface="Verdana" panose="020B0604030504040204" pitchFamily="34" charset="0"/>
                <a:ea typeface="+mj-ea"/>
                <a:cs typeface="+mj-cs"/>
              </a:rPr>
              <a:t>	                    </a:t>
            </a:r>
            <a:br>
              <a:rPr lang="en-US" altLang="en-US" kern="1200" dirty="0">
                <a:solidFill>
                  <a:schemeClr val="tx2"/>
                </a:solidFill>
                <a:latin typeface="Verdana" panose="020B0604030504040204" pitchFamily="34" charset="0"/>
                <a:ea typeface="+mj-ea"/>
                <a:cs typeface="+mj-cs"/>
              </a:rPr>
            </a:br>
            <a:br>
              <a:rPr lang="en-US" altLang="en-US" kern="1200" dirty="0">
                <a:solidFill>
                  <a:schemeClr val="tx2"/>
                </a:solidFill>
                <a:latin typeface="Verdana" panose="020B0604030504040204" pitchFamily="34" charset="0"/>
                <a:ea typeface="+mj-ea"/>
                <a:cs typeface="+mj-cs"/>
              </a:rPr>
            </a:br>
            <a:br>
              <a:rPr lang="en-US" altLang="en-US" sz="4300" kern="1200" dirty="0">
                <a:solidFill>
                  <a:schemeClr val="tx2"/>
                </a:solidFill>
                <a:latin typeface="Verdana" panose="020B0604030504040204" pitchFamily="34" charset="0"/>
                <a:ea typeface="+mj-ea"/>
                <a:cs typeface="+mj-cs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00B0F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zh-CN" altLang="en-US" sz="6000" b="1" i="1" kern="1200" dirty="0">
                <a:solidFill>
                  <a:schemeClr val="tx1"/>
                </a:solidFill>
                <a:latin typeface="Arial" panose="020B0604020202020204" pitchFamily="34" charset="0"/>
                <a:ea typeface="方正姚体"/>
                <a:cs typeface="+mj-cs"/>
              </a:rPr>
              <a:t>欢迎！</a:t>
            </a:r>
            <a:br>
              <a:rPr lang="en-US" altLang="zh-CN" sz="6000" b="1" i="1" kern="1200" dirty="0">
                <a:solidFill>
                  <a:schemeClr val="tx1"/>
                </a:solidFill>
                <a:latin typeface="Arial" panose="020B0604020202020204" pitchFamily="34" charset="0"/>
                <a:ea typeface="方正姚体"/>
                <a:cs typeface="+mj-cs"/>
              </a:rPr>
            </a:br>
            <a:r>
              <a:rPr lang="en-US" altLang="en-US" sz="2500" kern="1200" dirty="0">
                <a:solidFill>
                  <a:srgbClr val="404040"/>
                </a:solidFill>
                <a:latin typeface="Verdana" panose="020B0604030504040204" pitchFamily="34" charset="0"/>
                <a:ea typeface="+mj-ea"/>
                <a:cs typeface="+mj-cs"/>
              </a:rPr>
              <a:t>  </a:t>
            </a:r>
            <a:br>
              <a:rPr lang="en-US" altLang="en-US" sz="2500" kern="1200" dirty="0">
                <a:solidFill>
                  <a:srgbClr val="404040"/>
                </a:solidFill>
                <a:latin typeface="Verdana" panose="020B0604030504040204" pitchFamily="34" charset="0"/>
                <a:ea typeface="+mj-ea"/>
                <a:cs typeface="+mj-cs"/>
              </a:rPr>
            </a:br>
            <a:r>
              <a:rPr lang="en-US" altLang="en-US" sz="2500" kern="1200" dirty="0">
                <a:solidFill>
                  <a:srgbClr val="404040"/>
                </a:solidFill>
                <a:latin typeface="Verdana" panose="020B0604030504040204" pitchFamily="34" charset="0"/>
                <a:ea typeface="+mj-ea"/>
                <a:cs typeface="+mj-cs"/>
              </a:rPr>
              <a:t>     </a:t>
            </a:r>
            <a:endParaRPr lang="en-US" altLang="en-US" sz="2500" kern="1200" dirty="0">
              <a:solidFill>
                <a:schemeClr val="tx2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pic>
        <p:nvPicPr>
          <p:cNvPr id="6147" name="Picture 6" descr="Image result for welcome picture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0475" y="1304925"/>
            <a:ext cx="6061075" cy="2898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波兰UITM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305" y="176530"/>
            <a:ext cx="4247515" cy="1953895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</a:rPr>
              <a:t>DBA </a:t>
            </a:r>
            <a:r>
              <a:rPr lang="en-SG" altLang="zh-CN" sz="4400" b="1" dirty="0">
                <a:solidFill>
                  <a:srgbClr val="FF0000"/>
                </a:solidFill>
              </a:rPr>
              <a:t>Dissertation</a:t>
            </a:r>
            <a:br>
              <a:rPr lang="en-US" altLang="en-US" sz="4400" b="1" dirty="0">
                <a:solidFill>
                  <a:srgbClr val="FF0000"/>
                </a:solidFill>
              </a:rPr>
            </a:br>
            <a:r>
              <a:rPr lang="zh-CN" altLang="en-US" sz="4400" b="1" dirty="0">
                <a:solidFill>
                  <a:srgbClr val="FF0000"/>
                </a:solidFill>
              </a:rPr>
              <a:t>工商管理</a:t>
            </a:r>
            <a:r>
              <a:rPr lang="zh-CN" altLang="en-US" sz="4400" b="1" dirty="0">
                <a:solidFill>
                  <a:srgbClr val="FF0000"/>
                </a:solidFill>
                <a:cs typeface="方正姚体"/>
              </a:rPr>
              <a:t>论文</a:t>
            </a:r>
            <a:endParaRPr lang="en-US" altLang="en-US" sz="4400" dirty="0"/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96138"/>
            <a:ext cx="7086600" cy="174266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4000" b="1" dirty="0">
                <a:solidFill>
                  <a:srgbClr val="002060"/>
                </a:solidFill>
              </a:rPr>
              <a:t>Mixing, Ethics and Respect</a:t>
            </a:r>
            <a:endParaRPr lang="en-US" altLang="en-US" sz="4000" b="1" dirty="0">
              <a:solidFill>
                <a:srgbClr val="002060"/>
              </a:solidFill>
            </a:endParaRPr>
          </a:p>
          <a:p>
            <a:pPr eaLnBrk="1" hangingPunct="1"/>
            <a:r>
              <a:rPr lang="zh-CN" altLang="en-US" sz="4000" b="1" dirty="0">
                <a:solidFill>
                  <a:srgbClr val="002060"/>
                </a:solidFill>
              </a:rPr>
              <a:t>混合，道德与尊重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endParaRPr lang="en-US" alt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366841" cy="11599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sz="3100" b="1" dirty="0">
                <a:solidFill>
                  <a:srgbClr val="FF0000"/>
                </a:solidFill>
              </a:rPr>
              <a:t>Weaknesses of Qualitative Research</a:t>
            </a:r>
            <a:br>
              <a:rPr lang="en-SG" sz="2700" b="1" dirty="0">
                <a:solidFill>
                  <a:srgbClr val="FF0000"/>
                </a:solidFill>
              </a:rPr>
            </a:br>
            <a:r>
              <a:rPr lang="zh-CN" altLang="en-US" sz="2700" b="1" dirty="0">
                <a:solidFill>
                  <a:srgbClr val="FF0000"/>
                </a:solidFill>
              </a:rPr>
              <a:t>定性研究方法的弱点</a:t>
            </a:r>
            <a:r>
              <a:rPr lang="en-SG" sz="2700" b="1" dirty="0">
                <a:solidFill>
                  <a:srgbClr val="FF0000"/>
                </a:solidFill>
              </a:rPr>
              <a:t> </a:t>
            </a:r>
            <a:br>
              <a:rPr lang="en-SG" b="1" dirty="0">
                <a:solidFill>
                  <a:srgbClr val="FF0000"/>
                </a:solidFill>
              </a:rPr>
            </a:br>
            <a:endParaRPr lang="en-SG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4974" y="1643270"/>
            <a:ext cx="59427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通用性 </a:t>
            </a:r>
            <a:endParaRPr lang="en-SG" altLang="zh-CN" sz="32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algn="just">
              <a:tabLst>
                <a:tab pos="4137660" algn="l"/>
              </a:tabLst>
            </a:pPr>
            <a:r>
              <a:rPr lang="en-SG" altLang="zh-CN" sz="32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Generalisability</a:t>
            </a:r>
            <a:endParaRPr lang="en-SG" altLang="zh-CN" sz="32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方法的主观性</a:t>
            </a:r>
            <a:endParaRPr lang="en-SG" altLang="zh-CN" sz="32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algn="just">
              <a:tabLst>
                <a:tab pos="4137660" algn="l"/>
              </a:tabLst>
            </a:pPr>
            <a:r>
              <a:rPr lang="en-SG" altLang="zh-CN" sz="32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Subjectivity in its methods</a:t>
            </a:r>
            <a:endParaRPr lang="en-SG" altLang="zh-CN" sz="32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不可复制</a:t>
            </a:r>
            <a:endParaRPr lang="en-SG" altLang="zh-CN" sz="32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algn="just">
              <a:tabLst>
                <a:tab pos="4137660" algn="l"/>
              </a:tabLst>
            </a:pPr>
            <a:r>
              <a:rPr lang="en-SG" altLang="zh-CN" sz="32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No replicable</a:t>
            </a:r>
            <a:endParaRPr lang="en-SG" altLang="zh-CN" sz="32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缺乏透明度</a:t>
            </a:r>
            <a:endParaRPr lang="en-SG" altLang="zh-CN" sz="32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 algn="just">
              <a:tabLst>
                <a:tab pos="4137660" algn="l"/>
              </a:tabLst>
            </a:pPr>
            <a:r>
              <a:rPr lang="en-SG" altLang="zh-CN" sz="32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Lack of transparency </a:t>
            </a:r>
            <a:endParaRPr lang="en-SG" sz="3200" i="1" dirty="0">
              <a:solidFill>
                <a:srgbClr val="FF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390526"/>
            <a:ext cx="5934076" cy="36195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SG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72209" y="1855304"/>
            <a:ext cx="625502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137660" algn="l"/>
              </a:tabLst>
            </a:pPr>
            <a:endParaRPr lang="en-SG" sz="2000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algn="ctr">
              <a:spcAft>
                <a:spcPts val="0"/>
              </a:spcAft>
              <a:tabLst>
                <a:tab pos="4137660" algn="l"/>
              </a:tabLst>
            </a:pPr>
            <a:r>
              <a:rPr lang="zh-CN" altLang="en-US" sz="4800" b="1" i="1" dirty="0">
                <a:solidFill>
                  <a:srgbClr val="FF000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混合方法</a:t>
            </a:r>
            <a:r>
              <a:rPr lang="en-SG" altLang="zh-CN" sz="6600" b="1" i="1" dirty="0">
                <a:solidFill>
                  <a:srgbClr val="FF000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?</a:t>
            </a:r>
            <a:endParaRPr lang="en-SG" altLang="zh-CN" sz="6600" b="1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algn="ctr">
              <a:spcAft>
                <a:spcPts val="0"/>
              </a:spcAft>
              <a:tabLst>
                <a:tab pos="4137660" algn="l"/>
              </a:tabLst>
            </a:pPr>
            <a:r>
              <a:rPr lang="en-SG" sz="4800" i="1" dirty="0">
                <a:solidFill>
                  <a:srgbClr val="00206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MIXING METHODS</a:t>
            </a:r>
            <a:r>
              <a:rPr lang="en-SG" sz="6600" i="1" dirty="0">
                <a:solidFill>
                  <a:srgbClr val="00206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?</a:t>
            </a:r>
            <a:endParaRPr lang="en-SG" sz="6600" i="1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366841" cy="11599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b="1" dirty="0">
                <a:solidFill>
                  <a:srgbClr val="FF0000"/>
                </a:solidFill>
              </a:rPr>
              <a:t>Views on Mixing</a:t>
            </a:r>
            <a:br>
              <a:rPr lang="en-SG" sz="2700" b="1" dirty="0">
                <a:solidFill>
                  <a:srgbClr val="FF0000"/>
                </a:solidFill>
              </a:rPr>
            </a:br>
            <a:r>
              <a:rPr lang="zh-CN" altLang="en-US" sz="2700" b="1" dirty="0">
                <a:solidFill>
                  <a:srgbClr val="FF0000"/>
                </a:solidFill>
              </a:rPr>
              <a:t>对</a:t>
            </a:r>
            <a:r>
              <a:rPr lang="zh-CN" altLang="en-US" sz="3100" b="1" dirty="0">
                <a:solidFill>
                  <a:srgbClr val="FF0000"/>
                </a:solidFill>
              </a:rPr>
              <a:t>混合方法的不同见解</a:t>
            </a:r>
            <a:r>
              <a:rPr lang="en-SG" sz="3100" b="1" dirty="0">
                <a:solidFill>
                  <a:srgbClr val="FF0000"/>
                </a:solidFill>
              </a:rPr>
              <a:t> </a:t>
            </a:r>
            <a:br>
              <a:rPr lang="en-SG" b="1" dirty="0">
                <a:solidFill>
                  <a:srgbClr val="FF0000"/>
                </a:solidFill>
              </a:rPr>
            </a:br>
            <a:endParaRPr lang="en-SG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4974" y="1550505"/>
            <a:ext cx="63668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  <a:buFont typeface="+mj-lt"/>
              <a:buAutoNum type="arabicPeriod"/>
              <a:tabLst>
                <a:tab pos="4137660" algn="l"/>
              </a:tabLst>
            </a:pP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自卑</a:t>
            </a:r>
            <a:r>
              <a:rPr lang="en-US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优越</a:t>
            </a:r>
            <a:r>
              <a:rPr lang="en-US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Inferiority/Superiority </a:t>
            </a:r>
            <a:endParaRPr lang="en-US" altLang="zh-CN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137660" algn="l"/>
              </a:tabLst>
            </a:pPr>
            <a:endParaRPr lang="zh-CN" altLang="en-US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tabLst>
                <a:tab pos="4137660" algn="l"/>
              </a:tabLst>
            </a:pP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反对所有混合</a:t>
            </a:r>
            <a:r>
              <a:rPr lang="en-US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不兼容</a:t>
            </a:r>
            <a:r>
              <a:rPr lang="en-US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Against all mixing/Incompatibility </a:t>
            </a:r>
            <a:endParaRPr lang="en-SG" altLang="zh-CN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914400" lvl="1" indent="-457200" algn="just">
              <a:buFont typeface="Wingdings" panose="05000000000000000000" pitchFamily="2" charset="2"/>
              <a:buChar char="Ø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</a:rPr>
              <a:t>嵌入式方法 </a:t>
            </a:r>
            <a:r>
              <a:rPr lang="en-SG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Embedded methods</a:t>
            </a:r>
            <a:endParaRPr lang="en-SG" altLang="zh-CN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just">
              <a:buFont typeface="Wingdings" panose="05000000000000000000" pitchFamily="2" charset="2"/>
              <a:buChar char="Ø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</a:rPr>
              <a:t>科学理论的不可通约性</a:t>
            </a:r>
            <a:r>
              <a:rPr lang="en-SG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(The </a:t>
            </a:r>
            <a:r>
              <a:rPr lang="en-SG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Incommensurability of Scientific Theories) </a:t>
            </a:r>
            <a:endParaRPr lang="zh-CN" altLang="en-US" sz="24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tabLst>
                <a:tab pos="4137660" algn="l"/>
              </a:tabLst>
            </a:pPr>
            <a:endParaRPr lang="en-US" altLang="zh-CN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tabLst>
                <a:tab pos="4137660" algn="l"/>
              </a:tabLst>
            </a:pP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混合有用 </a:t>
            </a: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Mixing is Useful</a:t>
            </a:r>
            <a:endParaRPr lang="zh-CN" altLang="en-US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tabLst>
                <a:tab pos="4137660" algn="l"/>
              </a:tabLst>
            </a:pPr>
            <a:endParaRPr lang="en-US" altLang="zh-CN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tabLst>
                <a:tab pos="4137660" algn="l"/>
              </a:tabLst>
            </a:pP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区分是错误的 </a:t>
            </a: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Distinction is false </a:t>
            </a:r>
            <a:endParaRPr lang="en-SG" sz="2400" i="1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6"/>
            <a:ext cx="6472859" cy="114672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2. Against all mixing</a:t>
            </a:r>
            <a:br>
              <a:rPr lang="en-SG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反对所有混合</a:t>
            </a:r>
            <a:br>
              <a:rPr lang="en-SG" altLang="zh-CN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SG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72209" y="1855304"/>
            <a:ext cx="625502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137660" algn="l"/>
              </a:tabLst>
            </a:pPr>
            <a:endParaRPr lang="en-SG" sz="2000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algn="ctr">
              <a:spcAft>
                <a:spcPts val="0"/>
              </a:spcAft>
              <a:tabLst>
                <a:tab pos="4137660" algn="l"/>
              </a:tabLst>
            </a:pPr>
            <a:endParaRPr lang="en-SG" sz="6600" i="1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  <p:pic>
        <p:nvPicPr>
          <p:cNvPr id="5" name="Picture 4" descr="A close up of a sign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979" y="1630017"/>
            <a:ext cx="7773485" cy="4553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671641" cy="137201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2. Against all mixing</a:t>
            </a:r>
            <a:br>
              <a:rPr lang="en-SG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反对所有混合</a:t>
            </a:r>
            <a:br>
              <a:rPr lang="en-SG" altLang="zh-CN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SG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A close up of a sign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33" y="1762538"/>
            <a:ext cx="7754432" cy="44964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366841" cy="11599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b="1" dirty="0">
                <a:solidFill>
                  <a:srgbClr val="FF0000"/>
                </a:solidFill>
              </a:rPr>
              <a:t>3. Mixing is Useful</a:t>
            </a:r>
            <a:br>
              <a:rPr lang="en-SG" sz="2700" b="1" dirty="0">
                <a:solidFill>
                  <a:srgbClr val="FF0000"/>
                </a:solidFill>
              </a:rPr>
            </a:br>
            <a:r>
              <a:rPr lang="zh-CN" altLang="en-US" sz="3100" b="1" dirty="0">
                <a:solidFill>
                  <a:srgbClr val="FF0000"/>
                </a:solidFill>
              </a:rPr>
              <a:t>混合有用</a:t>
            </a:r>
            <a:r>
              <a:rPr lang="en-SG" sz="3100" b="1" dirty="0">
                <a:solidFill>
                  <a:srgbClr val="FF0000"/>
                </a:solidFill>
              </a:rPr>
              <a:t> </a:t>
            </a:r>
            <a:br>
              <a:rPr lang="en-SG" b="1" dirty="0">
                <a:solidFill>
                  <a:srgbClr val="FF0000"/>
                </a:solidFill>
              </a:rPr>
            </a:br>
            <a:endParaRPr lang="en-SG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5461" y="2146852"/>
            <a:ext cx="6366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  <a:buFont typeface="+mj-lt"/>
              <a:buAutoNum type="arabicPeriod"/>
              <a:tabLst>
                <a:tab pos="4137660" algn="l"/>
              </a:tabLst>
            </a:pPr>
            <a:r>
              <a:rPr lang="zh-CN" altLang="en-US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三角验证法</a:t>
            </a:r>
            <a:r>
              <a:rPr lang="en-US" altLang="zh-CN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Triangulation</a:t>
            </a:r>
            <a:endParaRPr lang="en-US" altLang="zh-CN" sz="36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  <a:tabLst>
                <a:tab pos="4137660" algn="l"/>
              </a:tabLst>
            </a:pPr>
            <a:endParaRPr lang="en-US" altLang="zh-CN" sz="36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  <a:tabLst>
                <a:tab pos="4137660" algn="l"/>
              </a:tabLst>
            </a:pPr>
            <a:r>
              <a:rPr lang="zh-CN" altLang="en-US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引导</a:t>
            </a:r>
            <a:r>
              <a:rPr lang="en-SG" altLang="zh-CN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Facilitation</a:t>
            </a:r>
            <a:endParaRPr lang="zh-CN" altLang="en-US" sz="36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  <a:tabLst>
                <a:tab pos="4137660" algn="l"/>
              </a:tabLst>
            </a:pPr>
            <a:endParaRPr lang="en-US" altLang="zh-CN" sz="36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  <a:tabLst>
                <a:tab pos="4137660" algn="l"/>
              </a:tabLst>
            </a:pPr>
            <a:r>
              <a:rPr lang="zh-CN" altLang="en-US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互补性 </a:t>
            </a:r>
            <a:r>
              <a:rPr lang="en-SG" altLang="zh-CN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Complementarity </a:t>
            </a:r>
            <a:endParaRPr lang="en-SG" sz="3600" i="1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366841" cy="11599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区分是错误的 </a:t>
            </a:r>
            <a:br>
              <a:rPr lang="en-SG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SG" altLang="zh-CN" sz="3100" b="1" dirty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Distinction is false </a:t>
            </a:r>
            <a:br>
              <a:rPr lang="en-SG" b="1" dirty="0">
                <a:solidFill>
                  <a:srgbClr val="FF0000"/>
                </a:solidFill>
              </a:rPr>
            </a:br>
            <a:endParaRPr lang="en-SG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5461" y="2146852"/>
            <a:ext cx="6366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  <a:buFont typeface="+mj-lt"/>
              <a:buAutoNum type="arabicPeriod"/>
              <a:tabLst>
                <a:tab pos="4137660" algn="l"/>
              </a:tabLst>
            </a:pPr>
            <a:r>
              <a:rPr lang="zh-CN" altLang="en-US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分类定量和定性之间的差异过于简化</a:t>
            </a:r>
            <a:endParaRPr lang="zh-CN" altLang="en-US" sz="36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  <a:tabLst>
                <a:tab pos="4137660" algn="l"/>
              </a:tabLst>
            </a:pPr>
            <a:r>
              <a:rPr lang="zh-CN" altLang="en-US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可以通过重新整合</a:t>
            </a:r>
            <a:r>
              <a:rPr lang="en-SG" altLang="zh-CN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(Re-integration) </a:t>
            </a:r>
            <a:r>
              <a:rPr lang="zh-CN" altLang="en-US" sz="36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纠正差异的。</a:t>
            </a:r>
            <a:endParaRPr lang="en-SG" sz="3600" i="1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390526"/>
            <a:ext cx="5934076" cy="36195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SG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72209" y="1855304"/>
            <a:ext cx="625502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137660" algn="l"/>
              </a:tabLst>
            </a:pPr>
            <a:endParaRPr lang="en-SG" sz="2000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algn="ctr">
              <a:spcAft>
                <a:spcPts val="0"/>
              </a:spcAft>
              <a:tabLst>
                <a:tab pos="4137660" algn="l"/>
              </a:tabLst>
            </a:pPr>
            <a:r>
              <a:rPr lang="zh-CN" altLang="en-US" sz="4800" b="1" i="1" dirty="0">
                <a:solidFill>
                  <a:srgbClr val="FF000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如何混合方法</a:t>
            </a:r>
            <a:r>
              <a:rPr lang="en-SG" altLang="zh-CN" sz="6600" b="1" i="1" dirty="0">
                <a:solidFill>
                  <a:srgbClr val="FF000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?</a:t>
            </a:r>
            <a:endParaRPr lang="en-SG" altLang="zh-CN" sz="6600" b="1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algn="ctr">
              <a:spcAft>
                <a:spcPts val="0"/>
              </a:spcAft>
              <a:tabLst>
                <a:tab pos="4137660" algn="l"/>
              </a:tabLst>
            </a:pPr>
            <a:r>
              <a:rPr lang="en-SG" sz="6600" b="1" i="1" dirty="0">
                <a:solidFill>
                  <a:srgbClr val="00206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HOW TO MIX?</a:t>
            </a:r>
            <a:endParaRPr lang="en-SG" sz="6600" i="1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366841" cy="11599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b="1" dirty="0">
                <a:solidFill>
                  <a:srgbClr val="FF0000"/>
                </a:solidFill>
              </a:rPr>
              <a:t>Typologies of Mixing Methods</a:t>
            </a:r>
            <a:br>
              <a:rPr lang="en-SG" sz="2700" b="1" dirty="0">
                <a:solidFill>
                  <a:srgbClr val="FF0000"/>
                </a:solidFill>
              </a:rPr>
            </a:br>
            <a:r>
              <a:rPr lang="zh-CN" altLang="en-US" sz="3100" b="1" dirty="0">
                <a:solidFill>
                  <a:srgbClr val="FF0000"/>
                </a:solidFill>
              </a:rPr>
              <a:t>混合方法的类型</a:t>
            </a:r>
            <a:br>
              <a:rPr lang="en-SG" b="1" dirty="0">
                <a:solidFill>
                  <a:srgbClr val="FF0000"/>
                </a:solidFill>
              </a:rPr>
            </a:br>
            <a:endParaRPr lang="en-SG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683026"/>
            <a:ext cx="636684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137660" algn="l"/>
              </a:tabLst>
            </a:pPr>
            <a:r>
              <a:rPr lang="en-SG" altLang="zh-CN" sz="28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功能 </a:t>
            </a:r>
            <a:r>
              <a:rPr lang="en-SG" altLang="zh-CN" sz="28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Function?</a:t>
            </a:r>
            <a:endParaRPr lang="en-SG" altLang="zh-CN" sz="28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028700" lvl="1" indent="-571500" algn="just">
              <a:buFont typeface="Wingdings" panose="05000000000000000000" pitchFamily="2" charset="2"/>
              <a:buChar char="q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三角验证法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Triangulation</a:t>
            </a:r>
            <a:endParaRPr lang="en-US" altLang="zh-CN" sz="24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028700" lvl="1" indent="-571500" algn="just">
              <a:buFont typeface="Wingdings" panose="05000000000000000000" pitchFamily="2" charset="2"/>
              <a:buChar char="q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引导</a:t>
            </a:r>
            <a:r>
              <a:rPr lang="en-SG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Facilitation</a:t>
            </a:r>
            <a:endParaRPr lang="zh-CN" altLang="en-US" sz="24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028700" lvl="1" indent="-571500" algn="just">
              <a:buFont typeface="Wingdings" panose="05000000000000000000" pitchFamily="2" charset="2"/>
              <a:buChar char="q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互补性 </a:t>
            </a:r>
            <a:r>
              <a:rPr lang="en-SG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Complementarity</a:t>
            </a:r>
            <a:endParaRPr lang="en-SG" altLang="zh-CN" sz="2400" dirty="0">
              <a:solidFill>
                <a:srgbClr val="00206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tabLst>
                <a:tab pos="4137660" algn="l"/>
              </a:tabLst>
            </a:pP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并行或顺序设计</a:t>
            </a: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Concurrent or sequential design</a:t>
            </a:r>
            <a:endParaRPr lang="en-SG" altLang="zh-CN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tabLst>
                <a:tab pos="4137660" algn="l"/>
              </a:tabLst>
            </a:pP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3.  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优先 </a:t>
            </a: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Priority </a:t>
            </a:r>
            <a:endParaRPr lang="en-SG" altLang="zh-CN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tabLst>
                <a:tab pos="4137660" algn="l"/>
              </a:tabLst>
            </a:pP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研究周期中的哪个阶段？</a:t>
            </a: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Where in the research cycle</a:t>
            </a:r>
            <a:endParaRPr lang="en-SG" altLang="zh-CN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tabLst>
                <a:tab pos="4137660" algn="l"/>
              </a:tabLst>
            </a:pP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多链数据或单链数据</a:t>
            </a:r>
            <a:r>
              <a:rPr lang="en-SG" altLang="zh-CN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Multi-strand data or mono-strand data</a:t>
            </a:r>
            <a:endParaRPr lang="en-SG" altLang="zh-CN" sz="24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  <a:tabLst>
                <a:tab pos="4137660" algn="l"/>
              </a:tabLst>
            </a:pPr>
            <a:endParaRPr lang="en-SG" sz="3600" i="1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088547" cy="1226240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b="1" dirty="0">
                <a:solidFill>
                  <a:srgbClr val="FF0000"/>
                </a:solidFill>
              </a:rPr>
              <a:t>Mixing Methods </a:t>
            </a:r>
            <a:r>
              <a:rPr lang="zh-CN" altLang="en-US" sz="2400" b="1" dirty="0">
                <a:solidFill>
                  <a:srgbClr val="FF0000"/>
                </a:solidFill>
              </a:rPr>
              <a:t>混合方法的使用</a:t>
            </a:r>
            <a:endParaRPr lang="en-SG" sz="24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A close up of text on a white background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104" y="1616765"/>
            <a:ext cx="8030696" cy="4391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843921" cy="106721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altLang="zh-CN" b="1" dirty="0">
                <a:solidFill>
                  <a:srgbClr val="FF0000"/>
                </a:solidFill>
              </a:rPr>
              <a:t>Ethics and Respect</a:t>
            </a:r>
            <a:br>
              <a:rPr lang="en-SG" altLang="zh-CN" b="1" dirty="0">
                <a:solidFill>
                  <a:srgbClr val="FF0000"/>
                </a:solidFill>
              </a:rPr>
            </a:br>
            <a:r>
              <a:rPr lang="zh-CN" altLang="en-US" sz="3100" b="1" dirty="0">
                <a:solidFill>
                  <a:srgbClr val="FF0000"/>
                </a:solidFill>
              </a:rPr>
              <a:t>道德与尊重</a:t>
            </a:r>
            <a:endParaRPr lang="en-SG" sz="31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630018"/>
            <a:ext cx="60562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>
                <a:solidFill>
                  <a:srgbClr val="7030A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数据收集所涉及的基本不平等</a:t>
            </a:r>
            <a:r>
              <a:rPr lang="zh-CN" altLang="en-US" sz="2800" dirty="0">
                <a:solidFill>
                  <a:srgbClr val="00206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。</a:t>
            </a:r>
            <a:endParaRPr lang="zh-CN" altLang="en-US" sz="28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800100" lvl="1" indent="-342900" algn="just">
              <a:buFont typeface="Wingdings" panose="05000000000000000000" pitchFamily="2" charset="2"/>
              <a:buChar char="Ø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受访者或受访者正在向研究人员提供时间和精力。研究人员可能认为工作的结果将为某些人，某些团体或组织或整个公众带来好处。</a:t>
            </a:r>
            <a:endParaRPr lang="zh-CN" altLang="en-US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800100" lvl="1" indent="-342900" algn="just">
              <a:buFont typeface="Wingdings" panose="05000000000000000000" pitchFamily="2" charset="2"/>
              <a:buChar char="Ø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但是，这次访谈本身不可能改善个体受访者的生活期望或体验 。</a:t>
            </a:r>
            <a:endParaRPr lang="en-SG" altLang="zh-CN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137660" algn="l"/>
              </a:tabLst>
            </a:pP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137660" algn="l"/>
              </a:tabLst>
            </a:pP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843921" cy="106721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altLang="zh-CN" b="1" dirty="0">
                <a:solidFill>
                  <a:srgbClr val="FF0000"/>
                </a:solidFill>
              </a:rPr>
              <a:t>Ethics and Respect</a:t>
            </a:r>
            <a:br>
              <a:rPr lang="en-SG" altLang="zh-CN" b="1" dirty="0">
                <a:solidFill>
                  <a:srgbClr val="FF0000"/>
                </a:solidFill>
              </a:rPr>
            </a:br>
            <a:r>
              <a:rPr lang="zh-CN" altLang="en-US" sz="3100" b="1" dirty="0">
                <a:solidFill>
                  <a:srgbClr val="FF0000"/>
                </a:solidFill>
              </a:rPr>
              <a:t>道德与尊重</a:t>
            </a:r>
            <a:endParaRPr lang="en-SG" sz="31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630018"/>
            <a:ext cx="605624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>
                <a:solidFill>
                  <a:srgbClr val="7030A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数据身份和数据的保护。</a:t>
            </a:r>
            <a:endParaRPr lang="en-SG" altLang="zh-CN" sz="2800" dirty="0">
              <a:solidFill>
                <a:srgbClr val="7030A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800100" lvl="1" indent="-342900" algn="just">
              <a:buFont typeface="Wingdings" panose="05000000000000000000" pitchFamily="2" charset="2"/>
              <a:buChar char="Ø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除非这是原始设计的一部分，并且参与者明确同意，否则不得透露受访者的身份。</a:t>
            </a:r>
            <a:endParaRPr lang="zh-CN" altLang="en-US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800100" lvl="1" indent="-342900" algn="just">
              <a:buFont typeface="Wingdings" panose="05000000000000000000" pitchFamily="2" charset="2"/>
              <a:buChar char="Ø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所有数据都应该是匿名的。并且任何可以识别受访者的特征都应该从数据中删除。研究人员还应确保数据存储的安全性并将其加密。</a:t>
            </a:r>
            <a:endParaRPr lang="en-SG" altLang="zh-CN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800100" lvl="1" indent="-342900" algn="just">
              <a:buFont typeface="Wingdings" panose="05000000000000000000" pitchFamily="2" charset="2"/>
              <a:buChar char="Ø"/>
              <a:tabLst>
                <a:tab pos="4137660" algn="l"/>
              </a:tabLst>
            </a:pPr>
            <a:r>
              <a:rPr lang="zh-CN" altLang="en-US" sz="2400" dirty="0">
                <a:solidFill>
                  <a:srgbClr val="00206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至少，我们应给予他们尊严，尊重和诺言，不要在面试过程中或面试中使任何人面临风险，伤害或破坏。</a:t>
            </a:r>
            <a:endParaRPr lang="en-SG" altLang="zh-CN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137660" algn="l"/>
              </a:tabLst>
            </a:pP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137660" algn="l"/>
              </a:tabLst>
            </a:pP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843921" cy="106721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altLang="zh-CN" b="1" dirty="0">
                <a:solidFill>
                  <a:srgbClr val="FF0000"/>
                </a:solidFill>
              </a:rPr>
              <a:t>Ethics </a:t>
            </a:r>
            <a:r>
              <a:rPr lang="zh-CN" altLang="en-US" sz="3100" b="1" dirty="0">
                <a:solidFill>
                  <a:srgbClr val="FF0000"/>
                </a:solidFill>
              </a:rPr>
              <a:t>道德</a:t>
            </a:r>
            <a:endParaRPr lang="en-SG" sz="31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630018"/>
            <a:ext cx="60562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四个关注重点：</a:t>
            </a:r>
            <a:endParaRPr lang="en-SG" altLang="zh-CN" sz="2800" dirty="0"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342900" indent="-342900" algn="just">
              <a:buFont typeface="+mj-lt"/>
              <a:buAutoNum type="arabicParenR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</a:rPr>
              <a:t>知情同意与被动欺骗</a:t>
            </a:r>
            <a:endParaRPr lang="zh-CN" altLang="en-US" sz="32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arenR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</a:rPr>
              <a:t>隐私与不伤害</a:t>
            </a:r>
            <a:endParaRPr lang="en-SG" sz="32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arenR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</a:rPr>
              <a:t>利用</a:t>
            </a:r>
            <a:r>
              <a:rPr lang="en-US" altLang="zh-CN" sz="3200" dirty="0">
                <a:solidFill>
                  <a:srgbClr val="002060"/>
                </a:solidFill>
              </a:rPr>
              <a:t>/</a:t>
            </a:r>
            <a:r>
              <a:rPr lang="zh-CN" altLang="en-US" sz="3200" dirty="0">
                <a:solidFill>
                  <a:srgbClr val="002060"/>
                </a:solidFill>
              </a:rPr>
              <a:t>剥削</a:t>
            </a:r>
            <a:endParaRPr lang="en-SG" sz="3200" dirty="0">
              <a:solidFill>
                <a:srgbClr val="002060"/>
              </a:solidFill>
            </a:endParaRPr>
          </a:p>
          <a:p>
            <a:pPr marL="342900" indent="-342900" algn="just">
              <a:buFont typeface="+mj-lt"/>
              <a:buAutoNum type="arabicParenR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</a:rPr>
              <a:t>对未来研究的影响</a:t>
            </a:r>
            <a:endParaRPr lang="en-SG" sz="32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137660" algn="l"/>
              </a:tabLst>
            </a:pP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843921" cy="106721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altLang="zh-CN" b="1" dirty="0">
                <a:solidFill>
                  <a:srgbClr val="FF0000"/>
                </a:solidFill>
              </a:rPr>
              <a:t>Ethics </a:t>
            </a:r>
            <a:r>
              <a:rPr lang="zh-CN" altLang="en-US" sz="3100" b="1" dirty="0">
                <a:solidFill>
                  <a:srgbClr val="FF0000"/>
                </a:solidFill>
              </a:rPr>
              <a:t>道德</a:t>
            </a:r>
            <a:endParaRPr lang="en-SG" sz="31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457739"/>
            <a:ext cx="60562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arenR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</a:rPr>
              <a:t>知情同意与被动欺骗</a:t>
            </a:r>
            <a:endParaRPr lang="en-SG" altLang="zh-CN" sz="3200" dirty="0">
              <a:solidFill>
                <a:srgbClr val="002060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知情同意书起源于更多的医学，心理学领域，但在过去的几十年中，知情同意书的思想普遍入侵了其他学科。</a:t>
            </a:r>
            <a:endParaRPr lang="en-SG" altLang="zh-CN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知情同意意味着您可以向某人解释研究内容。因此，您通知人们，然后人们必须对其进行签名。他们必须签名才能证明自己理解。</a:t>
            </a:r>
            <a:endParaRPr lang="zh-CN" altLang="en-US" sz="2800" dirty="0"/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137660" algn="l"/>
              </a:tabLst>
            </a:pP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843921" cy="106721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altLang="zh-CN" b="1" dirty="0">
                <a:solidFill>
                  <a:srgbClr val="FF0000"/>
                </a:solidFill>
              </a:rPr>
              <a:t>Ethics </a:t>
            </a:r>
            <a:r>
              <a:rPr lang="zh-CN" altLang="en-US" sz="3100" b="1" dirty="0">
                <a:solidFill>
                  <a:srgbClr val="FF0000"/>
                </a:solidFill>
              </a:rPr>
              <a:t>道德</a:t>
            </a:r>
            <a:endParaRPr lang="en-SG" sz="31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457739"/>
            <a:ext cx="605624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arenR"/>
              <a:tabLst>
                <a:tab pos="4137660" algn="l"/>
              </a:tabLst>
            </a:pPr>
            <a:r>
              <a:rPr lang="zh-CN" altLang="en-US" sz="3200" dirty="0">
                <a:solidFill>
                  <a:srgbClr val="002060"/>
                </a:solidFill>
              </a:rPr>
              <a:t>知情同意与被动欺骗</a:t>
            </a:r>
            <a:endParaRPr lang="en-SG" altLang="zh-CN" sz="3200" dirty="0">
              <a:solidFill>
                <a:srgbClr val="002060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另一面是被动欺骗。您不提供任何形式和信息。我们称之为被动欺骗。</a:t>
            </a:r>
            <a:endParaRPr lang="en-SG" altLang="zh-CN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例如，当您对某个节日进行研究时，您就在那儿并且正在观看节日，您会看到人们如何跳舞，吃饭，玩乐以及您正在研究的话题。所以你只要看。</a:t>
            </a: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843921" cy="106721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altLang="zh-CN" b="1" dirty="0">
                <a:solidFill>
                  <a:srgbClr val="FF0000"/>
                </a:solidFill>
              </a:rPr>
              <a:t>Ethics </a:t>
            </a:r>
            <a:r>
              <a:rPr lang="zh-CN" altLang="en-US" sz="3100" b="1" dirty="0">
                <a:solidFill>
                  <a:srgbClr val="FF0000"/>
                </a:solidFill>
              </a:rPr>
              <a:t>道德</a:t>
            </a:r>
            <a:endParaRPr lang="en-SG" sz="31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457739"/>
            <a:ext cx="605624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137660" algn="l"/>
              </a:tabLst>
            </a:pPr>
            <a:r>
              <a:rPr lang="en-US" altLang="zh-CN" sz="3200" dirty="0">
                <a:solidFill>
                  <a:srgbClr val="002060"/>
                </a:solidFill>
              </a:rPr>
              <a:t>2) </a:t>
            </a:r>
            <a:r>
              <a:rPr lang="zh-CN" altLang="en-US" sz="3200" dirty="0">
                <a:solidFill>
                  <a:srgbClr val="002060"/>
                </a:solidFill>
              </a:rPr>
              <a:t>隐私与不伤害</a:t>
            </a:r>
            <a:endParaRPr lang="en-SG" sz="3200" dirty="0">
              <a:solidFill>
                <a:srgbClr val="002060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隐私方面与知情同意有关。</a:t>
            </a:r>
            <a:endParaRPr lang="zh-CN" altLang="en-US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不伤害不单是指身体上的伤害，而是心理上的伤害或任何其他伤害。</a:t>
            </a:r>
            <a:endParaRPr lang="zh-CN" altLang="en-US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有时我们会造成一些伤害。有时我们会就非常敏感的话题采访人们， 面试后，他们感觉不太好。</a:t>
            </a:r>
            <a:endParaRPr lang="en-SG" altLang="zh-CN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那么我们该如何处理呢？</a:t>
            </a: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843921" cy="106721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altLang="zh-CN" b="1" dirty="0">
                <a:solidFill>
                  <a:srgbClr val="FF0000"/>
                </a:solidFill>
              </a:rPr>
              <a:t>Ethics </a:t>
            </a:r>
            <a:r>
              <a:rPr lang="zh-CN" altLang="en-US" sz="3100" b="1" dirty="0">
                <a:solidFill>
                  <a:srgbClr val="FF0000"/>
                </a:solidFill>
              </a:rPr>
              <a:t>道德</a:t>
            </a:r>
            <a:endParaRPr lang="en-SG" sz="31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457739"/>
            <a:ext cx="60562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137660" algn="l"/>
              </a:tabLst>
            </a:pPr>
            <a:r>
              <a:rPr lang="en-US" altLang="zh-CN" sz="3200" dirty="0">
                <a:solidFill>
                  <a:srgbClr val="002060"/>
                </a:solidFill>
              </a:rPr>
              <a:t>3) </a:t>
            </a:r>
            <a:r>
              <a:rPr lang="zh-CN" altLang="en-US" sz="3200" dirty="0">
                <a:solidFill>
                  <a:srgbClr val="002060"/>
                </a:solidFill>
              </a:rPr>
              <a:t>剥削</a:t>
            </a:r>
            <a:endParaRPr lang="en-SG" sz="3200" dirty="0">
              <a:solidFill>
                <a:srgbClr val="002060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作为研究人员，即使您不付款，通常也会利用受访者。</a:t>
            </a:r>
            <a:endParaRPr lang="en-SG" altLang="zh-CN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你给受访者一个美好的时光，一个愉快的采访，但最后，您是一个正在获取一些东西，信息和数据的人。</a:t>
            </a: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49" y="390525"/>
            <a:ext cx="6843921" cy="106721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SG" altLang="zh-CN" b="1" dirty="0">
                <a:solidFill>
                  <a:srgbClr val="FF0000"/>
                </a:solidFill>
              </a:rPr>
              <a:t>Ethics </a:t>
            </a:r>
            <a:r>
              <a:rPr lang="zh-CN" altLang="en-US" sz="3100" b="1" dirty="0">
                <a:solidFill>
                  <a:srgbClr val="FF0000"/>
                </a:solidFill>
              </a:rPr>
              <a:t>道德</a:t>
            </a:r>
            <a:endParaRPr lang="en-SG" sz="31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1457739"/>
            <a:ext cx="605624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137660" algn="l"/>
              </a:tabLst>
            </a:pPr>
            <a:r>
              <a:rPr lang="en-US" altLang="zh-CN" sz="3200" dirty="0">
                <a:solidFill>
                  <a:srgbClr val="002060"/>
                </a:solidFill>
              </a:rPr>
              <a:t>4)</a:t>
            </a:r>
            <a:r>
              <a:rPr lang="zh-CN" altLang="en-US" sz="3200" dirty="0">
                <a:solidFill>
                  <a:srgbClr val="002060"/>
                </a:solidFill>
              </a:rPr>
              <a:t>对未来研究的影响</a:t>
            </a:r>
            <a:endParaRPr lang="en-SG" sz="32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r>
              <a:rPr lang="zh-CN" altLang="en-US" sz="2800" dirty="0"/>
              <a:t>如果您对某个机构进行不道德研究，造成这机构不允许其他任何研究人员进行研究，因此这对您自己的开创性研究非常好，但其他科学领域可能在该领域已无能为力，因此，对未来的研究会有影响。</a:t>
            </a:r>
            <a:endParaRPr lang="zh-CN" altLang="en-US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  <a:tabLst>
                <a:tab pos="4137660" algn="l"/>
              </a:tabLst>
            </a:pPr>
            <a:endParaRPr lang="en-SG" sz="2400" dirty="0">
              <a:solidFill>
                <a:srgbClr val="00206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390526"/>
            <a:ext cx="5934076" cy="36195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SG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4974" y="2226365"/>
            <a:ext cx="542013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137660" algn="l"/>
              </a:tabLst>
            </a:pPr>
            <a:endParaRPr lang="en-SG" sz="6600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  <a:p>
            <a:pPr algn="ctr">
              <a:spcAft>
                <a:spcPts val="0"/>
              </a:spcAft>
              <a:tabLst>
                <a:tab pos="4137660" algn="l"/>
              </a:tabLst>
            </a:pPr>
            <a:r>
              <a:rPr lang="en-SG" sz="6600" i="1" dirty="0">
                <a:solidFill>
                  <a:srgbClr val="FF0000"/>
                </a:solidFill>
                <a:latin typeface="Aharoni" panose="02010803020104030203" pitchFamily="2" charset="-79"/>
                <a:ea typeface="DengXian" panose="02010600030101010101" pitchFamily="2" charset="-122"/>
                <a:cs typeface="Aharoni" panose="02010803020104030203" pitchFamily="2" charset="-79"/>
              </a:rPr>
              <a:t>Q &amp; A???</a:t>
            </a:r>
            <a:endParaRPr lang="en-SG" sz="6600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390525"/>
            <a:ext cx="5934075" cy="361950"/>
          </a:xfrm>
        </p:spPr>
        <p:txBody>
          <a:bodyPr vert="horz" wrap="square" lIns="91440" tIns="45720" rIns="91440" bIns="45720" numCol="1" rtlCol="0" anchor="t" anchorCtr="0" compatLnSpc="1"/>
          <a:p>
            <a:pPr defTabSz="457200" eaLnBrk="1" hangingPunct="1">
              <a:lnSpc>
                <a:spcPct val="107000"/>
              </a:lnSpc>
              <a:spcAft>
                <a:spcPts val="800"/>
              </a:spcAft>
              <a:buNone/>
            </a:pPr>
            <a:endParaRPr lang="en-SG" altLang="x-none" sz="3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771" name="Rectangle 1"/>
          <p:cNvSpPr/>
          <p:nvPr/>
        </p:nvSpPr>
        <p:spPr>
          <a:xfrm>
            <a:off x="2070735" y="1414780"/>
            <a:ext cx="5419725" cy="212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4572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4137025" algn="l"/>
              </a:tabLst>
            </a:pPr>
            <a:endParaRPr lang="en-SG" altLang="en-US" sz="6600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</a:endParaRPr>
          </a:p>
          <a:p>
            <a:pPr marL="0" lvl="0" indent="0" algn="ctr" defTabSz="4572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4137025" algn="l"/>
              </a:tabLst>
            </a:pPr>
            <a:r>
              <a:rPr lang="en-SG" altLang="en-US" sz="6600" i="1" dirty="0">
                <a:solidFill>
                  <a:srgbClr val="FF0000"/>
                </a:solidFill>
                <a:latin typeface="Aharoni" panose="02010803020104030203" pitchFamily="2" charset="-79"/>
                <a:ea typeface="DengXian" panose="02010600030101010101" pitchFamily="2" charset="-122"/>
              </a:rPr>
              <a:t>THANK YOU</a:t>
            </a:r>
            <a:endParaRPr lang="en-SG" altLang="en-US" sz="6600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</a:endParaRPr>
          </a:p>
        </p:txBody>
      </p:sp>
      <p:pic>
        <p:nvPicPr>
          <p:cNvPr id="2" name="图片 1" descr="波兰UITM 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550" y="4349750"/>
            <a:ext cx="4839970" cy="2226310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140" y="3538855"/>
            <a:ext cx="3587115" cy="3587115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1920</Words>
  <Application>WPS 演示</Application>
  <PresentationFormat>On-screen Show (4:3)</PresentationFormat>
  <Paragraphs>132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Arial</vt:lpstr>
      <vt:lpstr>宋体</vt:lpstr>
      <vt:lpstr>Wingdings</vt:lpstr>
      <vt:lpstr>Wingdings 3</vt:lpstr>
      <vt:lpstr>Symbol</vt:lpstr>
      <vt:lpstr>Arial</vt:lpstr>
      <vt:lpstr>Verdana</vt:lpstr>
      <vt:lpstr>方正姚体</vt:lpstr>
      <vt:lpstr>Segoe Print</vt:lpstr>
      <vt:lpstr>Trebuchet MS</vt:lpstr>
      <vt:lpstr>Times New Roman</vt:lpstr>
      <vt:lpstr>DengXian</vt:lpstr>
      <vt:lpstr>Aharoni</vt:lpstr>
      <vt:lpstr>微软雅黑</vt:lpstr>
      <vt:lpstr>Arial Unicode MS</vt:lpstr>
      <vt:lpstr>华文新魏</vt:lpstr>
      <vt:lpstr>Calibri</vt:lpstr>
      <vt:lpstr>等线</vt:lpstr>
      <vt:lpstr>Facet</vt:lpstr>
      <vt:lpstr>	                                欢迎！         </vt:lpstr>
      <vt:lpstr>DBA Dissertation 工商管理论文</vt:lpstr>
      <vt:lpstr>Weaknesses of Qualitative Research 定性研究方法的弱点  </vt:lpstr>
      <vt:lpstr>PowerPoint 演示文稿</vt:lpstr>
      <vt:lpstr>Views on Mixing 对混合方法的不同见解  </vt:lpstr>
      <vt:lpstr>2. Against all mixing 反对所有混合 </vt:lpstr>
      <vt:lpstr>2. Against all mixing 反对所有混合 </vt:lpstr>
      <vt:lpstr>3. Mixing is Useful 混合有用  </vt:lpstr>
      <vt:lpstr>4. 区分是错误的  Distinction is false  </vt:lpstr>
      <vt:lpstr>PowerPoint 演示文稿</vt:lpstr>
      <vt:lpstr>Typologies of Mixing Methods 混合方法的类型 </vt:lpstr>
      <vt:lpstr>Mixing Methods 混合方法的使用</vt:lpstr>
      <vt:lpstr>Ethics and Respect 道德与尊重</vt:lpstr>
      <vt:lpstr>Ethics and Respect 道德与尊重</vt:lpstr>
      <vt:lpstr>Ethics 道德</vt:lpstr>
      <vt:lpstr>Ethics 道德</vt:lpstr>
      <vt:lpstr>Ethics 道德</vt:lpstr>
      <vt:lpstr>Ethics 道德</vt:lpstr>
      <vt:lpstr>Ethics 道德</vt:lpstr>
      <vt:lpstr>Ethics 道德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欢迎！         </dc:title>
  <dc:creator>Chin Hock Ng</dc:creator>
  <cp:lastModifiedBy>Administrator</cp:lastModifiedBy>
  <cp:revision>3</cp:revision>
  <dcterms:created xsi:type="dcterms:W3CDTF">2020-04-27T08:27:00Z</dcterms:created>
  <dcterms:modified xsi:type="dcterms:W3CDTF">2020-09-16T02:58:08Z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