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363" r:id="rId3"/>
    <p:sldId id="341" r:id="rId4"/>
    <p:sldId id="337" r:id="rId6"/>
    <p:sldId id="342" r:id="rId7"/>
    <p:sldId id="349" r:id="rId8"/>
    <p:sldId id="343" r:id="rId9"/>
    <p:sldId id="344" r:id="rId10"/>
    <p:sldId id="346" r:id="rId11"/>
    <p:sldId id="350" r:id="rId12"/>
    <p:sldId id="355" r:id="rId13"/>
    <p:sldId id="354" r:id="rId14"/>
    <p:sldId id="351" r:id="rId15"/>
    <p:sldId id="352" r:id="rId16"/>
    <p:sldId id="353" r:id="rId17"/>
    <p:sldId id="345" r:id="rId18"/>
    <p:sldId id="348" r:id="rId19"/>
    <p:sldId id="36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KO TAN" initials="PT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4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6CA86-018A-43B3-AB39-074B1EEE0497}" type="datetimeFigureOut">
              <a:rPr lang="en-SG" smtClean="0"/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83F065-DD88-410E-92CE-36E6A2E94DD3}" type="slidenum">
              <a:rPr lang="en-SG" smtClean="0"/>
            </a:fld>
            <a:endParaRPr lang="en-S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5A94DA-74C6-4437-8AAA-5CD366EF41CF}" type="slidenum">
              <a:rPr lang="en-US" altLang="en-US" smtClean="0">
                <a:latin typeface="Arial" panose="020B0604020202020204" pitchFamily="34" charset="0"/>
              </a:rPr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52750" y="5372100"/>
            <a:ext cx="3222625" cy="485775"/>
          </a:xfrm>
        </p:spPr>
        <p:txBody>
          <a:bodyPr vert="horz" wrap="square" lIns="91440" tIns="45720" rIns="91440" bIns="45720" numCol="1" rtlCol="0" anchor="b" anchorCtr="0" compatLnSpc="1"/>
          <a:p>
            <a:pPr algn="ctr" defTabSz="457200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altLang="en-US" sz="4900" kern="1200" dirty="0">
                <a:solidFill>
                  <a:srgbClr val="404040"/>
                </a:solidFill>
                <a:latin typeface="Verdana" panose="020B0604030504040204" pitchFamily="34" charset="0"/>
                <a:ea typeface="+mj-ea"/>
                <a:cs typeface="+mj-cs"/>
              </a:rPr>
              <a:t>	                    </a:t>
            </a:r>
            <a:br>
              <a:rPr lang="en-US" altLang="en-US" kern="1200" dirty="0">
                <a:solidFill>
                  <a:schemeClr val="tx2"/>
                </a:solidFill>
                <a:latin typeface="Verdana" panose="020B0604030504040204" pitchFamily="34" charset="0"/>
                <a:ea typeface="+mj-ea"/>
                <a:cs typeface="+mj-cs"/>
              </a:rPr>
            </a:br>
            <a:br>
              <a:rPr lang="en-US" altLang="en-US" kern="1200" dirty="0">
                <a:solidFill>
                  <a:schemeClr val="tx2"/>
                </a:solidFill>
                <a:latin typeface="Verdana" panose="020B0604030504040204" pitchFamily="34" charset="0"/>
                <a:ea typeface="+mj-ea"/>
                <a:cs typeface="+mj-cs"/>
              </a:rPr>
            </a:br>
            <a:br>
              <a:rPr lang="en-US" altLang="en-US" sz="4300" kern="1200" dirty="0">
                <a:solidFill>
                  <a:schemeClr val="tx2"/>
                </a:solidFill>
                <a:latin typeface="Verdana" panose="020B0604030504040204" pitchFamily="34" charset="0"/>
                <a:ea typeface="+mj-ea"/>
                <a:cs typeface="+mj-cs"/>
              </a:rPr>
            </a:br>
            <a:br>
              <a:rPr lang="en-US" altLang="en-US" sz="7200" i="1" kern="1200" dirty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en-US" altLang="en-US" sz="7200" i="1" kern="1200" dirty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en-US" altLang="en-US" sz="7200" i="1" kern="1200" dirty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en-US" altLang="en-US" sz="7200" i="1" kern="1200" dirty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en-US" altLang="en-US" sz="7200" i="1" kern="1200" dirty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en-US" altLang="en-US" sz="7200" i="1" kern="1200" dirty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en-US" altLang="en-US" sz="7200" i="1" kern="1200" dirty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en-US" altLang="en-US" sz="7200" i="1" kern="1200" dirty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en-US" altLang="en-US" sz="7200" i="1" kern="1200" dirty="0">
                <a:solidFill>
                  <a:srgbClr val="00B0F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zh-CN" altLang="en-US" sz="6000" b="1" i="1" kern="1200" dirty="0">
                <a:solidFill>
                  <a:schemeClr val="tx1"/>
                </a:solidFill>
                <a:latin typeface="Arial" panose="020B0604020202020204" pitchFamily="34" charset="0"/>
                <a:ea typeface="方正姚体"/>
                <a:cs typeface="+mj-cs"/>
              </a:rPr>
              <a:t>欢迎！</a:t>
            </a:r>
            <a:br>
              <a:rPr lang="en-US" altLang="zh-CN" sz="6000" b="1" i="1" kern="1200" dirty="0">
                <a:solidFill>
                  <a:schemeClr val="tx1"/>
                </a:solidFill>
                <a:latin typeface="Arial" panose="020B0604020202020204" pitchFamily="34" charset="0"/>
                <a:ea typeface="方正姚体"/>
                <a:cs typeface="+mj-cs"/>
              </a:rPr>
            </a:br>
            <a:r>
              <a:rPr lang="en-US" altLang="en-US" sz="2500" kern="1200" dirty="0">
                <a:solidFill>
                  <a:srgbClr val="404040"/>
                </a:solidFill>
                <a:latin typeface="Verdana" panose="020B0604030504040204" pitchFamily="34" charset="0"/>
                <a:ea typeface="+mj-ea"/>
                <a:cs typeface="+mj-cs"/>
              </a:rPr>
              <a:t>  </a:t>
            </a:r>
            <a:br>
              <a:rPr lang="en-US" altLang="en-US" sz="2500" kern="1200" dirty="0">
                <a:solidFill>
                  <a:srgbClr val="404040"/>
                </a:solidFill>
                <a:latin typeface="Verdana" panose="020B0604030504040204" pitchFamily="34" charset="0"/>
                <a:ea typeface="+mj-ea"/>
                <a:cs typeface="+mj-cs"/>
              </a:rPr>
            </a:br>
            <a:r>
              <a:rPr lang="en-US" altLang="en-US" sz="2500" kern="1200" dirty="0">
                <a:solidFill>
                  <a:srgbClr val="404040"/>
                </a:solidFill>
                <a:latin typeface="Verdana" panose="020B0604030504040204" pitchFamily="34" charset="0"/>
                <a:ea typeface="+mj-ea"/>
                <a:cs typeface="+mj-cs"/>
              </a:rPr>
              <a:t>     </a:t>
            </a:r>
            <a:endParaRPr lang="en-US" altLang="en-US" sz="2500" kern="1200" dirty="0">
              <a:solidFill>
                <a:schemeClr val="tx2"/>
              </a:solidFill>
              <a:latin typeface="Verdana" panose="020B0604030504040204" pitchFamily="34" charset="0"/>
              <a:ea typeface="+mj-ea"/>
              <a:cs typeface="+mj-cs"/>
            </a:endParaRPr>
          </a:p>
        </p:txBody>
      </p:sp>
      <p:pic>
        <p:nvPicPr>
          <p:cNvPr id="6147" name="Picture 6" descr="Image result for welcome picture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0475" y="1304925"/>
            <a:ext cx="6061075" cy="2898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波兰UITM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305" y="176530"/>
            <a:ext cx="4247515" cy="1953895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eaLnBrk="1" hangingPunct="1"/>
            <a:r>
              <a:rPr lang="en-US" altLang="zh-CN" sz="4400" b="1" dirty="0">
                <a:solidFill>
                  <a:srgbClr val="FF0000"/>
                </a:solidFill>
              </a:rPr>
              <a:t>DBA </a:t>
            </a:r>
            <a:r>
              <a:rPr lang="en-SG" altLang="zh-CN" sz="4400" b="1" dirty="0">
                <a:solidFill>
                  <a:srgbClr val="FF0000"/>
                </a:solidFill>
              </a:rPr>
              <a:t>Dissertation</a:t>
            </a:r>
            <a:br>
              <a:rPr lang="en-US" altLang="en-US" sz="4400" b="1" dirty="0">
                <a:solidFill>
                  <a:srgbClr val="FF0000"/>
                </a:solidFill>
              </a:rPr>
            </a:br>
            <a:r>
              <a:rPr lang="zh-CN" altLang="en-US" sz="4400" b="1" dirty="0">
                <a:solidFill>
                  <a:srgbClr val="FF0000"/>
                </a:solidFill>
              </a:rPr>
              <a:t>工商管理</a:t>
            </a:r>
            <a:r>
              <a:rPr lang="zh-CN" altLang="en-US" sz="4400" b="1" dirty="0">
                <a:solidFill>
                  <a:srgbClr val="FF0000"/>
                </a:solidFill>
                <a:cs typeface="方正姚体"/>
              </a:rPr>
              <a:t>论文</a:t>
            </a:r>
            <a:endParaRPr lang="en-US" altLang="en-US" sz="4400" dirty="0"/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zh-CN" sz="4000" b="1" dirty="0">
                <a:solidFill>
                  <a:srgbClr val="002060"/>
                </a:solidFill>
              </a:rPr>
              <a:t>Qualitative Data Analysis</a:t>
            </a:r>
            <a:endParaRPr lang="en-US" altLang="en-US" sz="4000" b="1" dirty="0">
              <a:solidFill>
                <a:srgbClr val="002060"/>
              </a:solidFill>
            </a:endParaRPr>
          </a:p>
          <a:p>
            <a:pPr eaLnBrk="1" hangingPunct="1"/>
            <a:r>
              <a:rPr lang="zh-CN" altLang="en-US" sz="4000" b="1" dirty="0">
                <a:solidFill>
                  <a:srgbClr val="002060"/>
                </a:solidFill>
                <a:ea typeface="宋体" panose="02010600030101010101" pitchFamily="2" charset="-122"/>
              </a:rPr>
              <a:t>定性数据分析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endParaRPr lang="en-US" altLang="en-US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390526"/>
            <a:ext cx="5997674" cy="734218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CN" altLang="en-US" b="1" dirty="0">
                <a:solidFill>
                  <a:srgbClr val="FF0000"/>
                </a:solidFill>
              </a:rPr>
              <a:t>概括</a:t>
            </a:r>
            <a:r>
              <a:rPr lang="en-US" altLang="zh-CN" b="1" dirty="0">
                <a:solidFill>
                  <a:srgbClr val="FF0000"/>
                </a:solidFill>
              </a:rPr>
              <a:t> – </a:t>
            </a:r>
            <a:r>
              <a:rPr lang="zh-CN" altLang="en-US" b="1" dirty="0">
                <a:solidFill>
                  <a:srgbClr val="FF0000"/>
                </a:solidFill>
              </a:rPr>
              <a:t>论文报告的格式</a:t>
            </a:r>
            <a:br>
              <a:rPr lang="en-SG" altLang="zh-CN" b="1" dirty="0">
                <a:solidFill>
                  <a:srgbClr val="FF0000"/>
                </a:solidFill>
              </a:rPr>
            </a:br>
            <a:endParaRPr lang="en-SG" b="1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86679" y="1417983"/>
            <a:ext cx="581107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800" b="1" dirty="0">
                <a:solidFill>
                  <a:srgbClr val="C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“五章”论文格式：</a:t>
            </a:r>
            <a:endParaRPr lang="en-SG" altLang="zh-CN" sz="2800" b="1" dirty="0">
              <a:solidFill>
                <a:srgbClr val="C00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SG" altLang="zh-CN" sz="2400" b="1" dirty="0">
              <a:solidFill>
                <a:srgbClr val="00206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0" indent="-457200">
              <a:spcAft>
                <a:spcPts val="0"/>
              </a:spcAft>
              <a:buFont typeface="+mj-lt"/>
              <a:buAutoNum type="arabicPeriod"/>
            </a:pPr>
            <a:r>
              <a:rPr lang="zh-CN" altLang="en-US" sz="2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导言 </a:t>
            </a:r>
            <a:r>
              <a:rPr lang="en-US" sz="2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(Introduction)</a:t>
            </a:r>
            <a:endParaRPr lang="en-SG" sz="2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0" indent="-457200">
              <a:spcAft>
                <a:spcPts val="0"/>
              </a:spcAft>
              <a:buFont typeface="+mj-lt"/>
              <a:buAutoNum type="arabicPeriod"/>
            </a:pPr>
            <a:r>
              <a:rPr lang="zh-CN" altLang="en-US" sz="2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文献评论 </a:t>
            </a:r>
            <a:r>
              <a:rPr lang="en-SG" sz="2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(Literature Review)</a:t>
            </a:r>
            <a:endParaRPr lang="en-SG" sz="2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0" indent="-457200">
              <a:spcAft>
                <a:spcPts val="0"/>
              </a:spcAft>
              <a:buFont typeface="+mj-lt"/>
              <a:buAutoNum type="arabicPeriod"/>
            </a:pPr>
            <a:r>
              <a:rPr lang="zh-CN" altLang="en-US" sz="2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方法 </a:t>
            </a:r>
            <a:r>
              <a:rPr lang="en-SG" sz="2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(Methodology) </a:t>
            </a:r>
            <a:endParaRPr lang="en-SG" sz="2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0" indent="-457200">
              <a:spcAft>
                <a:spcPts val="0"/>
              </a:spcAft>
              <a:buFont typeface="+mj-lt"/>
              <a:buAutoNum type="arabicPeriod"/>
            </a:pPr>
            <a:r>
              <a:rPr lang="zh-CN" alt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数据分析 </a:t>
            </a:r>
            <a:r>
              <a:rPr lang="en-SG" sz="24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(Data Analysis)</a:t>
            </a:r>
            <a:endParaRPr lang="en-SG" sz="2400" b="1" dirty="0">
              <a:solidFill>
                <a:srgbClr val="FF0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lvl="0" indent="-457200">
              <a:spcAft>
                <a:spcPts val="0"/>
              </a:spcAft>
              <a:buFont typeface="+mj-lt"/>
              <a:buAutoNum type="arabicPeriod"/>
            </a:pPr>
            <a:r>
              <a:rPr lang="zh-CN" altLang="en-US" sz="2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结论和建议 </a:t>
            </a:r>
            <a:r>
              <a:rPr lang="en-SG" sz="2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(Conclusions and Recommendations)</a:t>
            </a:r>
            <a:endParaRPr lang="en-SG" sz="2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CN" altLang="en-US" sz="2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参考文献和参考书目 （</a:t>
            </a:r>
            <a:r>
              <a:rPr lang="en-SG" sz="2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References</a:t>
            </a:r>
            <a:r>
              <a:rPr lang="zh-CN" altLang="en-US" sz="2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SG" sz="2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zh-CN" altLang="en-US" sz="2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附录 （</a:t>
            </a:r>
            <a:r>
              <a:rPr lang="en-SG" sz="2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Appendices</a:t>
            </a:r>
            <a:r>
              <a:rPr lang="zh-CN" altLang="en-US" sz="2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SG" sz="2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SG" sz="2400" b="1" dirty="0">
              <a:solidFill>
                <a:srgbClr val="00206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SG" altLang="zh-CN" sz="3200" b="1" dirty="0">
                <a:solidFill>
                  <a:srgbClr val="C00000"/>
                </a:solidFill>
              </a:rPr>
              <a:t>Qualitative Data Analysis</a:t>
            </a:r>
            <a:br>
              <a:rPr lang="en-SG" altLang="zh-CN" sz="3200" b="1" dirty="0">
                <a:solidFill>
                  <a:srgbClr val="C00000"/>
                </a:solidFill>
              </a:rPr>
            </a:br>
            <a:r>
              <a:rPr lang="zh-CN" altLang="en-US" sz="2800" b="1" dirty="0">
                <a:solidFill>
                  <a:srgbClr val="C00000"/>
                </a:solidFill>
              </a:rPr>
              <a:t>定性数据分析</a:t>
            </a:r>
            <a:endParaRPr lang="en-SG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5130" y="1930400"/>
            <a:ext cx="6347714" cy="3880773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收集定性数据后，下一步就是对该数据进行适当的分析。</a:t>
            </a:r>
            <a:endParaRPr lang="zh-CN" altLang="en-US" sz="2400" dirty="0"/>
          </a:p>
          <a:p>
            <a:r>
              <a:rPr lang="zh-CN" altLang="en-US" sz="2400" dirty="0"/>
              <a:t>完成此操作的方式与定量研究明显不同之处在于：</a:t>
            </a:r>
            <a:endParaRPr lang="zh-CN" altLang="en-US" sz="2400" dirty="0"/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zh-CN" altLang="en-US" sz="2000" dirty="0">
                <a:solidFill>
                  <a:srgbClr val="002060"/>
                </a:solidFill>
              </a:rPr>
              <a:t>在数据收集期间和之后进行分析。</a:t>
            </a:r>
            <a:endParaRPr lang="en-SG" altLang="zh-CN" sz="2000" dirty="0">
              <a:solidFill>
                <a:srgbClr val="002060"/>
              </a:solidFill>
            </a:endParaRP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zh-CN" altLang="en-US" sz="2000" dirty="0">
                <a:solidFill>
                  <a:srgbClr val="002060"/>
                </a:solidFill>
              </a:rPr>
              <a:t>分析的结构是从数据得出的，因此必须系统地分析了主题和样式。</a:t>
            </a:r>
            <a:endParaRPr lang="en-SG" altLang="zh-CN" sz="2000" dirty="0">
              <a:solidFill>
                <a:srgbClr val="002060"/>
              </a:solidFill>
            </a:endParaRP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zh-CN" altLang="en-US" sz="2000" dirty="0">
                <a:solidFill>
                  <a:srgbClr val="002060"/>
                </a:solidFill>
              </a:rPr>
              <a:t>数据通常以文字，图像和描述的形式呈现，而不是定量分析法是依靠数字表示的数据。</a:t>
            </a:r>
            <a:endParaRPr lang="en-SG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SG" altLang="zh-CN" sz="3200" b="1" dirty="0">
                <a:solidFill>
                  <a:srgbClr val="C00000"/>
                </a:solidFill>
              </a:rPr>
              <a:t>Data Analysis</a:t>
            </a:r>
            <a:r>
              <a:rPr lang="zh-CN" altLang="en-US" sz="3200" b="1" dirty="0">
                <a:solidFill>
                  <a:srgbClr val="C00000"/>
                </a:solidFill>
              </a:rPr>
              <a:t>数据分析</a:t>
            </a:r>
            <a:endParaRPr lang="en-SG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488613"/>
            <a:ext cx="6347714" cy="3880773"/>
          </a:xfrm>
        </p:spPr>
        <p:txBody>
          <a:bodyPr/>
          <a:lstStyle/>
          <a:p>
            <a:pPr marL="0" indent="0">
              <a:buNone/>
            </a:pPr>
            <a:endParaRPr lang="en-US" altLang="en-US" sz="2000" b="1" dirty="0">
              <a:solidFill>
                <a:srgbClr val="002060"/>
              </a:solidFill>
            </a:endParaRPr>
          </a:p>
          <a:p>
            <a:pPr marL="457200" indent="-457200">
              <a:buAutoNum type="arabicPeriod"/>
            </a:pPr>
            <a:endParaRPr lang="zh-CN" altLang="en-US" sz="2000" dirty="0"/>
          </a:p>
          <a:p>
            <a:endParaRPr lang="en-SG" dirty="0"/>
          </a:p>
        </p:txBody>
      </p:sp>
      <p:pic>
        <p:nvPicPr>
          <p:cNvPr id="6" name="Picture 5" descr="A close up of a map&#10;&#10;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876" y="1488613"/>
            <a:ext cx="8021169" cy="46393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SG" altLang="zh-CN" sz="3200" b="1" dirty="0">
                <a:solidFill>
                  <a:srgbClr val="C00000"/>
                </a:solidFill>
              </a:rPr>
              <a:t>Qualitative Data Analysis</a:t>
            </a:r>
            <a:br>
              <a:rPr lang="en-SG" altLang="zh-CN" sz="3200" b="1" dirty="0">
                <a:solidFill>
                  <a:srgbClr val="C00000"/>
                </a:solidFill>
              </a:rPr>
            </a:br>
            <a:r>
              <a:rPr lang="zh-CN" altLang="en-US" sz="2800" b="1" dirty="0">
                <a:solidFill>
                  <a:srgbClr val="C00000"/>
                </a:solidFill>
              </a:rPr>
              <a:t>定性数据分析</a:t>
            </a:r>
            <a:endParaRPr lang="en-S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399" y="2045204"/>
            <a:ext cx="6347714" cy="3880773"/>
          </a:xfrm>
        </p:spPr>
        <p:txBody>
          <a:bodyPr/>
          <a:lstStyle/>
          <a:p>
            <a:r>
              <a:rPr lang="zh-CN" altLang="en-US" sz="2800" b="1" dirty="0"/>
              <a:t>定性数据分析可以分为两个阶段：</a:t>
            </a:r>
            <a:endParaRPr lang="zh-CN" altLang="en-US" sz="2800" b="1" dirty="0"/>
          </a:p>
          <a:p>
            <a:pPr marL="0" indent="0">
              <a:buNone/>
            </a:pPr>
            <a:endParaRPr lang="en-SG" altLang="zh-CN" dirty="0"/>
          </a:p>
          <a:p>
            <a:pPr marL="0" indent="0">
              <a:buNone/>
            </a:pPr>
            <a:r>
              <a:rPr lang="en-US" altLang="zh-CN" sz="2400" b="1" dirty="0">
                <a:solidFill>
                  <a:srgbClr val="002060"/>
                </a:solidFill>
              </a:rPr>
              <a:t>1. </a:t>
            </a:r>
            <a:r>
              <a:rPr lang="zh-CN" altLang="en-US" sz="2400" b="1" dirty="0">
                <a:solidFill>
                  <a:srgbClr val="002060"/>
                </a:solidFill>
              </a:rPr>
              <a:t>数据排序 </a:t>
            </a:r>
            <a:r>
              <a:rPr lang="en-US" altLang="en-US" sz="2400" b="1" dirty="0">
                <a:solidFill>
                  <a:srgbClr val="002060"/>
                </a:solidFill>
              </a:rPr>
              <a:t> </a:t>
            </a:r>
            <a:r>
              <a:rPr lang="zh-CN" altLang="en-US" sz="2400" b="1" dirty="0">
                <a:solidFill>
                  <a:srgbClr val="002060"/>
                </a:solidFill>
              </a:rPr>
              <a:t>（</a:t>
            </a:r>
            <a:r>
              <a:rPr lang="en-US" altLang="en-US" sz="2000" b="1" dirty="0">
                <a:solidFill>
                  <a:srgbClr val="002060"/>
                </a:solidFill>
              </a:rPr>
              <a:t>Sorting of the data</a:t>
            </a:r>
            <a:r>
              <a:rPr lang="zh-CN" altLang="en-US" sz="2000" b="1" dirty="0">
                <a:solidFill>
                  <a:srgbClr val="002060"/>
                </a:solidFill>
              </a:rPr>
              <a:t>）</a:t>
            </a:r>
            <a:endParaRPr lang="en-US" altLang="en-US" sz="2000" b="1" dirty="0">
              <a:solidFill>
                <a:srgbClr val="002060"/>
              </a:solidFill>
            </a:endParaRPr>
          </a:p>
          <a:p>
            <a:pPr marL="457200" indent="-457200">
              <a:buAutoNum type="arabicPeriod"/>
            </a:pPr>
            <a:endParaRPr lang="en-SG" altLang="zh-CN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altLang="zh-CN" sz="2400" b="1" dirty="0">
                <a:solidFill>
                  <a:srgbClr val="002060"/>
                </a:solidFill>
              </a:rPr>
              <a:t>2. </a:t>
            </a:r>
            <a:r>
              <a:rPr lang="zh-CN" altLang="en-US" sz="2400" b="1" dirty="0">
                <a:solidFill>
                  <a:srgbClr val="002060"/>
                </a:solidFill>
              </a:rPr>
              <a:t>数据分析与理论构建 （</a:t>
            </a:r>
            <a:r>
              <a:rPr lang="en-US" altLang="en-US" sz="2000" b="1" dirty="0">
                <a:solidFill>
                  <a:srgbClr val="002060"/>
                </a:solidFill>
              </a:rPr>
              <a:t>Analysis of the data and theory construction</a:t>
            </a:r>
            <a:r>
              <a:rPr lang="zh-CN" altLang="en-US" sz="2000" b="1" dirty="0">
                <a:solidFill>
                  <a:srgbClr val="002060"/>
                </a:solidFill>
              </a:rPr>
              <a:t>） </a:t>
            </a:r>
            <a:endParaRPr lang="en-US" altLang="en-US" sz="2000" b="1" dirty="0">
              <a:solidFill>
                <a:srgbClr val="002060"/>
              </a:solidFill>
            </a:endParaRPr>
          </a:p>
          <a:p>
            <a:pPr marL="457200" indent="-457200">
              <a:buAutoNum type="arabicPeriod"/>
            </a:pPr>
            <a:endParaRPr lang="zh-CN" altLang="en-US" sz="2000" dirty="0"/>
          </a:p>
          <a:p>
            <a:endParaRPr lang="en-SG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SG" altLang="zh-CN" sz="3200" b="1" dirty="0">
                <a:solidFill>
                  <a:srgbClr val="C00000"/>
                </a:solidFill>
              </a:rPr>
              <a:t>Qualitative Data Analysis</a:t>
            </a:r>
            <a:br>
              <a:rPr lang="en-SG" altLang="zh-CN" sz="3200" b="1" dirty="0">
                <a:solidFill>
                  <a:srgbClr val="C00000"/>
                </a:solidFill>
              </a:rPr>
            </a:br>
            <a:r>
              <a:rPr lang="zh-CN" altLang="en-US" sz="2800" b="1" dirty="0">
                <a:solidFill>
                  <a:srgbClr val="C00000"/>
                </a:solidFill>
              </a:rPr>
              <a:t>定性数据分析</a:t>
            </a:r>
            <a:endParaRPr lang="en-S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930400"/>
            <a:ext cx="6347714" cy="3880773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800" dirty="0"/>
              <a:t>（</a:t>
            </a:r>
            <a:r>
              <a:rPr lang="en-US" altLang="zh-CN" sz="2800" dirty="0"/>
              <a:t>1</a:t>
            </a:r>
            <a:r>
              <a:rPr lang="zh-CN" altLang="en-US" sz="2800" dirty="0"/>
              <a:t>）对数据进行排序</a:t>
            </a:r>
            <a:endParaRPr lang="zh-CN" altLang="en-US" sz="2800" dirty="0"/>
          </a:p>
          <a:p>
            <a:endParaRPr lang="zh-CN" altLang="en-US" sz="1000" dirty="0"/>
          </a:p>
          <a:p>
            <a:r>
              <a:rPr lang="zh-CN" altLang="en-US" sz="2400" dirty="0"/>
              <a:t>最好排列定性数据的方法是通过编码，这个过程也让编码后的数据以后方便使用</a:t>
            </a:r>
            <a:r>
              <a:rPr lang="en-US" altLang="zh-CN" sz="2400" dirty="0"/>
              <a:t>.</a:t>
            </a:r>
            <a:endParaRPr lang="en-US" altLang="zh-CN" sz="2400" dirty="0"/>
          </a:p>
          <a:p>
            <a:r>
              <a:rPr lang="zh-CN" altLang="en-US" sz="2400" dirty="0"/>
              <a:t>进行编码应该是让数据与意义</a:t>
            </a:r>
            <a:r>
              <a:rPr lang="en-US" altLang="zh-CN" sz="2400" dirty="0"/>
              <a:t>.</a:t>
            </a:r>
            <a:endParaRPr lang="en-SG" altLang="zh-CN" sz="2400" dirty="0"/>
          </a:p>
        </p:txBody>
      </p:sp>
    </p:spTree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SG" altLang="zh-CN" sz="3200" b="1" dirty="0">
                <a:solidFill>
                  <a:srgbClr val="C00000"/>
                </a:solidFill>
              </a:rPr>
              <a:t>Qualitative Data Analysis</a:t>
            </a:r>
            <a:br>
              <a:rPr lang="en-SG" altLang="zh-CN" sz="3200" b="1" dirty="0">
                <a:solidFill>
                  <a:srgbClr val="C00000"/>
                </a:solidFill>
              </a:rPr>
            </a:br>
            <a:r>
              <a:rPr lang="zh-CN" altLang="en-US" sz="2800" b="1" dirty="0">
                <a:solidFill>
                  <a:srgbClr val="C00000"/>
                </a:solidFill>
              </a:rPr>
              <a:t>定性数据分析</a:t>
            </a:r>
            <a:endParaRPr lang="en-S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390" y="1802781"/>
            <a:ext cx="6347714" cy="3880773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800" dirty="0"/>
              <a:t>（</a:t>
            </a:r>
            <a:r>
              <a:rPr lang="en-US" altLang="zh-CN" sz="2800" dirty="0"/>
              <a:t>2</a:t>
            </a:r>
            <a:r>
              <a:rPr lang="zh-CN" altLang="en-US" sz="2800" dirty="0"/>
              <a:t>）数据分析与理论构建</a:t>
            </a:r>
            <a:endParaRPr lang="zh-CN" altLang="en-US" sz="2800" dirty="0"/>
          </a:p>
          <a:p>
            <a:pPr marL="0" indent="0">
              <a:buNone/>
            </a:pPr>
            <a:r>
              <a:rPr lang="zh-CN" altLang="en-US" sz="2400" b="1" dirty="0">
                <a:solidFill>
                  <a:srgbClr val="7030A0"/>
                </a:solidFill>
              </a:rPr>
              <a:t>内容分析</a:t>
            </a:r>
            <a:r>
              <a:rPr lang="en-SG" altLang="zh-CN" sz="2400" b="1" dirty="0">
                <a:solidFill>
                  <a:srgbClr val="7030A0"/>
                </a:solidFill>
              </a:rPr>
              <a:t> Content Analysis </a:t>
            </a:r>
            <a:endParaRPr lang="zh-CN" altLang="en-US" sz="2400" b="1" dirty="0">
              <a:solidFill>
                <a:srgbClr val="7030A0"/>
              </a:solidFill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zh-CN" altLang="en-US" sz="2200" dirty="0"/>
              <a:t>这意味着在调查开始时，将识别关键词和短语，并确定分析规则。</a:t>
            </a:r>
            <a:endParaRPr lang="zh-CN" altLang="en-US" sz="22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zh-CN" altLang="en-US" sz="2200" dirty="0"/>
              <a:t>用更实际的术语来说，内容分析包括计算预定关键词和短语在书面文本中出现的次数，或者在视觉图像或观察结果中的次数。</a:t>
            </a:r>
            <a:endParaRPr lang="en-SG" sz="22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193181"/>
          </a:xfrm>
        </p:spPr>
        <p:txBody>
          <a:bodyPr>
            <a:normAutofit/>
          </a:bodyPr>
          <a:lstStyle/>
          <a:p>
            <a:pPr algn="ctr"/>
            <a:r>
              <a:rPr lang="en-SG" altLang="zh-CN" sz="3200" b="1" dirty="0">
                <a:solidFill>
                  <a:srgbClr val="C00000"/>
                </a:solidFill>
              </a:rPr>
              <a:t>Content Analysis</a:t>
            </a:r>
            <a:br>
              <a:rPr lang="en-SG" altLang="zh-CN" sz="3200" b="1" dirty="0">
                <a:solidFill>
                  <a:srgbClr val="C00000"/>
                </a:solidFill>
              </a:rPr>
            </a:br>
            <a:r>
              <a:rPr lang="zh-CN" altLang="en-US" sz="2800" b="1" dirty="0">
                <a:solidFill>
                  <a:srgbClr val="C00000"/>
                </a:solidFill>
              </a:rPr>
              <a:t>内容分析</a:t>
            </a:r>
            <a:endParaRPr lang="en-SG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9599" y="2067825"/>
            <a:ext cx="6347714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例子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endParaRPr lang="en-SG" altLang="zh-CN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>
              <a:buNone/>
            </a:pPr>
            <a:r>
              <a:rPr lang="zh-CN" altLang="en-US" sz="28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假设您正在深圳银行工作，并且对其他员工对公司的看法感兴趣。 您从网站上找到了在线评论。 目前，您已经随机选择了六个评论，以评价在深圳银行工作的感觉。 您现在要对它们进行内容分析。。。</a:t>
            </a:r>
            <a:endParaRPr lang="en-SG" sz="2800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193181"/>
          </a:xfrm>
        </p:spPr>
        <p:txBody>
          <a:bodyPr>
            <a:normAutofit/>
          </a:bodyPr>
          <a:lstStyle/>
          <a:p>
            <a:pPr algn="ctr"/>
            <a:r>
              <a:rPr lang="en-SG" altLang="zh-CN" sz="3200" b="1" dirty="0">
                <a:solidFill>
                  <a:srgbClr val="C00000"/>
                </a:solidFill>
              </a:rPr>
              <a:t>Content Analysis</a:t>
            </a:r>
            <a:br>
              <a:rPr lang="en-SG" altLang="zh-CN" sz="3200" b="1" dirty="0">
                <a:solidFill>
                  <a:srgbClr val="C00000"/>
                </a:solidFill>
              </a:rPr>
            </a:br>
            <a:r>
              <a:rPr lang="zh-CN" altLang="en-US" sz="2800" b="1" dirty="0">
                <a:solidFill>
                  <a:srgbClr val="C00000"/>
                </a:solidFill>
              </a:rPr>
              <a:t>内容分析</a:t>
            </a:r>
            <a:endParaRPr lang="en-SG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9599" y="1802781"/>
            <a:ext cx="6771862" cy="418720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例子</a:t>
            </a:r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endParaRPr lang="en-SG" altLang="zh-CN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>
              <a:buNone/>
            </a:pPr>
            <a:r>
              <a:rPr lang="zh-CN" altLang="en-US" sz="22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以下是六个评论：</a:t>
            </a:r>
            <a:endParaRPr lang="en-SG" altLang="zh-CN" sz="2200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/>
            <a:r>
              <a:rPr lang="en-SG" sz="2300" dirty="0"/>
              <a:t>1. 	Fun working in a branch, dealt with customers every day. Manager in branch were great working with. Pros: Normal working day 8, 45-5pm, off Sundays. Cons: bad parking. </a:t>
            </a:r>
            <a:endParaRPr lang="en-SG" sz="2300" dirty="0"/>
          </a:p>
          <a:p>
            <a:pPr algn="just"/>
            <a:r>
              <a:rPr lang="en-SG" sz="2300" dirty="0"/>
              <a:t>2. 	Good place to work with lovely team across branches. Great management support career progression. Good benefits and encouragement from senior management. Pros: life work balance. Cons: working weekends. </a:t>
            </a:r>
            <a:endParaRPr lang="en-SG" sz="2300" dirty="0"/>
          </a:p>
          <a:p>
            <a:pPr algn="just"/>
            <a:r>
              <a:rPr lang="en-SG" sz="2300" dirty="0"/>
              <a:t>3. 	Nice people to work with. Good training. Encourage internal mobility and promote a good work life balance. Push for work and ask for mentoring in order to develop and grow. </a:t>
            </a:r>
            <a:endParaRPr lang="en-SG" sz="2300" dirty="0"/>
          </a:p>
          <a:p>
            <a:pPr algn="just"/>
            <a:r>
              <a:rPr lang="en-SG" sz="2300" dirty="0"/>
              <a:t>4. 	Barclays are a great company to work for; they offer great benefits to their employees and genuinely care about their wellbeing. The banking world is constantly changing and Barclays are one of the leading innovators of this. </a:t>
            </a:r>
            <a:endParaRPr lang="en-SG" sz="2300" dirty="0"/>
          </a:p>
          <a:p>
            <a:pPr algn="just"/>
            <a:r>
              <a:rPr lang="en-SG" sz="2300" dirty="0"/>
              <a:t>5. 	Joined Barclays after leaving college and advanced my career with good pay, good benefits and good prospects. Not so sure this is still the same these days. </a:t>
            </a:r>
            <a:endParaRPr lang="en-SG" sz="2300" dirty="0"/>
          </a:p>
          <a:p>
            <a:pPr algn="just"/>
            <a:r>
              <a:rPr lang="en-SG" sz="2300" dirty="0"/>
              <a:t>6. 	I did not enjoy working for Barclays as it was not the right thing for me, I felt the days dragged and my mind was not being challenged, although the pay was good I did not see myself working there in the long term. Pros: good pay. Cons: long days.</a:t>
            </a:r>
            <a:endParaRPr lang="en-SG" sz="23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193181"/>
          </a:xfrm>
        </p:spPr>
        <p:txBody>
          <a:bodyPr>
            <a:normAutofit/>
          </a:bodyPr>
          <a:lstStyle/>
          <a:p>
            <a:pPr algn="ctr"/>
            <a:r>
              <a:rPr lang="en-SG" altLang="zh-CN" sz="3200" b="1" dirty="0">
                <a:solidFill>
                  <a:srgbClr val="C00000"/>
                </a:solidFill>
              </a:rPr>
              <a:t>Content Analysis</a:t>
            </a:r>
            <a:br>
              <a:rPr lang="en-SG" altLang="zh-CN" sz="3200" b="1" dirty="0">
                <a:solidFill>
                  <a:srgbClr val="C00000"/>
                </a:solidFill>
              </a:rPr>
            </a:br>
            <a:r>
              <a:rPr lang="zh-CN" altLang="en-US" sz="2800" b="1" dirty="0">
                <a:solidFill>
                  <a:srgbClr val="C00000"/>
                </a:solidFill>
              </a:rPr>
              <a:t>内容分析</a:t>
            </a:r>
            <a:endParaRPr lang="en-SG" sz="2800" dirty="0"/>
          </a:p>
        </p:txBody>
      </p:sp>
      <p:pic>
        <p:nvPicPr>
          <p:cNvPr id="5" name="Content Placeholder 4" descr="A screenshot of a cell phone&#10;&#10;Description automatically generated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14215" y="1803399"/>
            <a:ext cx="6523822" cy="4332357"/>
          </a:xfr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193181"/>
          </a:xfrm>
        </p:spPr>
        <p:txBody>
          <a:bodyPr>
            <a:normAutofit/>
          </a:bodyPr>
          <a:lstStyle/>
          <a:p>
            <a:pPr algn="ctr"/>
            <a:r>
              <a:rPr lang="en-SG" altLang="zh-CN" sz="3200" b="1" dirty="0">
                <a:solidFill>
                  <a:srgbClr val="C00000"/>
                </a:solidFill>
              </a:rPr>
              <a:t>Content Analysis</a:t>
            </a:r>
            <a:br>
              <a:rPr lang="en-SG" altLang="zh-CN" sz="3200" b="1" dirty="0">
                <a:solidFill>
                  <a:srgbClr val="C00000"/>
                </a:solidFill>
              </a:rPr>
            </a:br>
            <a:r>
              <a:rPr lang="zh-CN" altLang="en-US" sz="2800" b="1" dirty="0">
                <a:solidFill>
                  <a:srgbClr val="C00000"/>
                </a:solidFill>
              </a:rPr>
              <a:t>内容分析</a:t>
            </a:r>
            <a:endParaRPr lang="en-SG" sz="2800" dirty="0"/>
          </a:p>
        </p:txBody>
      </p:sp>
      <p:pic>
        <p:nvPicPr>
          <p:cNvPr id="7" name="Content Placeholder 6" descr="A screenshot of a cell phone&#10;&#10;Description automatically generated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9600" y="1537252"/>
            <a:ext cx="7986212" cy="4572000"/>
          </a:xfr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193181"/>
          </a:xfrm>
        </p:spPr>
        <p:txBody>
          <a:bodyPr>
            <a:normAutofit/>
          </a:bodyPr>
          <a:lstStyle/>
          <a:p>
            <a:pPr algn="ctr"/>
            <a:r>
              <a:rPr lang="en-SG" altLang="zh-CN" sz="3200" b="1" dirty="0">
                <a:solidFill>
                  <a:srgbClr val="C00000"/>
                </a:solidFill>
              </a:rPr>
              <a:t>Content Analysis</a:t>
            </a:r>
            <a:br>
              <a:rPr lang="en-SG" altLang="zh-CN" sz="3200" b="1" dirty="0">
                <a:solidFill>
                  <a:srgbClr val="C00000"/>
                </a:solidFill>
              </a:rPr>
            </a:br>
            <a:r>
              <a:rPr lang="zh-CN" altLang="en-US" sz="2800" b="1" dirty="0">
                <a:solidFill>
                  <a:srgbClr val="C00000"/>
                </a:solidFill>
              </a:rPr>
              <a:t>内容分析</a:t>
            </a:r>
            <a:endParaRPr lang="en-SG" sz="2800" dirty="0"/>
          </a:p>
        </p:txBody>
      </p:sp>
      <p:pic>
        <p:nvPicPr>
          <p:cNvPr id="7" name="Content Placeholder 6" descr="A screenshot of a cell phone&#10;&#10;Description automatically generated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28629" y="1974574"/>
            <a:ext cx="7981121" cy="3220277"/>
          </a:xfr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193181"/>
          </a:xfrm>
        </p:spPr>
        <p:txBody>
          <a:bodyPr>
            <a:normAutofit/>
          </a:bodyPr>
          <a:lstStyle/>
          <a:p>
            <a:pPr algn="ctr"/>
            <a:r>
              <a:rPr lang="en-SG" altLang="zh-CN" sz="3200" b="1" dirty="0">
                <a:solidFill>
                  <a:srgbClr val="C00000"/>
                </a:solidFill>
              </a:rPr>
              <a:t>Content Analysis</a:t>
            </a:r>
            <a:br>
              <a:rPr lang="en-SG" altLang="zh-CN" sz="3200" b="1" dirty="0">
                <a:solidFill>
                  <a:srgbClr val="C00000"/>
                </a:solidFill>
              </a:rPr>
            </a:br>
            <a:r>
              <a:rPr lang="zh-CN" altLang="en-US" sz="2800" b="1" dirty="0">
                <a:solidFill>
                  <a:srgbClr val="C00000"/>
                </a:solidFill>
              </a:rPr>
              <a:t>内容分析</a:t>
            </a:r>
            <a:endParaRPr lang="en-SG" sz="2800" dirty="0"/>
          </a:p>
        </p:txBody>
      </p:sp>
      <p:pic>
        <p:nvPicPr>
          <p:cNvPr id="7" name="Content Placeholder 6" descr="A screenshot of a cell phone&#10;&#10;Description automatically generated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38575" y="1788950"/>
            <a:ext cx="6241668" cy="4953854"/>
          </a:xfr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SG" altLang="zh-CN" sz="3200" b="1" dirty="0">
                <a:solidFill>
                  <a:srgbClr val="C00000"/>
                </a:solidFill>
              </a:rPr>
              <a:t>Qualitative Data Analysis</a:t>
            </a:r>
            <a:br>
              <a:rPr lang="en-SG" altLang="zh-CN" sz="3200" b="1" dirty="0">
                <a:solidFill>
                  <a:srgbClr val="C00000"/>
                </a:solidFill>
              </a:rPr>
            </a:br>
            <a:r>
              <a:rPr lang="zh-CN" altLang="en-US" sz="2800" b="1" dirty="0">
                <a:solidFill>
                  <a:srgbClr val="C00000"/>
                </a:solidFill>
              </a:rPr>
              <a:t>定性数据分析</a:t>
            </a:r>
            <a:endParaRPr lang="en-S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2364" y="1736520"/>
            <a:ext cx="6347714" cy="3880773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800" dirty="0"/>
              <a:t>（</a:t>
            </a:r>
            <a:r>
              <a:rPr lang="en-US" altLang="zh-CN" sz="2800" dirty="0"/>
              <a:t>2</a:t>
            </a:r>
            <a:r>
              <a:rPr lang="zh-CN" altLang="en-US" sz="2800" dirty="0"/>
              <a:t>）数据分析与理论构建</a:t>
            </a:r>
            <a:endParaRPr lang="zh-CN" altLang="en-US" sz="2800" dirty="0"/>
          </a:p>
          <a:p>
            <a:pPr marL="0" indent="0">
              <a:buNone/>
            </a:pPr>
            <a:r>
              <a:rPr lang="en-SG" altLang="zh-CN" sz="2400" b="1" dirty="0">
                <a:solidFill>
                  <a:srgbClr val="7030A0"/>
                </a:solidFill>
              </a:rPr>
              <a:t> </a:t>
            </a:r>
            <a:r>
              <a:rPr lang="zh-CN" altLang="en-US" sz="2800" b="1" dirty="0">
                <a:solidFill>
                  <a:srgbClr val="7030A0"/>
                </a:solidFill>
              </a:rPr>
              <a:t>扎根理论</a:t>
            </a:r>
            <a:r>
              <a:rPr lang="en-SG" altLang="zh-CN" sz="2400" b="1" dirty="0">
                <a:solidFill>
                  <a:srgbClr val="7030A0"/>
                </a:solidFill>
              </a:rPr>
              <a:t>(Grounded Analysis) </a:t>
            </a:r>
            <a:endParaRPr lang="zh-CN" altLang="en-US" sz="2400" b="1" dirty="0">
              <a:solidFill>
                <a:srgbClr val="7030A0"/>
              </a:solidFill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zh-CN" altLang="en-US" sz="2400" dirty="0"/>
              <a:t>允许使用不同类型的定性数据（来自观察，访谈，集中群等）进行分析；</a:t>
            </a:r>
            <a:endParaRPr lang="en-SG" altLang="zh-CN" sz="24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zh-CN" altLang="en-US" sz="2400" dirty="0"/>
              <a:t>善于解释观察到的现象，了解它们内部和之间的关系，并得出关于未来活动的推论。</a:t>
            </a:r>
            <a:endParaRPr lang="en-SG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SG" altLang="zh-CN" sz="3200" b="1" dirty="0">
                <a:solidFill>
                  <a:srgbClr val="C00000"/>
                </a:solidFill>
              </a:rPr>
              <a:t>Grounded Theory</a:t>
            </a:r>
            <a:br>
              <a:rPr lang="en-SG" altLang="zh-CN" sz="3200" b="1" dirty="0">
                <a:solidFill>
                  <a:srgbClr val="C00000"/>
                </a:solidFill>
              </a:rPr>
            </a:br>
            <a:r>
              <a:rPr lang="zh-CN" altLang="en-US" sz="2800" b="1" dirty="0">
                <a:solidFill>
                  <a:srgbClr val="C00000"/>
                </a:solidFill>
              </a:rPr>
              <a:t>扎根理论</a:t>
            </a:r>
            <a:endParaRPr lang="en-S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617" y="1816034"/>
            <a:ext cx="6347714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400" dirty="0"/>
              <a:t>扎根的理论使用以下的方法：</a:t>
            </a:r>
            <a:endParaRPr lang="zh-CN" altLang="en-US" sz="2400" dirty="0"/>
          </a:p>
          <a:p>
            <a:pPr marL="0" indent="0" algn="just">
              <a:buNone/>
            </a:pPr>
            <a:r>
              <a:rPr lang="en-US" altLang="zh-CN" sz="2000" dirty="0">
                <a:solidFill>
                  <a:srgbClr val="002060"/>
                </a:solidFill>
              </a:rPr>
              <a:t>1.</a:t>
            </a:r>
            <a:r>
              <a:rPr lang="zh-CN" altLang="en-US" sz="2000" dirty="0">
                <a:solidFill>
                  <a:srgbClr val="002060"/>
                </a:solidFill>
              </a:rPr>
              <a:t>理论抽样</a:t>
            </a:r>
            <a:r>
              <a:rPr lang="en-SG" altLang="zh-CN" sz="2000" dirty="0">
                <a:solidFill>
                  <a:srgbClr val="002060"/>
                </a:solidFill>
              </a:rPr>
              <a:t> (Theoretical sampling)</a:t>
            </a:r>
            <a:r>
              <a:rPr lang="zh-CN" altLang="en-US" sz="2000" dirty="0">
                <a:solidFill>
                  <a:srgbClr val="002060"/>
                </a:solidFill>
              </a:rPr>
              <a:t>，即数据收集受新兴理论影响控制；</a:t>
            </a:r>
            <a:endParaRPr lang="zh-CN" altLang="en-US" sz="20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en-US" altLang="zh-CN" sz="2000" dirty="0">
                <a:solidFill>
                  <a:srgbClr val="002060"/>
                </a:solidFill>
              </a:rPr>
              <a:t>2.</a:t>
            </a:r>
            <a:r>
              <a:rPr lang="zh-CN" altLang="en-US" sz="2000" dirty="0">
                <a:solidFill>
                  <a:srgbClr val="002060"/>
                </a:solidFill>
              </a:rPr>
              <a:t>编码 </a:t>
            </a:r>
            <a:r>
              <a:rPr lang="en-SG" altLang="zh-CN" sz="2000" dirty="0">
                <a:solidFill>
                  <a:srgbClr val="002060"/>
                </a:solidFill>
              </a:rPr>
              <a:t>(Coding)</a:t>
            </a:r>
            <a:r>
              <a:rPr lang="zh-CN" altLang="en-US" sz="2000" dirty="0">
                <a:solidFill>
                  <a:srgbClr val="002060"/>
                </a:solidFill>
              </a:rPr>
              <a:t>，即为数据元素分配标签；</a:t>
            </a:r>
            <a:endParaRPr lang="zh-CN" altLang="en-US" sz="20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en-US" altLang="zh-CN" sz="2000" dirty="0">
                <a:solidFill>
                  <a:srgbClr val="002060"/>
                </a:solidFill>
              </a:rPr>
              <a:t>3.</a:t>
            </a:r>
            <a:r>
              <a:rPr lang="zh-CN" altLang="en-US" sz="2000" dirty="0">
                <a:solidFill>
                  <a:srgbClr val="002060"/>
                </a:solidFill>
              </a:rPr>
              <a:t>理论上的饱和度 </a:t>
            </a:r>
            <a:r>
              <a:rPr lang="en-SG" altLang="zh-CN" sz="2000" dirty="0">
                <a:solidFill>
                  <a:srgbClr val="002060"/>
                </a:solidFill>
              </a:rPr>
              <a:t>(Theoretical saturation)</a:t>
            </a:r>
            <a:r>
              <a:rPr lang="zh-CN" altLang="en-US" sz="2000" dirty="0">
                <a:solidFill>
                  <a:srgbClr val="002060"/>
                </a:solidFill>
              </a:rPr>
              <a:t>，即新数据不会为新兴理论增加新的见解，数据类别得到了很好的发展，数据类别之间的关系已经得到很好的建立和验证；</a:t>
            </a:r>
            <a:endParaRPr lang="zh-CN" altLang="en-US" sz="20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en-US" altLang="zh-CN" sz="2000" dirty="0">
                <a:solidFill>
                  <a:srgbClr val="002060"/>
                </a:solidFill>
              </a:rPr>
              <a:t>4.</a:t>
            </a:r>
            <a:r>
              <a:rPr lang="zh-CN" altLang="en-US" sz="2000" dirty="0">
                <a:solidFill>
                  <a:srgbClr val="002060"/>
                </a:solidFill>
              </a:rPr>
              <a:t>不断进行比较 </a:t>
            </a:r>
            <a:r>
              <a:rPr lang="en-SG" altLang="zh-CN" sz="2000" dirty="0">
                <a:solidFill>
                  <a:srgbClr val="002060"/>
                </a:solidFill>
              </a:rPr>
              <a:t>(Constant comparison)</a:t>
            </a:r>
            <a:r>
              <a:rPr lang="zh-CN" altLang="en-US" sz="2000" dirty="0">
                <a:solidFill>
                  <a:srgbClr val="002060"/>
                </a:solidFill>
              </a:rPr>
              <a:t>，即数据与新兴理论之间的紧密联系。</a:t>
            </a:r>
            <a:endParaRPr lang="en-SG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390525"/>
            <a:ext cx="5934075" cy="361950"/>
          </a:xfrm>
        </p:spPr>
        <p:txBody>
          <a:bodyPr vert="horz" wrap="square" lIns="91440" tIns="45720" rIns="91440" bIns="45720" numCol="1" rtlCol="0" anchor="t" anchorCtr="0" compatLnSpc="1"/>
          <a:p>
            <a:pPr defTabSz="457200" eaLnBrk="1" hangingPunct="1">
              <a:lnSpc>
                <a:spcPct val="107000"/>
              </a:lnSpc>
              <a:spcAft>
                <a:spcPts val="800"/>
              </a:spcAft>
              <a:buNone/>
            </a:pPr>
            <a:endParaRPr lang="en-SG" altLang="x-none" sz="3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2771" name="Rectangle 1"/>
          <p:cNvSpPr/>
          <p:nvPr/>
        </p:nvSpPr>
        <p:spPr>
          <a:xfrm>
            <a:off x="2070735" y="1414780"/>
            <a:ext cx="5419725" cy="2124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457200" eaLnBrk="1" hangingPunct="1">
              <a:spcBef>
                <a:spcPct val="0"/>
              </a:spcBef>
              <a:buClrTx/>
              <a:buSzTx/>
              <a:buFontTx/>
              <a:buNone/>
              <a:tabLst>
                <a:tab pos="4137025" algn="l"/>
              </a:tabLst>
            </a:pPr>
            <a:endParaRPr lang="en-SG" altLang="en-US" sz="6600" i="1" dirty="0">
              <a:solidFill>
                <a:srgbClr val="FF0000"/>
              </a:solidFill>
              <a:latin typeface="Aharoni" panose="02010803020104030203" pitchFamily="2" charset="-79"/>
              <a:ea typeface="DengXian" panose="02010600030101010101" pitchFamily="2" charset="-122"/>
            </a:endParaRPr>
          </a:p>
          <a:p>
            <a:pPr marL="0" lvl="0" indent="0" algn="ctr" defTabSz="457200" eaLnBrk="1" hangingPunct="1">
              <a:spcBef>
                <a:spcPct val="0"/>
              </a:spcBef>
              <a:buClrTx/>
              <a:buSzTx/>
              <a:buFontTx/>
              <a:buNone/>
              <a:tabLst>
                <a:tab pos="4137025" algn="l"/>
              </a:tabLst>
            </a:pPr>
            <a:r>
              <a:rPr lang="en-SG" altLang="en-US" sz="6600" i="1" dirty="0">
                <a:solidFill>
                  <a:srgbClr val="FF0000"/>
                </a:solidFill>
                <a:latin typeface="Aharoni" panose="02010803020104030203" pitchFamily="2" charset="-79"/>
                <a:ea typeface="DengXian" panose="02010600030101010101" pitchFamily="2" charset="-122"/>
              </a:rPr>
              <a:t>THANK YOU</a:t>
            </a:r>
            <a:endParaRPr lang="en-SG" altLang="en-US" sz="6600" i="1" dirty="0">
              <a:solidFill>
                <a:srgbClr val="FF0000"/>
              </a:solidFill>
              <a:latin typeface="Aharoni" panose="02010803020104030203" pitchFamily="2" charset="-79"/>
              <a:ea typeface="DengXian" panose="02010600030101010101" pitchFamily="2" charset="-122"/>
            </a:endParaRPr>
          </a:p>
        </p:txBody>
      </p:sp>
      <p:pic>
        <p:nvPicPr>
          <p:cNvPr id="2" name="图片 1" descr="波兰UITM LOG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550" y="4349750"/>
            <a:ext cx="4839970" cy="2226310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2140" y="3538855"/>
            <a:ext cx="3587115" cy="3587115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2652</Words>
  <Application>WPS 演示</Application>
  <PresentationFormat>On-screen Show (4:3)</PresentationFormat>
  <Paragraphs>98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7" baseType="lpstr">
      <vt:lpstr>Arial</vt:lpstr>
      <vt:lpstr>宋体</vt:lpstr>
      <vt:lpstr>Wingdings</vt:lpstr>
      <vt:lpstr>Wingdings 3</vt:lpstr>
      <vt:lpstr>Symbol</vt:lpstr>
      <vt:lpstr>Arial</vt:lpstr>
      <vt:lpstr>Verdana</vt:lpstr>
      <vt:lpstr>方正姚体</vt:lpstr>
      <vt:lpstr>Segoe Print</vt:lpstr>
      <vt:lpstr>Trebuchet MS</vt:lpstr>
      <vt:lpstr>Calibri</vt:lpstr>
      <vt:lpstr>DengXian</vt:lpstr>
      <vt:lpstr>Times New Roman</vt:lpstr>
      <vt:lpstr>Symbol</vt:lpstr>
      <vt:lpstr>Aharoni</vt:lpstr>
      <vt:lpstr>微软雅黑</vt:lpstr>
      <vt:lpstr>Arial Unicode MS</vt:lpstr>
      <vt:lpstr>华文新魏</vt:lpstr>
      <vt:lpstr>等线</vt:lpstr>
      <vt:lpstr>Facet</vt:lpstr>
      <vt:lpstr>	                                欢迎！         </vt:lpstr>
      <vt:lpstr>DBA Dissertation 工商管理论文</vt:lpstr>
      <vt:lpstr>概括 – 论文报告的格式 </vt:lpstr>
      <vt:lpstr>Qualitative Data Analysis 定性数据分析</vt:lpstr>
      <vt:lpstr>Data Analysis数据分析</vt:lpstr>
      <vt:lpstr>Qualitative Data Analysis 定性数据分析</vt:lpstr>
      <vt:lpstr>Qualitative Data Analysis 定性数据分析</vt:lpstr>
      <vt:lpstr>Qualitative Data Analysis 定性数据分析</vt:lpstr>
      <vt:lpstr>Content Analysis 内容分析</vt:lpstr>
      <vt:lpstr>Content Analysis 内容分析</vt:lpstr>
      <vt:lpstr>Content Analysis 内容分析</vt:lpstr>
      <vt:lpstr>Content Analysis 内容分析</vt:lpstr>
      <vt:lpstr>Content Analysis 内容分析</vt:lpstr>
      <vt:lpstr>Content Analysis 内容分析</vt:lpstr>
      <vt:lpstr>Qualitative Data Analysis 定性数据分析</vt:lpstr>
      <vt:lpstr>Grounded Theory 扎根理论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 欢迎 Selamat Datang !</dc:title>
  <dc:creator>PIKO TAN</dc:creator>
  <cp:lastModifiedBy>Administrator</cp:lastModifiedBy>
  <cp:revision>922</cp:revision>
  <dcterms:created xsi:type="dcterms:W3CDTF">2017-02-08T07:52:00Z</dcterms:created>
  <dcterms:modified xsi:type="dcterms:W3CDTF">2020-09-16T02:56:39Z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