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5"/>
  </p:notesMasterIdLst>
  <p:sldIdLst>
    <p:sldId id="383" r:id="rId3"/>
    <p:sldId id="341" r:id="rId4"/>
    <p:sldId id="360" r:id="rId6"/>
    <p:sldId id="361" r:id="rId7"/>
    <p:sldId id="359" r:id="rId8"/>
    <p:sldId id="362" r:id="rId9"/>
    <p:sldId id="363" r:id="rId10"/>
    <p:sldId id="364" r:id="rId11"/>
    <p:sldId id="365" r:id="rId12"/>
    <p:sldId id="366" r:id="rId13"/>
    <p:sldId id="353" r:id="rId14"/>
    <p:sldId id="352" r:id="rId15"/>
    <p:sldId id="357" r:id="rId16"/>
    <p:sldId id="356" r:id="rId17"/>
    <p:sldId id="355" r:id="rId18"/>
    <p:sldId id="358" r:id="rId19"/>
    <p:sldId id="368" r:id="rId20"/>
    <p:sldId id="369" r:id="rId21"/>
    <p:sldId id="373" r:id="rId22"/>
    <p:sldId id="374" r:id="rId23"/>
    <p:sldId id="372" r:id="rId24"/>
    <p:sldId id="375" r:id="rId25"/>
    <p:sldId id="370" r:id="rId26"/>
    <p:sldId id="382"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IKO TAN" initials="PT"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632" autoAdjust="0"/>
    <p:restoredTop sz="94660"/>
  </p:normalViewPr>
  <p:slideViewPr>
    <p:cSldViewPr snapToGrid="0">
      <p:cViewPr varScale="1">
        <p:scale>
          <a:sx n="72" d="100"/>
          <a:sy n="72" d="100"/>
        </p:scale>
        <p:origin x="115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1" Type="http://schemas.openxmlformats.org/officeDocument/2006/relationships/commentAuthors" Target="commentAuthors.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86CA86-018A-43B3-AB39-074B1EEE0497}" type="datetimeFigureOut">
              <a:rPr lang="en-SG" smtClean="0"/>
            </a:fld>
            <a:endParaRPr lang="en-SG"/>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83F065-DD88-410E-92CE-36E6A2E94DD3}" type="slidenum">
              <a:rPr lang="en-SG" smtClean="0"/>
            </a:fld>
            <a:endParaRPr lang="en-SG"/>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eaLnBrk="0" fontAlgn="base" hangingPunct="0">
              <a:spcBef>
                <a:spcPct val="0"/>
              </a:spcBef>
              <a:spcAft>
                <a:spcPct val="0"/>
              </a:spcAft>
              <a:defRPr>
                <a:solidFill>
                  <a:schemeClr val="tx1"/>
                </a:solidFill>
                <a:latin typeface="Trebuchet MS" panose="020B0603020202020204" pitchFamily="34" charset="0"/>
              </a:defRPr>
            </a:lvl6pPr>
            <a:lvl7pPr marL="2971800" indent="-228600" defTabSz="457200" eaLnBrk="0" fontAlgn="base" hangingPunct="0">
              <a:spcBef>
                <a:spcPct val="0"/>
              </a:spcBef>
              <a:spcAft>
                <a:spcPct val="0"/>
              </a:spcAft>
              <a:defRPr>
                <a:solidFill>
                  <a:schemeClr val="tx1"/>
                </a:solidFill>
                <a:latin typeface="Trebuchet MS" panose="020B0603020202020204" pitchFamily="34" charset="0"/>
              </a:defRPr>
            </a:lvl7pPr>
            <a:lvl8pPr marL="3429000" indent="-228600" defTabSz="457200" eaLnBrk="0" fontAlgn="base" hangingPunct="0">
              <a:spcBef>
                <a:spcPct val="0"/>
              </a:spcBef>
              <a:spcAft>
                <a:spcPct val="0"/>
              </a:spcAft>
              <a:defRPr>
                <a:solidFill>
                  <a:schemeClr val="tx1"/>
                </a:solidFill>
                <a:latin typeface="Trebuchet MS" panose="020B0603020202020204" pitchFamily="34" charset="0"/>
              </a:defRPr>
            </a:lvl8pPr>
            <a:lvl9pPr marL="3886200" indent="-228600" defTabSz="457200" eaLnBrk="0" fontAlgn="base" hangingPunct="0">
              <a:spcBef>
                <a:spcPct val="0"/>
              </a:spcBef>
              <a:spcAft>
                <a:spcPct val="0"/>
              </a:spcAft>
              <a:defRPr>
                <a:solidFill>
                  <a:schemeClr val="tx1"/>
                </a:solidFill>
                <a:latin typeface="Trebuchet MS" panose="020B0603020202020204" pitchFamily="34" charset="0"/>
              </a:defRPr>
            </a:lvl9pPr>
          </a:lstStyle>
          <a:p>
            <a:pPr fontAlgn="base">
              <a:spcBef>
                <a:spcPct val="0"/>
              </a:spcBef>
              <a:spcAft>
                <a:spcPct val="0"/>
              </a:spcAft>
            </a:pPr>
            <a:fld id="{A75A94DA-74C6-4437-8AAA-5CD366EF41CF}" type="slidenum">
              <a:rPr lang="en-US" altLang="en-US" smtClean="0">
                <a:latin typeface="Arial" panose="020B0604020202020204" pitchFamily="34" charset="0"/>
              </a:rPr>
            </a:fld>
            <a:endParaRPr lang="en-US" altLang="en-US">
              <a:latin typeface="Arial" panose="020B0604020202020204" pitchFamily="34" charset="0"/>
            </a:endParaRPr>
          </a:p>
        </p:txBody>
      </p:sp>
      <p:sp>
        <p:nvSpPr>
          <p:cNvPr id="8195" name="Rectangle 2"/>
          <p:cNvSpPr>
            <a:spLocks noGrp="1" noRot="1" noChangeAspect="1" noChangeArrowheads="1" noTextEdit="1"/>
          </p:cNvSpPr>
          <p:nvPr>
            <p:ph type="sldImg"/>
          </p:nvPr>
        </p:nvSpPr>
        <p:spPr/>
      </p:sp>
      <p:sp>
        <p:nvSpPr>
          <p:cNvPr id="8196" name="Rectangle 3"/>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42A54C80-263E-416B-A8E0-580EDEADCBDC}"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B61BEF0D-F0BB-DE4B-95CE-6DB70DBA9567}"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endParaRPr lang="en-US"/>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endParaRPr lang="en-US" sz="8000" baseline="0" dirty="0">
              <a:ln w="3175" cmpd="sng">
                <a:noFill/>
              </a:ln>
              <a:solidFill>
                <a:schemeClr val="accent1">
                  <a:lumMod val="60000"/>
                  <a:lumOff val="40000"/>
                </a:schemeClr>
              </a:solidFill>
              <a:effectLst/>
              <a:latin typeface="Arial" panose="020B0604020202020204"/>
            </a:endParaRP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endParaRPr lang="en-US" sz="8000" baseline="0" dirty="0">
              <a:ln w="3175" cmpd="sng">
                <a:noFill/>
              </a:ln>
              <a:solidFill>
                <a:schemeClr val="accent1">
                  <a:lumMod val="60000"/>
                  <a:lumOff val="40000"/>
                </a:schemeClr>
              </a:solidFill>
              <a:effectLst/>
              <a:latin typeface="Arial" panose="020B0604020202020204"/>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endParaRPr lang="en-US"/>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endParaRPr lang="en-US" sz="8000" baseline="0" dirty="0">
              <a:ln w="3175" cmpd="sng">
                <a:noFill/>
              </a:ln>
              <a:solidFill>
                <a:schemeClr val="accent1">
                  <a:lumMod val="60000"/>
                  <a:lumOff val="40000"/>
                </a:schemeClr>
              </a:solidFill>
              <a:effectLst/>
              <a:latin typeface="Arial" panose="020B0604020202020204"/>
            </a:endParaRP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endParaRPr lang="en-US" sz="8000" baseline="0" dirty="0">
              <a:ln w="3175" cmpd="sng">
                <a:noFill/>
              </a:ln>
              <a:solidFill>
                <a:schemeClr val="accent1">
                  <a:lumMod val="60000"/>
                  <a:lumOff val="40000"/>
                </a:schemeClr>
              </a:solidFill>
              <a:effectLst/>
              <a:latin typeface="Arial" panose="020B0604020202020204"/>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endParaRPr lang="en-US"/>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fld>
            <a:endParaRPr lang="en-US" dirty="0"/>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Rectangle 2"/>
          <p:cNvSpPr>
            <a:spLocks noGrp="1" noChangeArrowheads="1"/>
          </p:cNvSpPr>
          <p:nvPr>
            <p:ph type="ctrTitle"/>
          </p:nvPr>
        </p:nvSpPr>
        <p:spPr>
          <a:xfrm>
            <a:off x="2952750" y="5372100"/>
            <a:ext cx="3222625" cy="485775"/>
          </a:xfrm>
        </p:spPr>
        <p:txBody>
          <a:bodyPr vert="horz" wrap="square" lIns="91440" tIns="45720" rIns="91440" bIns="45720" numCol="1" rtlCol="0" anchor="b" anchorCtr="0" compatLnSpc="1"/>
          <a:p>
            <a:pPr algn="ctr" defTabSz="457200" eaLnBrk="1" hangingPunct="1">
              <a:lnSpc>
                <a:spcPct val="90000"/>
              </a:lnSpc>
              <a:buClrTx/>
              <a:buSzTx/>
              <a:buFontTx/>
              <a:buNone/>
            </a:pPr>
            <a:r>
              <a:rPr lang="en-US" altLang="en-US" sz="4900" kern="1200" dirty="0">
                <a:solidFill>
                  <a:srgbClr val="404040"/>
                </a:solidFill>
                <a:latin typeface="Verdana" panose="020B0604030504040204" pitchFamily="34" charset="0"/>
                <a:ea typeface="+mj-ea"/>
                <a:cs typeface="+mj-cs"/>
              </a:rPr>
              <a:t>	                    </a:t>
            </a:r>
            <a:br>
              <a:rPr lang="en-US" altLang="en-US" kern="1200" dirty="0">
                <a:solidFill>
                  <a:schemeClr val="tx2"/>
                </a:solidFill>
                <a:latin typeface="Verdana" panose="020B0604030504040204" pitchFamily="34" charset="0"/>
                <a:ea typeface="+mj-ea"/>
                <a:cs typeface="+mj-cs"/>
              </a:rPr>
            </a:br>
            <a:br>
              <a:rPr lang="en-US" altLang="en-US" kern="1200" dirty="0">
                <a:solidFill>
                  <a:schemeClr val="tx2"/>
                </a:solidFill>
                <a:latin typeface="Verdana" panose="020B0604030504040204" pitchFamily="34" charset="0"/>
                <a:ea typeface="+mj-ea"/>
                <a:cs typeface="+mj-cs"/>
              </a:rPr>
            </a:br>
            <a:br>
              <a:rPr lang="en-US" altLang="en-US" sz="4300" kern="1200" dirty="0">
                <a:solidFill>
                  <a:schemeClr val="tx2"/>
                </a:solidFill>
                <a:latin typeface="Verdana" panose="020B0604030504040204" pitchFamily="34" charset="0"/>
                <a:ea typeface="+mj-ea"/>
                <a:cs typeface="+mj-cs"/>
              </a:rPr>
            </a:br>
            <a:br>
              <a:rPr lang="en-US" altLang="en-US" sz="7200" i="1" kern="1200" dirty="0">
                <a:solidFill>
                  <a:srgbClr val="FFC000"/>
                </a:solidFill>
                <a:latin typeface="Arial" panose="020B0604020202020204" pitchFamily="34" charset="0"/>
                <a:ea typeface="+mj-ea"/>
                <a:cs typeface="Arial" panose="020B0604020202020204" pitchFamily="34" charset="0"/>
              </a:rPr>
            </a:br>
            <a:br>
              <a:rPr lang="en-US" altLang="en-US" sz="7200" i="1" kern="1200" dirty="0">
                <a:solidFill>
                  <a:srgbClr val="FFC000"/>
                </a:solidFill>
                <a:latin typeface="Arial" panose="020B0604020202020204" pitchFamily="34" charset="0"/>
                <a:ea typeface="+mj-ea"/>
                <a:cs typeface="Arial" panose="020B0604020202020204" pitchFamily="34" charset="0"/>
              </a:rPr>
            </a:br>
            <a:br>
              <a:rPr lang="en-US" altLang="en-US" sz="7200" i="1" kern="1200" dirty="0">
                <a:solidFill>
                  <a:srgbClr val="FFC000"/>
                </a:solidFill>
                <a:latin typeface="Arial" panose="020B0604020202020204" pitchFamily="34" charset="0"/>
                <a:ea typeface="+mj-ea"/>
                <a:cs typeface="Arial" panose="020B0604020202020204" pitchFamily="34" charset="0"/>
              </a:rPr>
            </a:br>
            <a:br>
              <a:rPr lang="en-US" altLang="en-US" sz="7200" i="1" kern="1200" dirty="0">
                <a:solidFill>
                  <a:srgbClr val="FFC000"/>
                </a:solidFill>
                <a:latin typeface="Arial" panose="020B0604020202020204" pitchFamily="34" charset="0"/>
                <a:ea typeface="+mj-ea"/>
                <a:cs typeface="Arial" panose="020B0604020202020204" pitchFamily="34" charset="0"/>
              </a:rPr>
            </a:br>
            <a:br>
              <a:rPr lang="en-US" altLang="en-US" sz="7200" i="1" kern="1200" dirty="0">
                <a:solidFill>
                  <a:srgbClr val="FFC000"/>
                </a:solidFill>
                <a:latin typeface="Arial" panose="020B0604020202020204" pitchFamily="34" charset="0"/>
                <a:ea typeface="+mj-ea"/>
                <a:cs typeface="Arial" panose="020B0604020202020204" pitchFamily="34" charset="0"/>
              </a:rPr>
            </a:br>
            <a:br>
              <a:rPr lang="en-US" altLang="en-US" sz="7200" i="1" kern="1200" dirty="0">
                <a:solidFill>
                  <a:srgbClr val="FFC000"/>
                </a:solidFill>
                <a:latin typeface="Arial" panose="020B0604020202020204" pitchFamily="34" charset="0"/>
                <a:ea typeface="+mj-ea"/>
                <a:cs typeface="Arial" panose="020B0604020202020204" pitchFamily="34" charset="0"/>
              </a:rPr>
            </a:br>
            <a:br>
              <a:rPr lang="en-US" altLang="en-US" sz="7200" i="1" kern="1200" dirty="0">
                <a:solidFill>
                  <a:srgbClr val="FFC000"/>
                </a:solidFill>
                <a:latin typeface="Arial" panose="020B0604020202020204" pitchFamily="34" charset="0"/>
                <a:ea typeface="+mj-ea"/>
                <a:cs typeface="Arial" panose="020B0604020202020204" pitchFamily="34" charset="0"/>
              </a:rPr>
            </a:br>
            <a:br>
              <a:rPr lang="en-US" altLang="en-US" sz="7200" i="1" kern="1200" dirty="0">
                <a:solidFill>
                  <a:srgbClr val="FFC000"/>
                </a:solidFill>
                <a:latin typeface="Arial" panose="020B0604020202020204" pitchFamily="34" charset="0"/>
                <a:ea typeface="+mj-ea"/>
                <a:cs typeface="Arial" panose="020B0604020202020204" pitchFamily="34" charset="0"/>
              </a:rPr>
            </a:br>
            <a:br>
              <a:rPr lang="en-US" altLang="en-US" sz="7200" i="1" kern="1200" dirty="0">
                <a:solidFill>
                  <a:srgbClr val="00B0F0"/>
                </a:solidFill>
                <a:latin typeface="Arial" panose="020B0604020202020204" pitchFamily="34" charset="0"/>
                <a:ea typeface="+mj-ea"/>
                <a:cs typeface="Arial" panose="020B0604020202020204" pitchFamily="34" charset="0"/>
              </a:rPr>
            </a:br>
            <a:r>
              <a:rPr lang="zh-CN" altLang="en-US" sz="6000" b="1" i="1" kern="1200" dirty="0">
                <a:solidFill>
                  <a:schemeClr val="tx1"/>
                </a:solidFill>
                <a:latin typeface="Arial" panose="020B0604020202020204" pitchFamily="34" charset="0"/>
                <a:ea typeface="方正姚体"/>
                <a:cs typeface="+mj-cs"/>
              </a:rPr>
              <a:t>欢迎！</a:t>
            </a:r>
            <a:br>
              <a:rPr lang="en-US" altLang="zh-CN" sz="6000" b="1" i="1" kern="1200" dirty="0">
                <a:solidFill>
                  <a:schemeClr val="tx1"/>
                </a:solidFill>
                <a:latin typeface="Arial" panose="020B0604020202020204" pitchFamily="34" charset="0"/>
                <a:ea typeface="方正姚体"/>
                <a:cs typeface="+mj-cs"/>
              </a:rPr>
            </a:br>
            <a:r>
              <a:rPr lang="en-US" altLang="en-US" sz="2500" kern="1200" dirty="0">
                <a:solidFill>
                  <a:srgbClr val="404040"/>
                </a:solidFill>
                <a:latin typeface="Verdana" panose="020B0604030504040204" pitchFamily="34" charset="0"/>
                <a:ea typeface="+mj-ea"/>
                <a:cs typeface="+mj-cs"/>
              </a:rPr>
              <a:t>  </a:t>
            </a:r>
            <a:br>
              <a:rPr lang="en-US" altLang="en-US" sz="2500" kern="1200" dirty="0">
                <a:solidFill>
                  <a:srgbClr val="404040"/>
                </a:solidFill>
                <a:latin typeface="Verdana" panose="020B0604030504040204" pitchFamily="34" charset="0"/>
                <a:ea typeface="+mj-ea"/>
                <a:cs typeface="+mj-cs"/>
              </a:rPr>
            </a:br>
            <a:r>
              <a:rPr lang="en-US" altLang="en-US" sz="2500" kern="1200" dirty="0">
                <a:solidFill>
                  <a:srgbClr val="404040"/>
                </a:solidFill>
                <a:latin typeface="Verdana" panose="020B0604030504040204" pitchFamily="34" charset="0"/>
                <a:ea typeface="+mj-ea"/>
                <a:cs typeface="+mj-cs"/>
              </a:rPr>
              <a:t>     </a:t>
            </a:r>
            <a:endParaRPr lang="en-US" altLang="en-US" sz="2500" kern="1200" dirty="0">
              <a:solidFill>
                <a:schemeClr val="tx2"/>
              </a:solidFill>
              <a:latin typeface="Verdana" panose="020B0604030504040204" pitchFamily="34" charset="0"/>
              <a:ea typeface="+mj-ea"/>
              <a:cs typeface="+mj-cs"/>
            </a:endParaRPr>
          </a:p>
        </p:txBody>
      </p:sp>
      <p:pic>
        <p:nvPicPr>
          <p:cNvPr id="6147" name="Picture 6" descr="Image result for welcome pictures"/>
          <p:cNvPicPr>
            <a:picLocks noChangeAspect="1"/>
          </p:cNvPicPr>
          <p:nvPr/>
        </p:nvPicPr>
        <p:blipFill>
          <a:blip r:embed="rId1"/>
          <a:stretch>
            <a:fillRect/>
          </a:stretch>
        </p:blipFill>
        <p:spPr>
          <a:xfrm>
            <a:off x="1260475" y="1304925"/>
            <a:ext cx="6061075" cy="2898775"/>
          </a:xfrm>
          <a:prstGeom prst="rect">
            <a:avLst/>
          </a:prstGeom>
          <a:noFill/>
          <a:ln w="9525">
            <a:noFill/>
          </a:ln>
        </p:spPr>
      </p:pic>
      <p:pic>
        <p:nvPicPr>
          <p:cNvPr id="2" name="图片 1" descr="波兰UITM LOGO"/>
          <p:cNvPicPr>
            <a:picLocks noChangeAspect="1"/>
          </p:cNvPicPr>
          <p:nvPr/>
        </p:nvPicPr>
        <p:blipFill>
          <a:blip r:embed="rId2"/>
          <a:stretch>
            <a:fillRect/>
          </a:stretch>
        </p:blipFill>
        <p:spPr>
          <a:xfrm>
            <a:off x="2440305" y="176530"/>
            <a:ext cx="4247515" cy="1953895"/>
          </a:xfrm>
          <a:prstGeom prst="rect">
            <a:avLst/>
          </a:prstGeom>
        </p:spPr>
      </p:pic>
    </p:spTree>
  </p:cSld>
  <p:clrMapOvr>
    <a:masterClrMapping/>
  </p:clrMapOvr>
  <p:transition spd="slow">
    <p:circl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685800" y="2130425"/>
            <a:ext cx="7772400" cy="1470025"/>
          </a:xfrm>
        </p:spPr>
        <p:txBody>
          <a:bodyPr anchor="ctr"/>
          <a:lstStyle/>
          <a:p>
            <a:pPr eaLnBrk="1" hangingPunct="1"/>
            <a:r>
              <a:rPr lang="en-US" altLang="zh-CN" sz="4400" b="1" dirty="0">
                <a:solidFill>
                  <a:srgbClr val="FF0000"/>
                </a:solidFill>
              </a:rPr>
              <a:t>DBA </a:t>
            </a:r>
            <a:r>
              <a:rPr lang="en-SG" altLang="zh-CN" sz="4400" b="1" dirty="0">
                <a:solidFill>
                  <a:srgbClr val="FF0000"/>
                </a:solidFill>
              </a:rPr>
              <a:t>Dissertation</a:t>
            </a:r>
            <a:br>
              <a:rPr lang="en-US" altLang="en-US" sz="4400" b="1" dirty="0">
                <a:solidFill>
                  <a:srgbClr val="FF0000"/>
                </a:solidFill>
              </a:rPr>
            </a:br>
            <a:r>
              <a:rPr lang="zh-CN" altLang="en-US" sz="4400" b="1" dirty="0">
                <a:solidFill>
                  <a:srgbClr val="FF0000"/>
                </a:solidFill>
              </a:rPr>
              <a:t>工商管理</a:t>
            </a:r>
            <a:r>
              <a:rPr lang="zh-CN" altLang="en-US" sz="4400" b="1" dirty="0">
                <a:solidFill>
                  <a:srgbClr val="FF0000"/>
                </a:solidFill>
                <a:cs typeface="方正姚体"/>
              </a:rPr>
              <a:t>论文</a:t>
            </a:r>
            <a:endParaRPr lang="en-US" altLang="en-US" sz="4400" dirty="0"/>
          </a:p>
        </p:txBody>
      </p:sp>
      <p:sp>
        <p:nvSpPr>
          <p:cNvPr id="7171" name="Rectangle 4"/>
          <p:cNvSpPr>
            <a:spLocks noGrp="1" noChangeArrowheads="1"/>
          </p:cNvSpPr>
          <p:nvPr>
            <p:ph type="subTitle" idx="1"/>
          </p:nvPr>
        </p:nvSpPr>
        <p:spPr>
          <a:xfrm>
            <a:off x="1371600" y="3896138"/>
            <a:ext cx="7086600" cy="1742661"/>
          </a:xfrm>
        </p:spPr>
        <p:txBody>
          <a:bodyPr>
            <a:normAutofit/>
          </a:bodyPr>
          <a:lstStyle/>
          <a:p>
            <a:pPr eaLnBrk="1" hangingPunct="1"/>
            <a:r>
              <a:rPr lang="en-US" altLang="zh-CN" sz="4000" b="1" dirty="0">
                <a:solidFill>
                  <a:srgbClr val="002060"/>
                </a:solidFill>
              </a:rPr>
              <a:t>Interviewing Data Collection</a:t>
            </a:r>
            <a:endParaRPr lang="en-US" altLang="en-US" sz="4000" b="1" dirty="0">
              <a:solidFill>
                <a:srgbClr val="002060"/>
              </a:solidFill>
            </a:endParaRPr>
          </a:p>
          <a:p>
            <a:pPr eaLnBrk="1" hangingPunct="1"/>
            <a:r>
              <a:rPr lang="zh-CN" altLang="en-US" sz="4000" b="1" dirty="0">
                <a:solidFill>
                  <a:srgbClr val="002060"/>
                </a:solidFill>
              </a:rPr>
              <a:t>访谈收集数据</a:t>
            </a:r>
            <a:r>
              <a:rPr lang="en-US" altLang="en-US" sz="4000" b="1" dirty="0">
                <a:solidFill>
                  <a:srgbClr val="002060"/>
                </a:solidFill>
              </a:rPr>
              <a:t> </a:t>
            </a:r>
            <a:endParaRPr lang="en-US" altLang="en-US" sz="4000" b="1" dirty="0">
              <a:solidFill>
                <a:srgbClr val="002060"/>
              </a:solidFill>
            </a:endParaRPr>
          </a:p>
        </p:txBody>
      </p:sp>
    </p:spTree>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90549" y="390525"/>
            <a:ext cx="6843921" cy="1067214"/>
          </a:xfrm>
        </p:spPr>
        <p:txBody>
          <a:bodyPr>
            <a:normAutofit fontScale="90000"/>
          </a:bodyPr>
          <a:lstStyle/>
          <a:p>
            <a:pPr>
              <a:lnSpc>
                <a:spcPct val="107000"/>
              </a:lnSpc>
              <a:spcAft>
                <a:spcPts val="800"/>
              </a:spcAft>
            </a:pPr>
            <a:r>
              <a:rPr lang="en-SG" altLang="zh-CN" b="1" dirty="0">
                <a:solidFill>
                  <a:srgbClr val="FF0000"/>
                </a:solidFill>
              </a:rPr>
              <a:t>Interviewing as a Research Method </a:t>
            </a:r>
            <a:r>
              <a:rPr lang="zh-CN" altLang="en-US" sz="3100" b="1" dirty="0">
                <a:solidFill>
                  <a:srgbClr val="FF0000"/>
                </a:solidFill>
              </a:rPr>
              <a:t>访谈作为一种研究方法</a:t>
            </a:r>
            <a:endParaRPr lang="en-SG" sz="3100" b="1" dirty="0">
              <a:solidFill>
                <a:srgbClr val="FF0000"/>
              </a:solidFill>
            </a:endParaRPr>
          </a:p>
        </p:txBody>
      </p:sp>
      <p:sp>
        <p:nvSpPr>
          <p:cNvPr id="2" name="Rectangle 1"/>
          <p:cNvSpPr/>
          <p:nvPr/>
        </p:nvSpPr>
        <p:spPr>
          <a:xfrm>
            <a:off x="1205948" y="1842052"/>
            <a:ext cx="6069496" cy="4524315"/>
          </a:xfrm>
          <a:prstGeom prst="rect">
            <a:avLst/>
          </a:prstGeom>
        </p:spPr>
        <p:txBody>
          <a:bodyPr wrap="square">
            <a:spAutoFit/>
          </a:bodyPr>
          <a:lstStyle/>
          <a:p>
            <a:pPr marL="342900" indent="-342900" algn="just">
              <a:spcAft>
                <a:spcPts val="0"/>
              </a:spcAft>
              <a:buFont typeface="Wingdings" panose="05000000000000000000" pitchFamily="2" charset="2"/>
              <a:buChar char="§"/>
              <a:tabLst>
                <a:tab pos="4137660" algn="l"/>
              </a:tabLst>
            </a:pPr>
            <a:r>
              <a:rPr lang="zh-CN" altLang="en-US" sz="2400" dirty="0">
                <a:solidFill>
                  <a:srgbClr val="002060"/>
                </a:solidFill>
                <a:latin typeface="Aharoni" panose="02010803020104030203" pitchFamily="2" charset="-79"/>
                <a:ea typeface="DengXian" panose="02010600030101010101" pitchFamily="2" charset="-122"/>
                <a:cs typeface="Aharoni" panose="02010803020104030203" pitchFamily="2" charset="-79"/>
              </a:rPr>
              <a:t>访谈是一种了解人们对某事件的看法的方法。</a:t>
            </a:r>
            <a:endParaRPr lang="en-SG" altLang="zh-CN" sz="24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a:p>
            <a:pPr marL="342900" indent="-342900" algn="just">
              <a:spcAft>
                <a:spcPts val="0"/>
              </a:spcAft>
              <a:buFont typeface="Wingdings" panose="05000000000000000000" pitchFamily="2" charset="2"/>
              <a:buChar char="§"/>
              <a:tabLst>
                <a:tab pos="4137660" algn="l"/>
              </a:tabLst>
            </a:pPr>
            <a:r>
              <a:rPr lang="zh-CN" altLang="en-US" sz="2400" dirty="0">
                <a:solidFill>
                  <a:srgbClr val="002060"/>
                </a:solidFill>
                <a:latin typeface="Aharoni" panose="02010803020104030203" pitchFamily="2" charset="-79"/>
                <a:ea typeface="DengXian" panose="02010600030101010101" pitchFamily="2" charset="-122"/>
                <a:cs typeface="Aharoni" panose="02010803020104030203" pitchFamily="2" charset="-79"/>
              </a:rPr>
              <a:t>通过受访者告诉我们的故事可以揭示人们对世界的理解和理解方式。</a:t>
            </a:r>
            <a:endParaRPr lang="en-SG" altLang="zh-CN" sz="24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a:p>
            <a:pPr marL="342900" indent="-342900" algn="just">
              <a:spcAft>
                <a:spcPts val="0"/>
              </a:spcAft>
              <a:buFont typeface="Wingdings" panose="05000000000000000000" pitchFamily="2" charset="2"/>
              <a:buChar char="§"/>
              <a:tabLst>
                <a:tab pos="4137660" algn="l"/>
              </a:tabLst>
            </a:pPr>
            <a:r>
              <a:rPr lang="zh-CN" altLang="en-US" sz="2400" dirty="0">
                <a:solidFill>
                  <a:srgbClr val="002060"/>
                </a:solidFill>
                <a:latin typeface="Aharoni" panose="02010803020104030203" pitchFamily="2" charset="-79"/>
                <a:ea typeface="DengXian" panose="02010600030101010101" pitchFamily="2" charset="-122"/>
                <a:cs typeface="Aharoni" panose="02010803020104030203" pitchFamily="2" charset="-79"/>
              </a:rPr>
              <a:t>但是采访本身不能提供事件或情况的历史或经验准确版本。</a:t>
            </a:r>
            <a:endParaRPr lang="en-SG" altLang="zh-CN" sz="24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a:p>
            <a:pPr marL="342900" indent="-342900" algn="just">
              <a:spcAft>
                <a:spcPts val="0"/>
              </a:spcAft>
              <a:buFont typeface="Wingdings" panose="05000000000000000000" pitchFamily="2" charset="2"/>
              <a:buChar char="§"/>
              <a:tabLst>
                <a:tab pos="4137660" algn="l"/>
              </a:tabLst>
            </a:pPr>
            <a:r>
              <a:rPr lang="zh-CN" altLang="en-US" sz="2400" dirty="0">
                <a:solidFill>
                  <a:srgbClr val="002060"/>
                </a:solidFill>
                <a:latin typeface="Aharoni" panose="02010803020104030203" pitchFamily="2" charset="-79"/>
                <a:ea typeface="DengXian" panose="02010600030101010101" pitchFamily="2" charset="-122"/>
                <a:cs typeface="Aharoni" panose="02010803020104030203" pitchFamily="2" charset="-79"/>
              </a:rPr>
              <a:t>如果研究人员进行访谈以写出特定情况，组织或一系列事件的历史，则这些访谈必须得到其他形式的数据的支持，以证实受试者或研究人员可能提出的事实主张。</a:t>
            </a:r>
            <a:endParaRPr lang="en-SG" altLang="zh-CN" sz="24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a:p>
            <a:pPr marL="342900" indent="-342900" algn="just">
              <a:spcAft>
                <a:spcPts val="0"/>
              </a:spcAft>
              <a:buFont typeface="Wingdings" panose="05000000000000000000" pitchFamily="2" charset="2"/>
              <a:buChar char="§"/>
              <a:tabLst>
                <a:tab pos="4137660" algn="l"/>
              </a:tabLst>
            </a:pPr>
            <a:endParaRPr lang="en-SG" sz="24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a:p>
            <a:pPr marL="342900" indent="-342900" algn="just">
              <a:spcAft>
                <a:spcPts val="0"/>
              </a:spcAft>
              <a:buFont typeface="Wingdings" panose="05000000000000000000" pitchFamily="2" charset="2"/>
              <a:buChar char="§"/>
              <a:tabLst>
                <a:tab pos="4137660" algn="l"/>
              </a:tabLst>
            </a:pPr>
            <a:endParaRPr lang="en-SG" sz="24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90549" y="390525"/>
            <a:ext cx="6843921" cy="1067214"/>
          </a:xfrm>
        </p:spPr>
        <p:txBody>
          <a:bodyPr>
            <a:normAutofit fontScale="90000"/>
          </a:bodyPr>
          <a:lstStyle/>
          <a:p>
            <a:pPr>
              <a:lnSpc>
                <a:spcPct val="107000"/>
              </a:lnSpc>
              <a:spcAft>
                <a:spcPts val="800"/>
              </a:spcAft>
            </a:pPr>
            <a:r>
              <a:rPr lang="en-SG" altLang="zh-CN" b="1" dirty="0">
                <a:solidFill>
                  <a:srgbClr val="FF0000"/>
                </a:solidFill>
              </a:rPr>
              <a:t>Interviewing as a Research Method </a:t>
            </a:r>
            <a:r>
              <a:rPr lang="zh-CN" altLang="en-US" sz="3100" b="1" dirty="0">
                <a:solidFill>
                  <a:srgbClr val="FF0000"/>
                </a:solidFill>
              </a:rPr>
              <a:t>访谈作为一种研究方法</a:t>
            </a:r>
            <a:endParaRPr lang="en-SG" sz="3100" b="1" dirty="0">
              <a:solidFill>
                <a:srgbClr val="FF0000"/>
              </a:solidFill>
            </a:endParaRPr>
          </a:p>
        </p:txBody>
      </p:sp>
      <p:sp>
        <p:nvSpPr>
          <p:cNvPr id="2" name="Rectangle 1"/>
          <p:cNvSpPr/>
          <p:nvPr/>
        </p:nvSpPr>
        <p:spPr>
          <a:xfrm>
            <a:off x="1205948" y="1842052"/>
            <a:ext cx="6069496" cy="3785652"/>
          </a:xfrm>
          <a:prstGeom prst="rect">
            <a:avLst/>
          </a:prstGeom>
        </p:spPr>
        <p:txBody>
          <a:bodyPr wrap="square">
            <a:spAutoFit/>
          </a:bodyPr>
          <a:lstStyle/>
          <a:p>
            <a:pPr marL="342900" indent="-342900" algn="just">
              <a:spcAft>
                <a:spcPts val="0"/>
              </a:spcAft>
              <a:buFont typeface="Wingdings" panose="05000000000000000000" pitchFamily="2" charset="2"/>
              <a:buChar char="§"/>
              <a:tabLst>
                <a:tab pos="4137660" algn="l"/>
              </a:tabLst>
            </a:pPr>
            <a:r>
              <a:rPr lang="zh-CN" altLang="en-US" sz="2400" dirty="0">
                <a:solidFill>
                  <a:srgbClr val="002060"/>
                </a:solidFill>
                <a:latin typeface="Aharoni" panose="02010803020104030203" pitchFamily="2" charset="-79"/>
                <a:ea typeface="DengXian" panose="02010600030101010101" pitchFamily="2" charset="-122"/>
                <a:cs typeface="Aharoni" panose="02010803020104030203" pitchFamily="2" charset="-79"/>
              </a:rPr>
              <a:t>定性研究人员可以与其他形式的数据（包括可以为事实描述提供坚实基础的数据）相结合，从而得出特定社会世界的生动画像，并以此为基础建立社会行为理论。</a:t>
            </a:r>
            <a:endParaRPr lang="en-SG" altLang="zh-CN" sz="24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a:p>
            <a:pPr algn="just">
              <a:spcAft>
                <a:spcPts val="0"/>
              </a:spcAft>
              <a:tabLst>
                <a:tab pos="4137660" algn="l"/>
              </a:tabLst>
            </a:pPr>
            <a:endParaRPr lang="en-SG" altLang="zh-CN" sz="24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a:p>
            <a:pPr marL="342900" indent="-342900" algn="just">
              <a:spcAft>
                <a:spcPts val="0"/>
              </a:spcAft>
              <a:buFont typeface="Wingdings" panose="05000000000000000000" pitchFamily="2" charset="2"/>
              <a:buChar char="§"/>
              <a:tabLst>
                <a:tab pos="4137660" algn="l"/>
              </a:tabLst>
            </a:pPr>
            <a:r>
              <a:rPr lang="zh-CN" altLang="en-US" sz="2400" dirty="0">
                <a:solidFill>
                  <a:srgbClr val="002060"/>
                </a:solidFill>
                <a:latin typeface="Aharoni" panose="02010803020104030203" pitchFamily="2" charset="-79"/>
                <a:ea typeface="DengXian" panose="02010600030101010101" pitchFamily="2" charset="-122"/>
                <a:cs typeface="Aharoni" panose="02010803020104030203" pitchFamily="2" charset="-79"/>
              </a:rPr>
              <a:t>在设计研究项目时，重要的是要考虑采访是否以及如何使采访是收集数据的正确工具，以及将使用哪些信息来补充采访。</a:t>
            </a:r>
            <a:endParaRPr lang="en-SG" altLang="zh-CN" sz="24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a:p>
            <a:pPr marL="342900" indent="-342900" algn="just">
              <a:spcAft>
                <a:spcPts val="0"/>
              </a:spcAft>
              <a:buFont typeface="Wingdings" panose="05000000000000000000" pitchFamily="2" charset="2"/>
              <a:buChar char="§"/>
              <a:tabLst>
                <a:tab pos="4137660" algn="l"/>
              </a:tabLst>
            </a:pPr>
            <a:endParaRPr lang="en-SG" sz="24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a:p>
            <a:pPr marL="342900" indent="-342900" algn="just">
              <a:spcAft>
                <a:spcPts val="0"/>
              </a:spcAft>
              <a:buFont typeface="Wingdings" panose="05000000000000000000" pitchFamily="2" charset="2"/>
              <a:buChar char="§"/>
              <a:tabLst>
                <a:tab pos="4137660" algn="l"/>
              </a:tabLst>
            </a:pPr>
            <a:endParaRPr lang="en-SG" sz="24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90549" y="390526"/>
            <a:ext cx="6022285" cy="1292500"/>
          </a:xfrm>
        </p:spPr>
        <p:txBody>
          <a:bodyPr>
            <a:normAutofit/>
          </a:bodyPr>
          <a:lstStyle/>
          <a:p>
            <a:pPr algn="ctr">
              <a:lnSpc>
                <a:spcPct val="107000"/>
              </a:lnSpc>
              <a:spcAft>
                <a:spcPts val="800"/>
              </a:spcAft>
            </a:pPr>
            <a:r>
              <a:rPr lang="en-SG" altLang="zh-CN" sz="3200" b="1" dirty="0">
                <a:solidFill>
                  <a:srgbClr val="FF0000"/>
                </a:solidFill>
              </a:rPr>
              <a:t>Interview Protocol</a:t>
            </a:r>
            <a:br>
              <a:rPr lang="en-SG" altLang="zh-CN" b="1" dirty="0">
                <a:solidFill>
                  <a:srgbClr val="FF0000"/>
                </a:solidFill>
              </a:rPr>
            </a:br>
            <a:r>
              <a:rPr lang="zh-CN" altLang="en-US" sz="2800" b="1" dirty="0">
                <a:solidFill>
                  <a:srgbClr val="FF0000"/>
                </a:solidFill>
              </a:rPr>
              <a:t>访谈协定</a:t>
            </a:r>
            <a:endParaRPr lang="en-SG" sz="2800" b="1" dirty="0">
              <a:solidFill>
                <a:srgbClr val="FF0000"/>
              </a:solidFill>
            </a:endParaRPr>
          </a:p>
        </p:txBody>
      </p:sp>
      <p:sp>
        <p:nvSpPr>
          <p:cNvPr id="2" name="Rectangle 1"/>
          <p:cNvSpPr/>
          <p:nvPr/>
        </p:nvSpPr>
        <p:spPr>
          <a:xfrm>
            <a:off x="1285461" y="1841806"/>
            <a:ext cx="6022285" cy="3539430"/>
          </a:xfrm>
          <a:prstGeom prst="rect">
            <a:avLst/>
          </a:prstGeom>
        </p:spPr>
        <p:txBody>
          <a:bodyPr wrap="square">
            <a:spAutoFit/>
          </a:bodyPr>
          <a:lstStyle/>
          <a:p>
            <a:pPr marL="457200" indent="-457200" algn="just">
              <a:spcAft>
                <a:spcPts val="0"/>
              </a:spcAft>
              <a:buFont typeface="Wingdings" panose="05000000000000000000" pitchFamily="2" charset="2"/>
              <a:buChar char="§"/>
              <a:tabLst>
                <a:tab pos="4137660" algn="l"/>
              </a:tabLst>
            </a:pPr>
            <a:r>
              <a:rPr lang="zh-CN" altLang="en-US" sz="2800" dirty="0">
                <a:solidFill>
                  <a:srgbClr val="002060"/>
                </a:solidFill>
                <a:latin typeface="Aharoni" panose="02010803020104030203" pitchFamily="2" charset="-79"/>
                <a:ea typeface="DengXian" panose="02010600030101010101" pitchFamily="2" charset="-122"/>
                <a:cs typeface="Aharoni" panose="02010803020104030203" pitchFamily="2" charset="-79"/>
              </a:rPr>
              <a:t>研究人员设计了一系列问题和提示，邀请被访者进行对话，以提供将被分析以解决研究问题的数据。</a:t>
            </a:r>
            <a:endParaRPr lang="en-SG" altLang="zh-CN" sz="28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a:p>
            <a:pPr marL="457200" indent="-457200" algn="just">
              <a:spcAft>
                <a:spcPts val="0"/>
              </a:spcAft>
              <a:buFont typeface="Wingdings" panose="05000000000000000000" pitchFamily="2" charset="2"/>
              <a:buChar char="§"/>
              <a:tabLst>
                <a:tab pos="4137660" algn="l"/>
              </a:tabLst>
            </a:pPr>
            <a:endParaRPr lang="en-SG" altLang="zh-CN" sz="28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a:p>
            <a:pPr marL="457200" indent="-457200" algn="just">
              <a:spcAft>
                <a:spcPts val="0"/>
              </a:spcAft>
              <a:buFont typeface="Wingdings" panose="05000000000000000000" pitchFamily="2" charset="2"/>
              <a:buChar char="§"/>
              <a:tabLst>
                <a:tab pos="4137660" algn="l"/>
              </a:tabLst>
            </a:pPr>
            <a:r>
              <a:rPr lang="zh-CN" altLang="en-US" sz="2800" dirty="0">
                <a:solidFill>
                  <a:srgbClr val="002060"/>
                </a:solidFill>
                <a:latin typeface="Aharoni" panose="02010803020104030203" pitchFamily="2" charset="-79"/>
                <a:ea typeface="DengXian" panose="02010600030101010101" pitchFamily="2" charset="-122"/>
                <a:cs typeface="Aharoni" panose="02010803020104030203" pitchFamily="2" charset="-79"/>
              </a:rPr>
              <a:t>访谈协定</a:t>
            </a:r>
            <a:r>
              <a:rPr lang="en-SG" altLang="zh-CN" sz="2800" dirty="0">
                <a:solidFill>
                  <a:srgbClr val="002060"/>
                </a:solidFill>
                <a:latin typeface="Aharoni" panose="02010803020104030203" pitchFamily="2" charset="-79"/>
                <a:ea typeface="DengXian" panose="02010600030101010101" pitchFamily="2" charset="-122"/>
                <a:cs typeface="Aharoni" panose="02010803020104030203" pitchFamily="2" charset="-79"/>
              </a:rPr>
              <a:t>(Interview Protocol) </a:t>
            </a:r>
            <a:r>
              <a:rPr lang="zh-CN" altLang="en-US" sz="2800" dirty="0">
                <a:solidFill>
                  <a:srgbClr val="002060"/>
                </a:solidFill>
                <a:latin typeface="Aharoni" panose="02010803020104030203" pitchFamily="2" charset="-79"/>
                <a:ea typeface="DengXian" panose="02010600030101010101" pitchFamily="2" charset="-122"/>
                <a:cs typeface="Aharoni" panose="02010803020104030203" pitchFamily="2" charset="-79"/>
              </a:rPr>
              <a:t>包括您会问什么才能收集可以回答您的研究问题的数据？ 您如何捕获此信息？</a:t>
            </a:r>
            <a:endParaRPr lang="en-SG" sz="28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p:txBody>
      </p:sp>
    </p:spTree>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90549" y="390526"/>
            <a:ext cx="6022285" cy="1292500"/>
          </a:xfrm>
        </p:spPr>
        <p:txBody>
          <a:bodyPr>
            <a:normAutofit/>
          </a:bodyPr>
          <a:lstStyle/>
          <a:p>
            <a:pPr algn="ctr">
              <a:lnSpc>
                <a:spcPct val="107000"/>
              </a:lnSpc>
              <a:spcAft>
                <a:spcPts val="800"/>
              </a:spcAft>
            </a:pPr>
            <a:r>
              <a:rPr lang="en-SG" altLang="zh-CN" sz="3200" b="1" dirty="0">
                <a:solidFill>
                  <a:srgbClr val="FF0000"/>
                </a:solidFill>
              </a:rPr>
              <a:t>Interview Protocol</a:t>
            </a:r>
            <a:br>
              <a:rPr lang="en-SG" altLang="zh-CN" b="1" dirty="0">
                <a:solidFill>
                  <a:srgbClr val="FF0000"/>
                </a:solidFill>
              </a:rPr>
            </a:br>
            <a:r>
              <a:rPr lang="zh-CN" altLang="en-US" sz="2800" b="1" dirty="0">
                <a:solidFill>
                  <a:srgbClr val="FF0000"/>
                </a:solidFill>
              </a:rPr>
              <a:t>访谈协定</a:t>
            </a:r>
            <a:endParaRPr lang="en-SG" sz="2800" b="1" dirty="0">
              <a:solidFill>
                <a:srgbClr val="FF0000"/>
              </a:solidFill>
            </a:endParaRPr>
          </a:p>
        </p:txBody>
      </p:sp>
      <p:sp>
        <p:nvSpPr>
          <p:cNvPr id="2" name="Rectangle 1"/>
          <p:cNvSpPr/>
          <p:nvPr/>
        </p:nvSpPr>
        <p:spPr>
          <a:xfrm>
            <a:off x="1285461" y="1841806"/>
            <a:ext cx="6022285" cy="2677656"/>
          </a:xfrm>
          <a:prstGeom prst="rect">
            <a:avLst/>
          </a:prstGeom>
        </p:spPr>
        <p:txBody>
          <a:bodyPr wrap="square">
            <a:spAutoFit/>
          </a:bodyPr>
          <a:lstStyle/>
          <a:p>
            <a:pPr algn="just">
              <a:spcAft>
                <a:spcPts val="0"/>
              </a:spcAft>
              <a:tabLst>
                <a:tab pos="4137660" algn="l"/>
              </a:tabLst>
            </a:pPr>
            <a:r>
              <a:rPr lang="zh-CN" altLang="en-US" sz="2800" dirty="0">
                <a:solidFill>
                  <a:srgbClr val="002060"/>
                </a:solidFill>
                <a:latin typeface="Aharoni" panose="02010803020104030203" pitchFamily="2" charset="-79"/>
                <a:ea typeface="DengXian" panose="02010600030101010101" pitchFamily="2" charset="-122"/>
                <a:cs typeface="Aharoni" panose="02010803020104030203" pitchFamily="2" charset="-79"/>
              </a:rPr>
              <a:t>访谈协定包括四部分：</a:t>
            </a:r>
            <a:endParaRPr lang="en-SG" altLang="zh-CN" sz="28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a:p>
            <a:pPr algn="just">
              <a:spcAft>
                <a:spcPts val="0"/>
              </a:spcAft>
              <a:tabLst>
                <a:tab pos="4137660" algn="l"/>
              </a:tabLst>
            </a:pPr>
            <a:endParaRPr lang="en-SG" sz="28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a:p>
            <a:pPr algn="just">
              <a:spcAft>
                <a:spcPts val="0"/>
              </a:spcAft>
              <a:tabLst>
                <a:tab pos="4137660" algn="l"/>
              </a:tabLst>
            </a:pPr>
            <a:endParaRPr lang="en-SG" sz="28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a:p>
            <a:pPr marL="457200" indent="-457200" algn="just">
              <a:spcAft>
                <a:spcPts val="0"/>
              </a:spcAft>
              <a:buFont typeface="Wingdings" panose="05000000000000000000" pitchFamily="2" charset="2"/>
              <a:buChar char="§"/>
              <a:tabLst>
                <a:tab pos="4137660" algn="l"/>
              </a:tabLst>
            </a:pPr>
            <a:endParaRPr lang="en-SG" sz="28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a:p>
            <a:pPr marL="457200" indent="-457200" algn="just">
              <a:spcAft>
                <a:spcPts val="0"/>
              </a:spcAft>
              <a:buFont typeface="Wingdings" panose="05000000000000000000" pitchFamily="2" charset="2"/>
              <a:buChar char="§"/>
              <a:tabLst>
                <a:tab pos="4137660" algn="l"/>
              </a:tabLst>
            </a:pPr>
            <a:endParaRPr lang="en-SG" sz="28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a:p>
            <a:pPr marL="457200" indent="-457200" algn="just">
              <a:spcAft>
                <a:spcPts val="0"/>
              </a:spcAft>
              <a:buFont typeface="Wingdings" panose="05000000000000000000" pitchFamily="2" charset="2"/>
              <a:buChar char="§"/>
              <a:tabLst>
                <a:tab pos="4137660" algn="l"/>
              </a:tabLst>
            </a:pPr>
            <a:endParaRPr lang="en-SG" sz="28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p:txBody>
      </p:sp>
      <p:pic>
        <p:nvPicPr>
          <p:cNvPr id="4" name="Picture 3"/>
          <p:cNvPicPr/>
          <p:nvPr/>
        </p:nvPicPr>
        <p:blipFill>
          <a:blip r:embed="rId1">
            <a:extLst>
              <a:ext uri="{28A0092B-C50C-407E-A947-70E740481C1C}">
                <a14:useLocalDpi xmlns:a14="http://schemas.microsoft.com/office/drawing/2010/main" val="0"/>
              </a:ext>
            </a:extLst>
          </a:blip>
          <a:srcRect/>
          <a:stretch>
            <a:fillRect/>
          </a:stretch>
        </p:blipFill>
        <p:spPr bwMode="auto">
          <a:xfrm>
            <a:off x="1285461" y="2385391"/>
            <a:ext cx="6167671" cy="4082083"/>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7"/>
          <p:cNvSpPr>
            <a:spLocks noGrp="1" noRot="1" noChangeAspect="1" noMove="1" noResize="1" noEditPoints="1" noAdjustHandles="1" noChangeArrowheads="1" noChangeShapeType="1" noTextEdit="1"/>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1000126" y="609600"/>
            <a:ext cx="6447501" cy="1320800"/>
          </a:xfrm>
        </p:spPr>
        <p:txBody>
          <a:bodyPr vert="horz" lIns="91440" tIns="45720" rIns="91440" bIns="45720" rtlCol="0" anchor="t">
            <a:normAutofit/>
          </a:bodyPr>
          <a:lstStyle/>
          <a:p>
            <a:pPr algn="ctr">
              <a:spcAft>
                <a:spcPts val="800"/>
              </a:spcAft>
            </a:pPr>
            <a:r>
              <a:rPr lang="en-US" altLang="zh-CN" sz="3200" b="1" dirty="0">
                <a:solidFill>
                  <a:srgbClr val="FF0000"/>
                </a:solidFill>
              </a:rPr>
              <a:t>Interview Protocol</a:t>
            </a:r>
            <a:br>
              <a:rPr lang="en-US" altLang="zh-CN" b="1" dirty="0">
                <a:solidFill>
                  <a:srgbClr val="FF0000"/>
                </a:solidFill>
              </a:rPr>
            </a:br>
            <a:r>
              <a:rPr lang="zh-CN" altLang="en-US" sz="2800" b="1" dirty="0">
                <a:solidFill>
                  <a:srgbClr val="FF0000"/>
                </a:solidFill>
              </a:rPr>
              <a:t>访谈协定</a:t>
            </a:r>
            <a:endParaRPr lang="en-US" sz="2800" b="1" dirty="0">
              <a:solidFill>
                <a:srgbClr val="FF0000"/>
              </a:solidFill>
            </a:endParaRPr>
          </a:p>
        </p:txBody>
      </p:sp>
      <p:sp>
        <p:nvSpPr>
          <p:cNvPr id="31" name="Isosceles Triangle 9"/>
          <p:cNvSpPr>
            <a:spLocks noGrp="1" noRot="1" noChangeAspect="1" noMove="1" noResize="1" noEditPoints="1" noAdjustHandles="1" noChangeArrowheads="1" noChangeShapeType="1" noTextEdit="1"/>
          </p:cNvSpPr>
          <p:nvPr/>
        </p:nvSpPr>
        <p:spPr>
          <a:xfrm rot="10800000">
            <a:off x="0" y="0"/>
            <a:ext cx="631947"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Rectangle 1"/>
          <p:cNvSpPr/>
          <p:nvPr/>
        </p:nvSpPr>
        <p:spPr>
          <a:xfrm>
            <a:off x="1179975" y="1930400"/>
            <a:ext cx="6635830" cy="3927061"/>
          </a:xfrm>
          <a:prstGeom prst="rect">
            <a:avLst/>
          </a:prstGeom>
        </p:spPr>
        <p:txBody>
          <a:bodyPr vert="horz" lIns="91440" tIns="45720" rIns="91440" bIns="45720" rtlCol="0">
            <a:normAutofit/>
          </a:bodyPr>
          <a:lstStyle/>
          <a:p>
            <a:pPr marL="457200" indent="-457200">
              <a:spcBef>
                <a:spcPts val="1000"/>
              </a:spcBef>
              <a:buClr>
                <a:schemeClr val="accent1"/>
              </a:buClr>
              <a:buSzPct val="80000"/>
              <a:buFont typeface="Wingdings" panose="05000000000000000000" pitchFamily="2" charset="2"/>
              <a:buChar char="§"/>
              <a:tabLst>
                <a:tab pos="4137660" algn="l"/>
              </a:tabLst>
            </a:pPr>
            <a:r>
              <a:rPr lang="en-US" altLang="zh-CN" b="1" dirty="0">
                <a:solidFill>
                  <a:schemeClr val="tx1">
                    <a:lumMod val="75000"/>
                    <a:lumOff val="25000"/>
                  </a:schemeClr>
                </a:solidFill>
              </a:rPr>
              <a:t>Introduction</a:t>
            </a:r>
            <a:r>
              <a:rPr lang="zh-CN" altLang="en-US" b="1" dirty="0">
                <a:solidFill>
                  <a:schemeClr val="tx1">
                    <a:lumMod val="75000"/>
                    <a:lumOff val="25000"/>
                  </a:schemeClr>
                </a:solidFill>
              </a:rPr>
              <a:t>介绍</a:t>
            </a:r>
            <a:r>
              <a:rPr lang="en-SG" altLang="zh-CN" b="1" dirty="0">
                <a:solidFill>
                  <a:schemeClr val="tx1">
                    <a:lumMod val="75000"/>
                    <a:lumOff val="25000"/>
                  </a:schemeClr>
                </a:solidFill>
              </a:rPr>
              <a:t>:</a:t>
            </a:r>
            <a:endParaRPr lang="zh-CN" altLang="en-US" b="1" dirty="0">
              <a:solidFill>
                <a:schemeClr val="tx1">
                  <a:lumMod val="75000"/>
                  <a:lumOff val="25000"/>
                </a:schemeClr>
              </a:solidFill>
            </a:endParaRPr>
          </a:p>
          <a:p>
            <a:pPr marL="914400" lvl="1" indent="-457200">
              <a:spcBef>
                <a:spcPts val="1000"/>
              </a:spcBef>
              <a:buClr>
                <a:schemeClr val="accent1"/>
              </a:buClr>
              <a:buSzPct val="80000"/>
              <a:buFont typeface="Wingdings 3" charset="2"/>
              <a:buChar char=""/>
              <a:tabLst>
                <a:tab pos="4137660" algn="l"/>
              </a:tabLst>
            </a:pPr>
            <a:r>
              <a:rPr lang="zh-CN" altLang="en-US" dirty="0">
                <a:solidFill>
                  <a:srgbClr val="7030A0"/>
                </a:solidFill>
              </a:rPr>
              <a:t>让双方都适应对话</a:t>
            </a:r>
            <a:endParaRPr lang="zh-CN" altLang="en-US" dirty="0">
              <a:solidFill>
                <a:srgbClr val="7030A0"/>
              </a:solidFill>
            </a:endParaRPr>
          </a:p>
          <a:p>
            <a:pPr marL="457200" indent="-457200">
              <a:spcBef>
                <a:spcPts val="1000"/>
              </a:spcBef>
              <a:buClr>
                <a:schemeClr val="accent1"/>
              </a:buClr>
              <a:buSzPct val="80000"/>
              <a:buFont typeface="Wingdings" panose="05000000000000000000" pitchFamily="2" charset="2"/>
              <a:buChar char="§"/>
              <a:tabLst>
                <a:tab pos="4137660" algn="l"/>
              </a:tabLst>
            </a:pPr>
            <a:r>
              <a:rPr lang="en-US" altLang="zh-CN" b="1" dirty="0">
                <a:solidFill>
                  <a:schemeClr val="tx1">
                    <a:lumMod val="75000"/>
                    <a:lumOff val="25000"/>
                  </a:schemeClr>
                </a:solidFill>
              </a:rPr>
              <a:t>Open Conversation </a:t>
            </a:r>
            <a:r>
              <a:rPr lang="zh-CN" altLang="en-US" b="1" dirty="0">
                <a:solidFill>
                  <a:schemeClr val="tx1">
                    <a:lumMod val="75000"/>
                    <a:lumOff val="25000"/>
                  </a:schemeClr>
                </a:solidFill>
              </a:rPr>
              <a:t>开放对话</a:t>
            </a:r>
            <a:r>
              <a:rPr lang="en-SG" altLang="zh-CN" b="1" dirty="0">
                <a:solidFill>
                  <a:schemeClr val="tx1">
                    <a:lumMod val="75000"/>
                    <a:lumOff val="25000"/>
                  </a:schemeClr>
                </a:solidFill>
              </a:rPr>
              <a:t>:</a:t>
            </a:r>
            <a:endParaRPr lang="zh-CN" altLang="en-US" b="1" dirty="0">
              <a:solidFill>
                <a:schemeClr val="tx1">
                  <a:lumMod val="75000"/>
                  <a:lumOff val="25000"/>
                </a:schemeClr>
              </a:solidFill>
            </a:endParaRPr>
          </a:p>
          <a:p>
            <a:pPr marL="914400" lvl="1" indent="-457200">
              <a:spcBef>
                <a:spcPts val="1000"/>
              </a:spcBef>
              <a:buClr>
                <a:schemeClr val="accent1"/>
              </a:buClr>
              <a:buSzPct val="80000"/>
              <a:buFont typeface="Wingdings 3" charset="2"/>
              <a:buChar char=""/>
              <a:tabLst>
                <a:tab pos="4137660" algn="l"/>
              </a:tabLst>
            </a:pPr>
            <a:r>
              <a:rPr lang="zh-CN" altLang="en-US" dirty="0">
                <a:solidFill>
                  <a:srgbClr val="7030A0"/>
                </a:solidFill>
              </a:rPr>
              <a:t>寻求有关他们的生活，工作或您想发现的事件的故事</a:t>
            </a:r>
            <a:endParaRPr lang="zh-CN" altLang="en-US" dirty="0">
              <a:solidFill>
                <a:srgbClr val="7030A0"/>
              </a:solidFill>
            </a:endParaRPr>
          </a:p>
          <a:p>
            <a:pPr marL="285750" indent="-285750">
              <a:spcBef>
                <a:spcPts val="1000"/>
              </a:spcBef>
              <a:buClr>
                <a:schemeClr val="accent1"/>
              </a:buClr>
              <a:buSzPct val="80000"/>
              <a:buFont typeface="Wingdings" panose="05000000000000000000" pitchFamily="2" charset="2"/>
              <a:buChar char="§"/>
              <a:tabLst>
                <a:tab pos="4137660" algn="l"/>
              </a:tabLst>
            </a:pPr>
            <a:r>
              <a:rPr lang="en-US" altLang="zh-CN" dirty="0">
                <a:solidFill>
                  <a:schemeClr val="tx1">
                    <a:lumMod val="75000"/>
                    <a:lumOff val="25000"/>
                  </a:schemeClr>
                </a:solidFill>
              </a:rPr>
              <a:t>  </a:t>
            </a:r>
            <a:r>
              <a:rPr lang="en-US" altLang="zh-CN" b="1" dirty="0">
                <a:solidFill>
                  <a:schemeClr val="tx1">
                    <a:lumMod val="75000"/>
                    <a:lumOff val="25000"/>
                  </a:schemeClr>
                </a:solidFill>
              </a:rPr>
              <a:t>Clean Up</a:t>
            </a:r>
            <a:r>
              <a:rPr lang="zh-CN" altLang="en-US" b="1" dirty="0">
                <a:solidFill>
                  <a:schemeClr val="tx1">
                    <a:lumMod val="75000"/>
                    <a:lumOff val="25000"/>
                  </a:schemeClr>
                </a:solidFill>
              </a:rPr>
              <a:t>梳理</a:t>
            </a:r>
            <a:r>
              <a:rPr lang="zh-CN" altLang="en-US" dirty="0">
                <a:solidFill>
                  <a:schemeClr val="tx1">
                    <a:lumMod val="75000"/>
                    <a:lumOff val="25000"/>
                  </a:schemeClr>
                </a:solidFill>
              </a:rPr>
              <a:t>：</a:t>
            </a:r>
            <a:endParaRPr lang="zh-CN" altLang="en-US" dirty="0">
              <a:solidFill>
                <a:schemeClr val="tx1">
                  <a:lumMod val="75000"/>
                  <a:lumOff val="25000"/>
                </a:schemeClr>
              </a:solidFill>
            </a:endParaRPr>
          </a:p>
          <a:p>
            <a:pPr marL="457200" indent="-457200">
              <a:spcBef>
                <a:spcPts val="1000"/>
              </a:spcBef>
              <a:buClr>
                <a:schemeClr val="accent1"/>
              </a:buClr>
              <a:buSzPct val="80000"/>
              <a:buFont typeface="Wingdings 3" charset="2"/>
              <a:buChar char=""/>
              <a:tabLst>
                <a:tab pos="4137660" algn="l"/>
              </a:tabLst>
            </a:pPr>
            <a:r>
              <a:rPr lang="zh-CN" altLang="en-US" dirty="0">
                <a:solidFill>
                  <a:srgbClr val="7030A0"/>
                </a:solidFill>
              </a:rPr>
              <a:t>询问尚未解决的特定问题，变得争议性或提出标准问题进行比较</a:t>
            </a:r>
            <a:endParaRPr lang="zh-CN" altLang="en-US" dirty="0">
              <a:solidFill>
                <a:srgbClr val="7030A0"/>
              </a:solidFill>
            </a:endParaRPr>
          </a:p>
          <a:p>
            <a:pPr marL="457200" indent="-457200">
              <a:spcBef>
                <a:spcPts val="1000"/>
              </a:spcBef>
              <a:buClr>
                <a:schemeClr val="accent1"/>
              </a:buClr>
              <a:buSzPct val="80000"/>
              <a:buFont typeface="Wingdings" panose="05000000000000000000" pitchFamily="2" charset="2"/>
              <a:buChar char="§"/>
              <a:tabLst>
                <a:tab pos="4137660" algn="l"/>
              </a:tabLst>
            </a:pPr>
            <a:r>
              <a:rPr lang="en-US" altLang="zh-CN" b="1" dirty="0">
                <a:solidFill>
                  <a:schemeClr val="tx1">
                    <a:lumMod val="75000"/>
                    <a:lumOff val="25000"/>
                  </a:schemeClr>
                </a:solidFill>
              </a:rPr>
              <a:t>Wrap U</a:t>
            </a:r>
            <a:r>
              <a:rPr lang="en-SG" altLang="zh-CN" b="1" dirty="0">
                <a:solidFill>
                  <a:schemeClr val="tx1">
                    <a:lumMod val="75000"/>
                    <a:lumOff val="25000"/>
                  </a:schemeClr>
                </a:solidFill>
              </a:rPr>
              <a:t>p</a:t>
            </a:r>
            <a:r>
              <a:rPr lang="zh-CN" altLang="en-US" b="1" dirty="0">
                <a:solidFill>
                  <a:schemeClr val="tx1">
                    <a:lumMod val="75000"/>
                    <a:lumOff val="25000"/>
                  </a:schemeClr>
                </a:solidFill>
              </a:rPr>
              <a:t>总结</a:t>
            </a:r>
            <a:r>
              <a:rPr lang="zh-CN" altLang="en-US" dirty="0">
                <a:solidFill>
                  <a:schemeClr val="tx1">
                    <a:lumMod val="75000"/>
                    <a:lumOff val="25000"/>
                  </a:schemeClr>
                </a:solidFill>
              </a:rPr>
              <a:t>：</a:t>
            </a:r>
            <a:endParaRPr lang="zh-CN" altLang="en-US" dirty="0">
              <a:solidFill>
                <a:schemeClr val="tx1">
                  <a:lumMod val="75000"/>
                  <a:lumOff val="25000"/>
                </a:schemeClr>
              </a:solidFill>
            </a:endParaRPr>
          </a:p>
          <a:p>
            <a:pPr marL="457200" indent="-457200">
              <a:spcBef>
                <a:spcPts val="1000"/>
              </a:spcBef>
              <a:buClr>
                <a:schemeClr val="accent1"/>
              </a:buClr>
              <a:buSzPct val="80000"/>
              <a:buFont typeface="Wingdings 3" charset="2"/>
              <a:buChar char=""/>
              <a:tabLst>
                <a:tab pos="4137660" algn="l"/>
              </a:tabLst>
            </a:pPr>
            <a:r>
              <a:rPr lang="zh-CN" altLang="en-US" dirty="0">
                <a:solidFill>
                  <a:schemeClr val="tx1">
                    <a:lumMod val="75000"/>
                    <a:lumOff val="25000"/>
                  </a:schemeClr>
                </a:solidFill>
              </a:rPr>
              <a:t>询问被访者是否想要添加的内容，以及他们想让您知道的任</a:t>
            </a:r>
            <a:r>
              <a:rPr lang="zh-CN" altLang="en-US" dirty="0">
                <a:solidFill>
                  <a:srgbClr val="7030A0"/>
                </a:solidFill>
              </a:rPr>
              <a:t>何内容</a:t>
            </a:r>
            <a:r>
              <a:rPr lang="zh-CN" altLang="en-US" dirty="0">
                <a:solidFill>
                  <a:schemeClr val="tx1">
                    <a:lumMod val="75000"/>
                    <a:lumOff val="25000"/>
                  </a:schemeClr>
                </a:solidFill>
              </a:rPr>
              <a:t>。</a:t>
            </a:r>
            <a:endParaRPr lang="en-US" dirty="0">
              <a:solidFill>
                <a:schemeClr val="tx1">
                  <a:lumMod val="75000"/>
                  <a:lumOff val="25000"/>
                </a:schemeClr>
              </a:solidFill>
            </a:endParaRPr>
          </a:p>
        </p:txBody>
      </p:sp>
      <p:sp>
        <p:nvSpPr>
          <p:cNvPr id="32" name="Isosceles Triangle 11"/>
          <p:cNvSpPr>
            <a:spLocks noGrp="1" noRot="1" noChangeAspect="1" noMove="1" noResize="1" noEditPoints="1" noAdjustHandles="1" noChangeArrowheads="1" noChangeShapeType="1" noTextEdit="1"/>
          </p:cNvSpPr>
          <p:nvPr/>
        </p:nvSpPr>
        <p:spPr>
          <a:xfrm flipH="1">
            <a:off x="8807450" y="4013200"/>
            <a:ext cx="336550"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Tree>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90549" y="390526"/>
            <a:ext cx="6022285" cy="1292500"/>
          </a:xfrm>
        </p:spPr>
        <p:txBody>
          <a:bodyPr>
            <a:normAutofit/>
          </a:bodyPr>
          <a:lstStyle/>
          <a:p>
            <a:pPr algn="ctr">
              <a:lnSpc>
                <a:spcPct val="107000"/>
              </a:lnSpc>
              <a:spcAft>
                <a:spcPts val="800"/>
              </a:spcAft>
            </a:pPr>
            <a:r>
              <a:rPr lang="en-SG" altLang="zh-CN" sz="3200" b="1" dirty="0">
                <a:solidFill>
                  <a:srgbClr val="FF0000"/>
                </a:solidFill>
              </a:rPr>
              <a:t>Getting Started Drafting Your Protocol </a:t>
            </a:r>
            <a:r>
              <a:rPr lang="zh-CN" altLang="en-US" sz="2800" b="1" dirty="0">
                <a:solidFill>
                  <a:srgbClr val="FF0000"/>
                </a:solidFill>
              </a:rPr>
              <a:t>开始起草访谈协定</a:t>
            </a:r>
            <a:endParaRPr lang="en-SG" sz="2800" b="1" dirty="0">
              <a:solidFill>
                <a:srgbClr val="FF0000"/>
              </a:solidFill>
            </a:endParaRPr>
          </a:p>
        </p:txBody>
      </p:sp>
      <p:sp>
        <p:nvSpPr>
          <p:cNvPr id="2" name="Rectangle 1"/>
          <p:cNvSpPr/>
          <p:nvPr/>
        </p:nvSpPr>
        <p:spPr>
          <a:xfrm>
            <a:off x="1285461" y="1841806"/>
            <a:ext cx="6022285" cy="3600986"/>
          </a:xfrm>
          <a:prstGeom prst="rect">
            <a:avLst/>
          </a:prstGeom>
        </p:spPr>
        <p:txBody>
          <a:bodyPr wrap="square">
            <a:spAutoFit/>
          </a:bodyPr>
          <a:lstStyle/>
          <a:p>
            <a:pPr algn="just">
              <a:spcAft>
                <a:spcPts val="0"/>
              </a:spcAft>
              <a:tabLst>
                <a:tab pos="4137660" algn="l"/>
              </a:tabLst>
            </a:pPr>
            <a:r>
              <a:rPr lang="zh-CN" altLang="en-US" sz="2800" dirty="0">
                <a:solidFill>
                  <a:srgbClr val="002060"/>
                </a:solidFill>
                <a:latin typeface="Aharoni" panose="02010803020104030203" pitchFamily="2" charset="-79"/>
                <a:ea typeface="DengXian" panose="02010600030101010101" pitchFamily="2" charset="-122"/>
                <a:cs typeface="Aharoni" panose="02010803020104030203" pitchFamily="2" charset="-79"/>
              </a:rPr>
              <a:t>步骤</a:t>
            </a:r>
            <a:r>
              <a:rPr lang="en-US" altLang="zh-CN" sz="2800" dirty="0">
                <a:solidFill>
                  <a:srgbClr val="002060"/>
                </a:solidFill>
                <a:latin typeface="Aharoni" panose="02010803020104030203" pitchFamily="2" charset="-79"/>
                <a:ea typeface="DengXian" panose="02010600030101010101" pitchFamily="2" charset="-122"/>
                <a:cs typeface="Aharoni" panose="02010803020104030203" pitchFamily="2" charset="-79"/>
              </a:rPr>
              <a:t>(I)</a:t>
            </a:r>
            <a:r>
              <a:rPr lang="zh-CN" altLang="en-US" sz="2800" dirty="0">
                <a:solidFill>
                  <a:srgbClr val="002060"/>
                </a:solidFill>
                <a:latin typeface="Aharoni" panose="02010803020104030203" pitchFamily="2" charset="-79"/>
                <a:ea typeface="DengXian" panose="02010600030101010101" pitchFamily="2" charset="-122"/>
                <a:cs typeface="Aharoni" panose="02010803020104030203" pitchFamily="2" charset="-79"/>
              </a:rPr>
              <a:t>列出您的概念行李</a:t>
            </a:r>
            <a:r>
              <a:rPr lang="en-SG" altLang="zh-CN" sz="2800" dirty="0">
                <a:solidFill>
                  <a:srgbClr val="002060"/>
                </a:solidFill>
                <a:latin typeface="Aharoni" panose="02010803020104030203" pitchFamily="2" charset="-79"/>
                <a:ea typeface="DengXian" panose="02010600030101010101" pitchFamily="2" charset="-122"/>
                <a:cs typeface="Aharoni" panose="02010803020104030203" pitchFamily="2" charset="-79"/>
              </a:rPr>
              <a:t>(Conceptual Baggage)</a:t>
            </a:r>
            <a:r>
              <a:rPr lang="zh-CN" altLang="en-US" sz="2800" dirty="0">
                <a:solidFill>
                  <a:srgbClr val="002060"/>
                </a:solidFill>
                <a:latin typeface="Aharoni" panose="02010803020104030203" pitchFamily="2" charset="-79"/>
                <a:ea typeface="DengXian" panose="02010600030101010101" pitchFamily="2" charset="-122"/>
                <a:cs typeface="Aharoni" panose="02010803020104030203" pitchFamily="2" charset="-79"/>
              </a:rPr>
              <a:t>：</a:t>
            </a:r>
            <a:endParaRPr lang="zh-CN" altLang="en-US" sz="28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a:p>
            <a:pPr marL="457200" indent="-457200" algn="just">
              <a:spcAft>
                <a:spcPts val="0"/>
              </a:spcAft>
              <a:buFont typeface="Wingdings" panose="05000000000000000000" pitchFamily="2" charset="2"/>
              <a:buChar char="§"/>
              <a:tabLst>
                <a:tab pos="4137660" algn="l"/>
              </a:tabLst>
            </a:pPr>
            <a:r>
              <a:rPr lang="zh-CN" altLang="en-US" sz="2400" dirty="0">
                <a:latin typeface="Aharoni" panose="02010803020104030203" pitchFamily="2" charset="-79"/>
                <a:ea typeface="DengXian" panose="02010600030101010101" pitchFamily="2" charset="-122"/>
                <a:cs typeface="Aharoni" panose="02010803020104030203" pitchFamily="2" charset="-79"/>
              </a:rPr>
              <a:t>列出您可能提出的每个相关问题或可能涉及的话题。</a:t>
            </a:r>
            <a:endParaRPr lang="en-SG" altLang="zh-CN" sz="2400" dirty="0">
              <a:latin typeface="Aharoni" panose="02010803020104030203" pitchFamily="2" charset="-79"/>
              <a:ea typeface="DengXian" panose="02010600030101010101" pitchFamily="2" charset="-122"/>
              <a:cs typeface="Aharoni" panose="02010803020104030203" pitchFamily="2" charset="-79"/>
            </a:endParaRPr>
          </a:p>
          <a:p>
            <a:pPr marL="457200" indent="-457200" algn="just">
              <a:spcAft>
                <a:spcPts val="0"/>
              </a:spcAft>
              <a:buFont typeface="Wingdings" panose="05000000000000000000" pitchFamily="2" charset="2"/>
              <a:buChar char="§"/>
              <a:tabLst>
                <a:tab pos="4137660" algn="l"/>
              </a:tabLst>
            </a:pPr>
            <a:r>
              <a:rPr lang="zh-CN" altLang="en-US" sz="2400" dirty="0">
                <a:latin typeface="Aharoni" panose="02010803020104030203" pitchFamily="2" charset="-79"/>
                <a:ea typeface="DengXian" panose="02010600030101010101" pitchFamily="2" charset="-122"/>
                <a:cs typeface="Aharoni" panose="02010803020104030203" pitchFamily="2" charset="-79"/>
              </a:rPr>
              <a:t>您可以提出以下问题，以帮助集思广益提出新的问题：</a:t>
            </a:r>
            <a:endParaRPr lang="en-SG" altLang="zh-CN" sz="2400" dirty="0">
              <a:latin typeface="Aharoni" panose="02010803020104030203" pitchFamily="2" charset="-79"/>
              <a:ea typeface="DengXian" panose="02010600030101010101" pitchFamily="2" charset="-122"/>
              <a:cs typeface="Aharoni" panose="02010803020104030203" pitchFamily="2" charset="-79"/>
            </a:endParaRPr>
          </a:p>
          <a:p>
            <a:pPr marL="457200" indent="-457200" algn="just">
              <a:spcAft>
                <a:spcPts val="0"/>
              </a:spcAft>
              <a:buFont typeface="Wingdings" panose="05000000000000000000" pitchFamily="2" charset="2"/>
              <a:buChar char="ü"/>
              <a:tabLst>
                <a:tab pos="4137660" algn="l"/>
              </a:tabLst>
            </a:pPr>
            <a:r>
              <a:rPr lang="zh-CN" altLang="en-US" sz="2400" dirty="0">
                <a:latin typeface="Aharoni" panose="02010803020104030203" pitchFamily="2" charset="-79"/>
                <a:ea typeface="DengXian" panose="02010600030101010101" pitchFamily="2" charset="-122"/>
                <a:cs typeface="Aharoni" panose="02010803020104030203" pitchFamily="2" charset="-79"/>
              </a:rPr>
              <a:t>我对该主题了解多少？</a:t>
            </a:r>
            <a:endParaRPr lang="en-SG" altLang="zh-CN" sz="2400" dirty="0">
              <a:latin typeface="Aharoni" panose="02010803020104030203" pitchFamily="2" charset="-79"/>
              <a:ea typeface="DengXian" panose="02010600030101010101" pitchFamily="2" charset="-122"/>
              <a:cs typeface="Aharoni" panose="02010803020104030203" pitchFamily="2" charset="-79"/>
            </a:endParaRPr>
          </a:p>
          <a:p>
            <a:pPr marL="457200" indent="-457200" algn="just">
              <a:spcAft>
                <a:spcPts val="0"/>
              </a:spcAft>
              <a:buFont typeface="Wingdings" panose="05000000000000000000" pitchFamily="2" charset="2"/>
              <a:buChar char="ü"/>
              <a:tabLst>
                <a:tab pos="4137660" algn="l"/>
              </a:tabLst>
            </a:pPr>
            <a:r>
              <a:rPr lang="zh-CN" altLang="en-US" sz="2400" dirty="0">
                <a:latin typeface="Aharoni" panose="02010803020104030203" pitchFamily="2" charset="-79"/>
                <a:ea typeface="DengXian" panose="02010600030101010101" pitchFamily="2" charset="-122"/>
                <a:cs typeface="Aharoni" panose="02010803020104030203" pitchFamily="2" charset="-79"/>
              </a:rPr>
              <a:t>我想找出什么？</a:t>
            </a:r>
            <a:endParaRPr lang="en-SG" altLang="zh-CN" sz="2400" dirty="0">
              <a:latin typeface="Aharoni" panose="02010803020104030203" pitchFamily="2" charset="-79"/>
              <a:ea typeface="DengXian" panose="02010600030101010101" pitchFamily="2" charset="-122"/>
              <a:cs typeface="Aharoni" panose="02010803020104030203" pitchFamily="2" charset="-79"/>
            </a:endParaRPr>
          </a:p>
          <a:p>
            <a:pPr marL="457200" indent="-457200" algn="just">
              <a:spcAft>
                <a:spcPts val="0"/>
              </a:spcAft>
              <a:buFont typeface="Wingdings" panose="05000000000000000000" pitchFamily="2" charset="2"/>
              <a:buChar char="ü"/>
              <a:tabLst>
                <a:tab pos="4137660" algn="l"/>
              </a:tabLst>
            </a:pPr>
            <a:r>
              <a:rPr lang="zh-CN" altLang="en-US" sz="2400" dirty="0">
                <a:latin typeface="Aharoni" panose="02010803020104030203" pitchFamily="2" charset="-79"/>
                <a:ea typeface="DengXian" panose="02010600030101010101" pitchFamily="2" charset="-122"/>
                <a:cs typeface="Aharoni" panose="02010803020104030203" pitchFamily="2" charset="-79"/>
              </a:rPr>
              <a:t>哪些理论问题指导该主题？</a:t>
            </a:r>
            <a:endParaRPr lang="en-SG" altLang="zh-CN" sz="28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90549" y="390526"/>
            <a:ext cx="6022285" cy="1292500"/>
          </a:xfrm>
        </p:spPr>
        <p:txBody>
          <a:bodyPr>
            <a:normAutofit/>
          </a:bodyPr>
          <a:lstStyle/>
          <a:p>
            <a:pPr algn="ctr">
              <a:lnSpc>
                <a:spcPct val="107000"/>
              </a:lnSpc>
              <a:spcAft>
                <a:spcPts val="800"/>
              </a:spcAft>
            </a:pPr>
            <a:r>
              <a:rPr lang="en-SG" altLang="zh-CN" sz="3200" b="1" dirty="0">
                <a:solidFill>
                  <a:srgbClr val="FF0000"/>
                </a:solidFill>
              </a:rPr>
              <a:t>Getting Started Drafting Your Protocol </a:t>
            </a:r>
            <a:r>
              <a:rPr lang="zh-CN" altLang="en-US" sz="2800" b="1" dirty="0">
                <a:solidFill>
                  <a:srgbClr val="FF0000"/>
                </a:solidFill>
              </a:rPr>
              <a:t>开始起草访谈协定</a:t>
            </a:r>
            <a:endParaRPr lang="en-SG" sz="2800" b="1" dirty="0">
              <a:solidFill>
                <a:srgbClr val="FF0000"/>
              </a:solidFill>
            </a:endParaRPr>
          </a:p>
        </p:txBody>
      </p:sp>
      <p:sp>
        <p:nvSpPr>
          <p:cNvPr id="2" name="Rectangle 1"/>
          <p:cNvSpPr/>
          <p:nvPr/>
        </p:nvSpPr>
        <p:spPr>
          <a:xfrm>
            <a:off x="1285461" y="1841806"/>
            <a:ext cx="6022285" cy="4647426"/>
          </a:xfrm>
          <a:prstGeom prst="rect">
            <a:avLst/>
          </a:prstGeom>
        </p:spPr>
        <p:txBody>
          <a:bodyPr wrap="square">
            <a:spAutoFit/>
          </a:bodyPr>
          <a:lstStyle/>
          <a:p>
            <a:pPr algn="just">
              <a:spcAft>
                <a:spcPts val="0"/>
              </a:spcAft>
              <a:tabLst>
                <a:tab pos="4137660" algn="l"/>
              </a:tabLst>
            </a:pPr>
            <a:r>
              <a:rPr lang="zh-CN" altLang="en-US" sz="2800" dirty="0">
                <a:solidFill>
                  <a:srgbClr val="002060"/>
                </a:solidFill>
                <a:latin typeface="Aharoni" panose="02010803020104030203" pitchFamily="2" charset="-79"/>
                <a:ea typeface="DengXian" panose="02010600030101010101" pitchFamily="2" charset="-122"/>
                <a:cs typeface="Aharoni" panose="02010803020104030203" pitchFamily="2" charset="-79"/>
              </a:rPr>
              <a:t>步骤</a:t>
            </a:r>
            <a:r>
              <a:rPr lang="en-US" altLang="zh-CN" sz="2800" dirty="0">
                <a:solidFill>
                  <a:srgbClr val="002060"/>
                </a:solidFill>
                <a:latin typeface="Aharoni" panose="02010803020104030203" pitchFamily="2" charset="-79"/>
                <a:ea typeface="DengXian" panose="02010600030101010101" pitchFamily="2" charset="-122"/>
                <a:cs typeface="Aharoni" panose="02010803020104030203" pitchFamily="2" charset="-79"/>
              </a:rPr>
              <a:t>(II) </a:t>
            </a:r>
            <a:r>
              <a:rPr lang="zh-CN" altLang="en-US" sz="2800" dirty="0">
                <a:solidFill>
                  <a:srgbClr val="002060"/>
                </a:solidFill>
                <a:latin typeface="Aharoni" panose="02010803020104030203" pitchFamily="2" charset="-79"/>
                <a:ea typeface="DengXian" panose="02010600030101010101" pitchFamily="2" charset="-122"/>
                <a:cs typeface="Aharoni" panose="02010803020104030203" pitchFamily="2" charset="-79"/>
              </a:rPr>
              <a:t>削减信息：</a:t>
            </a:r>
            <a:endParaRPr lang="zh-CN" altLang="en-US" sz="28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a:p>
            <a:pPr marL="457200" indent="-457200" algn="just">
              <a:spcAft>
                <a:spcPts val="0"/>
              </a:spcAft>
              <a:buFont typeface="Wingdings" panose="05000000000000000000" pitchFamily="2" charset="2"/>
              <a:buChar char="§"/>
              <a:tabLst>
                <a:tab pos="4137660" algn="l"/>
              </a:tabLst>
            </a:pPr>
            <a:r>
              <a:rPr lang="zh-CN" altLang="en-US" sz="2400" dirty="0">
                <a:latin typeface="Aharoni" panose="02010803020104030203" pitchFamily="2" charset="-79"/>
                <a:ea typeface="DengXian" panose="02010600030101010101" pitchFamily="2" charset="-122"/>
                <a:cs typeface="Aharoni" panose="02010803020104030203" pitchFamily="2" charset="-79"/>
              </a:rPr>
              <a:t>您当然没有时间来解决清单中列出的每个问题或话题。您将需要将列表缩减为最基本的信息。</a:t>
            </a:r>
            <a:endParaRPr lang="en-SG" altLang="zh-CN" sz="2400" dirty="0">
              <a:latin typeface="Aharoni" panose="02010803020104030203" pitchFamily="2" charset="-79"/>
              <a:ea typeface="DengXian" panose="02010600030101010101" pitchFamily="2" charset="-122"/>
              <a:cs typeface="Aharoni" panose="02010803020104030203" pitchFamily="2" charset="-79"/>
            </a:endParaRPr>
          </a:p>
          <a:p>
            <a:pPr marL="457200" indent="-457200" algn="just">
              <a:spcAft>
                <a:spcPts val="0"/>
              </a:spcAft>
              <a:buFont typeface="Wingdings" panose="05000000000000000000" pitchFamily="2" charset="2"/>
              <a:buChar char="§"/>
              <a:tabLst>
                <a:tab pos="4137660" algn="l"/>
              </a:tabLst>
            </a:pPr>
            <a:r>
              <a:rPr lang="zh-CN" altLang="en-US" sz="2400" dirty="0">
                <a:latin typeface="Aharoni" panose="02010803020104030203" pitchFamily="2" charset="-79"/>
                <a:ea typeface="DengXian" panose="02010600030101010101" pitchFamily="2" charset="-122"/>
                <a:cs typeface="Aharoni" panose="02010803020104030203" pitchFamily="2" charset="-79"/>
              </a:rPr>
              <a:t>您可以提出以下问题以帮助此过程：</a:t>
            </a:r>
            <a:endParaRPr lang="en-SG" altLang="zh-CN" sz="2400" dirty="0">
              <a:latin typeface="Aharoni" panose="02010803020104030203" pitchFamily="2" charset="-79"/>
              <a:ea typeface="DengXian" panose="02010600030101010101" pitchFamily="2" charset="-122"/>
              <a:cs typeface="Aharoni" panose="02010803020104030203" pitchFamily="2" charset="-79"/>
            </a:endParaRPr>
          </a:p>
          <a:p>
            <a:pPr marL="914400" lvl="1" indent="-457200" algn="just">
              <a:buFont typeface="Wingdings" panose="05000000000000000000" pitchFamily="2" charset="2"/>
              <a:buChar char="ü"/>
              <a:tabLst>
                <a:tab pos="4137660" algn="l"/>
              </a:tabLst>
            </a:pPr>
            <a:r>
              <a:rPr lang="zh-CN" altLang="en-US" sz="2400" dirty="0">
                <a:latin typeface="Aharoni" panose="02010803020104030203" pitchFamily="2" charset="-79"/>
                <a:ea typeface="DengXian" panose="02010600030101010101" pitchFamily="2" charset="-122"/>
                <a:cs typeface="Aharoni" panose="02010803020104030203" pitchFamily="2" charset="-79"/>
              </a:rPr>
              <a:t>为什么我问这个问题？</a:t>
            </a:r>
            <a:endParaRPr lang="en-SG" altLang="zh-CN" sz="2400" dirty="0">
              <a:latin typeface="Aharoni" panose="02010803020104030203" pitchFamily="2" charset="-79"/>
              <a:ea typeface="DengXian" panose="02010600030101010101" pitchFamily="2" charset="-122"/>
              <a:cs typeface="Aharoni" panose="02010803020104030203" pitchFamily="2" charset="-79"/>
            </a:endParaRPr>
          </a:p>
          <a:p>
            <a:pPr marL="914400" lvl="1" indent="-457200" algn="just">
              <a:buFont typeface="Wingdings" panose="05000000000000000000" pitchFamily="2" charset="2"/>
              <a:buChar char="ü"/>
              <a:tabLst>
                <a:tab pos="4137660" algn="l"/>
              </a:tabLst>
            </a:pPr>
            <a:r>
              <a:rPr lang="zh-CN" altLang="en-US" sz="2400" dirty="0">
                <a:latin typeface="Aharoni" panose="02010803020104030203" pitchFamily="2" charset="-79"/>
                <a:ea typeface="DengXian" panose="02010600030101010101" pitchFamily="2" charset="-122"/>
                <a:cs typeface="Aharoni" panose="02010803020104030203" pitchFamily="2" charset="-79"/>
              </a:rPr>
              <a:t>这对我的研究有多重要？</a:t>
            </a:r>
            <a:endParaRPr lang="en-SG" altLang="zh-CN" sz="2400" dirty="0">
              <a:latin typeface="Aharoni" panose="02010803020104030203" pitchFamily="2" charset="-79"/>
              <a:ea typeface="DengXian" panose="02010600030101010101" pitchFamily="2" charset="-122"/>
              <a:cs typeface="Aharoni" panose="02010803020104030203" pitchFamily="2" charset="-79"/>
            </a:endParaRPr>
          </a:p>
          <a:p>
            <a:pPr marL="914400" lvl="1" indent="-457200" algn="just">
              <a:buFont typeface="Wingdings" panose="05000000000000000000" pitchFamily="2" charset="2"/>
              <a:buChar char="ü"/>
              <a:tabLst>
                <a:tab pos="4137660" algn="l"/>
              </a:tabLst>
            </a:pPr>
            <a:r>
              <a:rPr lang="zh-CN" altLang="en-US" sz="2400" dirty="0">
                <a:latin typeface="Aharoni" panose="02010803020104030203" pitchFamily="2" charset="-79"/>
                <a:ea typeface="DengXian" panose="02010600030101010101" pitchFamily="2" charset="-122"/>
                <a:cs typeface="Aharoni" panose="02010803020104030203" pitchFamily="2" charset="-79"/>
              </a:rPr>
              <a:t>对于这个问题，我可能会得到什么答案？</a:t>
            </a:r>
            <a:endParaRPr lang="en-SG" altLang="zh-CN" sz="2400" dirty="0">
              <a:latin typeface="Aharoni" panose="02010803020104030203" pitchFamily="2" charset="-79"/>
              <a:ea typeface="DengXian" panose="02010600030101010101" pitchFamily="2" charset="-122"/>
              <a:cs typeface="Aharoni" panose="02010803020104030203" pitchFamily="2" charset="-79"/>
            </a:endParaRPr>
          </a:p>
          <a:p>
            <a:pPr marL="914400" lvl="1" indent="-457200" algn="just">
              <a:buFont typeface="Wingdings" panose="05000000000000000000" pitchFamily="2" charset="2"/>
              <a:buChar char="ü"/>
              <a:tabLst>
                <a:tab pos="4137660" algn="l"/>
              </a:tabLst>
            </a:pPr>
            <a:r>
              <a:rPr lang="zh-CN" altLang="en-US" sz="2400" dirty="0">
                <a:latin typeface="Aharoni" panose="02010803020104030203" pitchFamily="2" charset="-79"/>
                <a:ea typeface="DengXian" panose="02010600030101010101" pitchFamily="2" charset="-122"/>
                <a:cs typeface="Aharoni" panose="02010803020104030203" pitchFamily="2" charset="-79"/>
              </a:rPr>
              <a:t>它们会变得有用或有趣吗？</a:t>
            </a:r>
            <a:endParaRPr lang="en-SG" altLang="zh-CN" sz="2400" dirty="0">
              <a:latin typeface="Aharoni" panose="02010803020104030203" pitchFamily="2" charset="-79"/>
              <a:ea typeface="DengXian" panose="02010600030101010101" pitchFamily="2" charset="-122"/>
              <a:cs typeface="Aharoni" panose="02010803020104030203" pitchFamily="2" charset="-79"/>
            </a:endParaRPr>
          </a:p>
          <a:p>
            <a:pPr marL="342900" indent="-342900" algn="just">
              <a:buFont typeface="Wingdings" panose="05000000000000000000" pitchFamily="2" charset="2"/>
              <a:buChar char="§"/>
              <a:tabLst>
                <a:tab pos="4137660" algn="l"/>
              </a:tabLst>
            </a:pPr>
            <a:r>
              <a:rPr lang="zh-CN" altLang="en-US" sz="2400" dirty="0">
                <a:latin typeface="Aharoni" panose="02010803020104030203" pitchFamily="2" charset="-79"/>
                <a:ea typeface="DengXian" panose="02010600030101010101" pitchFamily="2" charset="-122"/>
                <a:cs typeface="Aharoni" panose="02010803020104030203" pitchFamily="2" charset="-79"/>
              </a:rPr>
              <a:t>您要求的所有内容均应与您的研究设计或数据收集方法相关</a:t>
            </a:r>
            <a:r>
              <a:rPr lang="zh-CN" altLang="en-US" sz="2800" dirty="0">
                <a:solidFill>
                  <a:srgbClr val="002060"/>
                </a:solidFill>
                <a:latin typeface="Aharoni" panose="02010803020104030203" pitchFamily="2" charset="-79"/>
                <a:ea typeface="DengXian" panose="02010600030101010101" pitchFamily="2" charset="-122"/>
                <a:cs typeface="Aharoni" panose="02010803020104030203" pitchFamily="2" charset="-79"/>
              </a:rPr>
              <a:t>。</a:t>
            </a:r>
            <a:endParaRPr lang="en-SG" altLang="zh-CN" sz="28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90549" y="390526"/>
            <a:ext cx="6022285" cy="1292500"/>
          </a:xfrm>
        </p:spPr>
        <p:txBody>
          <a:bodyPr>
            <a:normAutofit/>
          </a:bodyPr>
          <a:lstStyle/>
          <a:p>
            <a:pPr algn="ctr">
              <a:lnSpc>
                <a:spcPct val="107000"/>
              </a:lnSpc>
              <a:spcAft>
                <a:spcPts val="800"/>
              </a:spcAft>
            </a:pPr>
            <a:r>
              <a:rPr lang="en-SG" altLang="zh-CN" sz="3200" b="1" dirty="0">
                <a:solidFill>
                  <a:srgbClr val="FF0000"/>
                </a:solidFill>
              </a:rPr>
              <a:t>Getting Started Drafting Your Protocol </a:t>
            </a:r>
            <a:r>
              <a:rPr lang="zh-CN" altLang="en-US" sz="2800" b="1" dirty="0">
                <a:solidFill>
                  <a:srgbClr val="FF0000"/>
                </a:solidFill>
              </a:rPr>
              <a:t>开始起草访谈协定</a:t>
            </a:r>
            <a:endParaRPr lang="en-SG" sz="2800" b="1" dirty="0">
              <a:solidFill>
                <a:srgbClr val="FF0000"/>
              </a:solidFill>
            </a:endParaRPr>
          </a:p>
        </p:txBody>
      </p:sp>
      <p:sp>
        <p:nvSpPr>
          <p:cNvPr id="2" name="Rectangle 1"/>
          <p:cNvSpPr/>
          <p:nvPr/>
        </p:nvSpPr>
        <p:spPr>
          <a:xfrm>
            <a:off x="1285461" y="1841806"/>
            <a:ext cx="6022285" cy="3477875"/>
          </a:xfrm>
          <a:prstGeom prst="rect">
            <a:avLst/>
          </a:prstGeom>
        </p:spPr>
        <p:txBody>
          <a:bodyPr wrap="square">
            <a:spAutoFit/>
          </a:bodyPr>
          <a:lstStyle/>
          <a:p>
            <a:pPr algn="just">
              <a:spcAft>
                <a:spcPts val="0"/>
              </a:spcAft>
              <a:tabLst>
                <a:tab pos="4137660" algn="l"/>
              </a:tabLst>
            </a:pPr>
            <a:r>
              <a:rPr lang="zh-CN" altLang="en-US" sz="2800" dirty="0">
                <a:solidFill>
                  <a:srgbClr val="002060"/>
                </a:solidFill>
                <a:latin typeface="Aharoni" panose="02010803020104030203" pitchFamily="2" charset="-79"/>
                <a:ea typeface="DengXian" panose="02010600030101010101" pitchFamily="2" charset="-122"/>
                <a:cs typeface="Aharoni" panose="02010803020104030203" pitchFamily="2" charset="-79"/>
              </a:rPr>
              <a:t>步骤</a:t>
            </a:r>
            <a:r>
              <a:rPr lang="en-US" altLang="zh-CN" sz="2800" dirty="0">
                <a:solidFill>
                  <a:srgbClr val="002060"/>
                </a:solidFill>
                <a:latin typeface="Aharoni" panose="02010803020104030203" pitchFamily="2" charset="-79"/>
                <a:ea typeface="DengXian" panose="02010600030101010101" pitchFamily="2" charset="-122"/>
                <a:cs typeface="Aharoni" panose="02010803020104030203" pitchFamily="2" charset="-79"/>
              </a:rPr>
              <a:t>(III) </a:t>
            </a:r>
            <a:r>
              <a:rPr lang="zh-CN" altLang="en-US" sz="2800" dirty="0">
                <a:solidFill>
                  <a:srgbClr val="002060"/>
                </a:solidFill>
                <a:latin typeface="Aharoni" panose="02010803020104030203" pitchFamily="2" charset="-79"/>
                <a:ea typeface="DengXian" panose="02010600030101010101" pitchFamily="2" charset="-122"/>
                <a:cs typeface="Aharoni" panose="02010803020104030203" pitchFamily="2" charset="-79"/>
              </a:rPr>
              <a:t>优化列表：</a:t>
            </a:r>
            <a:endParaRPr lang="en-SG" altLang="zh-CN" sz="28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a:p>
            <a:pPr marL="342900" indent="-342900" algn="just">
              <a:spcAft>
                <a:spcPts val="0"/>
              </a:spcAft>
              <a:buFont typeface="Wingdings" panose="05000000000000000000" pitchFamily="2" charset="2"/>
              <a:buChar char="§"/>
              <a:tabLst>
                <a:tab pos="4137660" algn="l"/>
              </a:tabLst>
            </a:pPr>
            <a:r>
              <a:rPr lang="zh-CN" altLang="en-US" sz="2400" dirty="0">
                <a:latin typeface="Aharoni" panose="02010803020104030203" pitchFamily="2" charset="-79"/>
                <a:ea typeface="DengXian" panose="02010600030101010101" pitchFamily="2" charset="-122"/>
                <a:cs typeface="Aharoni" panose="02010803020104030203" pitchFamily="2" charset="-79"/>
              </a:rPr>
              <a:t>在外进行测试之前，最好先在几个朋友或同事上测试您的采访协议。</a:t>
            </a:r>
            <a:endParaRPr lang="en-SG" altLang="zh-CN" sz="2400" dirty="0">
              <a:latin typeface="Aharoni" panose="02010803020104030203" pitchFamily="2" charset="-79"/>
              <a:ea typeface="DengXian" panose="02010600030101010101" pitchFamily="2" charset="-122"/>
              <a:cs typeface="Aharoni" panose="02010803020104030203" pitchFamily="2" charset="-79"/>
            </a:endParaRPr>
          </a:p>
          <a:p>
            <a:pPr marL="342900" indent="-342900" algn="just">
              <a:spcAft>
                <a:spcPts val="0"/>
              </a:spcAft>
              <a:buFont typeface="Wingdings" panose="05000000000000000000" pitchFamily="2" charset="2"/>
              <a:buChar char="§"/>
              <a:tabLst>
                <a:tab pos="4137660" algn="l"/>
              </a:tabLst>
            </a:pPr>
            <a:r>
              <a:rPr lang="zh-CN" altLang="en-US" sz="2400" dirty="0">
                <a:latin typeface="Aharoni" panose="02010803020104030203" pitchFamily="2" charset="-79"/>
                <a:ea typeface="DengXian" panose="02010600030101010101" pitchFamily="2" charset="-122"/>
                <a:cs typeface="Aharoni" panose="02010803020104030203" pitchFamily="2" charset="-79"/>
              </a:rPr>
              <a:t>这将帮助您理解哪些问题有助于建立畅通无阻的对话，阐明有趣的故事或轶事，哪些问题趋于平缓或回答者难以回答或理解。</a:t>
            </a:r>
            <a:endParaRPr lang="en-SG" altLang="zh-CN" sz="2400" dirty="0">
              <a:latin typeface="Aharoni" panose="02010803020104030203" pitchFamily="2" charset="-79"/>
              <a:ea typeface="DengXian" panose="02010600030101010101" pitchFamily="2" charset="-122"/>
              <a:cs typeface="Aharoni" panose="02010803020104030203" pitchFamily="2" charset="-79"/>
            </a:endParaRPr>
          </a:p>
          <a:p>
            <a:pPr marL="342900" indent="-342900" algn="just">
              <a:spcAft>
                <a:spcPts val="0"/>
              </a:spcAft>
              <a:buFont typeface="Wingdings" panose="05000000000000000000" pitchFamily="2" charset="2"/>
              <a:buChar char="§"/>
              <a:tabLst>
                <a:tab pos="4137660" algn="l"/>
              </a:tabLst>
            </a:pPr>
            <a:r>
              <a:rPr lang="zh-CN" altLang="en-US" sz="2400" dirty="0">
                <a:latin typeface="Aharoni" panose="02010803020104030203" pitchFamily="2" charset="-79"/>
                <a:ea typeface="DengXian" panose="02010600030101010101" pitchFamily="2" charset="-122"/>
                <a:cs typeface="Aharoni" panose="02010803020104030203" pitchFamily="2" charset="-79"/>
              </a:rPr>
              <a:t>您也可以在进行访谈时继续修改协议，因为您开始对访谈的进行方式以及人们对问题或话题的反应方式有了更深刻的了解。</a:t>
            </a:r>
            <a:endParaRPr lang="zh-CN" altLang="en-US" sz="2400" dirty="0">
              <a:latin typeface="Aharoni" panose="02010803020104030203" pitchFamily="2" charset="-79"/>
              <a:ea typeface="DengXian" panose="02010600030101010101" pitchFamily="2" charset="-122"/>
              <a:cs typeface="Aharoni" panose="02010803020104030203" pitchFamily="2" charset="-79"/>
            </a:endParaRPr>
          </a:p>
        </p:txBody>
      </p:sp>
    </p:spTree>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78226" y="432421"/>
            <a:ext cx="5380384" cy="1224101"/>
          </a:xfrm>
        </p:spPr>
        <p:txBody>
          <a:bodyPr>
            <a:normAutofit fontScale="90000"/>
          </a:bodyPr>
          <a:lstStyle/>
          <a:p>
            <a:pPr algn="ctr"/>
            <a:r>
              <a:rPr lang="en-SG" altLang="zh-CN" sz="3100" b="1" dirty="0">
                <a:solidFill>
                  <a:srgbClr val="FF0000"/>
                </a:solidFill>
              </a:rPr>
              <a:t>Conversational Interview </a:t>
            </a:r>
            <a:br>
              <a:rPr lang="en-SG" altLang="zh-CN" sz="3100" b="1" dirty="0">
                <a:solidFill>
                  <a:srgbClr val="FF0000"/>
                </a:solidFill>
              </a:rPr>
            </a:br>
            <a:r>
              <a:rPr lang="zh-CN" altLang="en-US" sz="3100" b="1" dirty="0">
                <a:solidFill>
                  <a:srgbClr val="FF0000"/>
                </a:solidFill>
              </a:rPr>
              <a:t>对话访谈</a:t>
            </a:r>
            <a:br>
              <a:rPr lang="en-SG" altLang="zh-CN" sz="3100" b="1" dirty="0">
                <a:solidFill>
                  <a:srgbClr val="C00000"/>
                </a:solidFill>
              </a:rPr>
            </a:br>
            <a:br>
              <a:rPr lang="en-SG" altLang="zh-CN" sz="3100" b="1" dirty="0">
                <a:solidFill>
                  <a:srgbClr val="C00000"/>
                </a:solidFill>
              </a:rPr>
            </a:br>
            <a:endParaRPr lang="en-SG" b="1" dirty="0">
              <a:solidFill>
                <a:srgbClr val="C00000"/>
              </a:solidFill>
            </a:endParaRPr>
          </a:p>
        </p:txBody>
      </p:sp>
      <p:sp>
        <p:nvSpPr>
          <p:cNvPr id="4" name="Rectangle 3"/>
          <p:cNvSpPr/>
          <p:nvPr/>
        </p:nvSpPr>
        <p:spPr>
          <a:xfrm>
            <a:off x="533400" y="1098550"/>
            <a:ext cx="6225209" cy="2616101"/>
          </a:xfrm>
          <a:prstGeom prst="rect">
            <a:avLst/>
          </a:prstGeom>
        </p:spPr>
        <p:txBody>
          <a:bodyPr wrap="square">
            <a:spAutoFit/>
          </a:bodyPr>
          <a:lstStyle/>
          <a:p>
            <a:pPr algn="just"/>
            <a:endParaRPr lang="en-US" sz="2000" dirty="0"/>
          </a:p>
          <a:p>
            <a:endParaRPr lang="en-SG" dirty="0"/>
          </a:p>
          <a:p>
            <a:endParaRPr lang="en-SG" dirty="0"/>
          </a:p>
          <a:p>
            <a:endParaRPr lang="en-SG" dirty="0"/>
          </a:p>
          <a:p>
            <a:endParaRPr lang="en-SG" dirty="0"/>
          </a:p>
          <a:p>
            <a:endParaRPr lang="en-SG" dirty="0"/>
          </a:p>
          <a:p>
            <a:endParaRPr lang="en-SG" dirty="0"/>
          </a:p>
          <a:p>
            <a:endParaRPr lang="en-SG" dirty="0"/>
          </a:p>
          <a:p>
            <a:endParaRPr lang="en-SG" dirty="0"/>
          </a:p>
        </p:txBody>
      </p:sp>
      <p:sp>
        <p:nvSpPr>
          <p:cNvPr id="2" name="Rectangle 1"/>
          <p:cNvSpPr/>
          <p:nvPr/>
        </p:nvSpPr>
        <p:spPr>
          <a:xfrm>
            <a:off x="1709530" y="1948070"/>
            <a:ext cx="5380383" cy="4062651"/>
          </a:xfrm>
          <a:prstGeom prst="rect">
            <a:avLst/>
          </a:prstGeom>
        </p:spPr>
        <p:txBody>
          <a:bodyPr wrap="square">
            <a:spAutoFit/>
          </a:bodyPr>
          <a:lstStyle/>
          <a:p>
            <a:pPr marL="285750" indent="-285750">
              <a:buFont typeface="Wingdings" panose="05000000000000000000" pitchFamily="2" charset="2"/>
              <a:buChar char="§"/>
            </a:pPr>
            <a:r>
              <a:rPr lang="zh-CN" altLang="en-US" sz="2400" dirty="0">
                <a:latin typeface="宋体" panose="02010600030101010101" pitchFamily="2" charset="-122"/>
                <a:ea typeface="宋体" panose="02010600030101010101" pitchFamily="2" charset="-122"/>
              </a:rPr>
              <a:t>访调员在进行访问前，必须尽可能多地了解有关研究课题的现象，并熟悉有关该问题的现有理论和学术著作。</a:t>
            </a:r>
            <a:endParaRPr lang="en-SG" altLang="zh-CN" sz="2400" dirty="0">
              <a:latin typeface="宋体" panose="02010600030101010101" pitchFamily="2" charset="-122"/>
              <a:ea typeface="宋体" panose="02010600030101010101" pitchFamily="2" charset="-122"/>
            </a:endParaRPr>
          </a:p>
          <a:p>
            <a:pPr marL="285750" indent="-285750">
              <a:buFont typeface="Wingdings" panose="05000000000000000000" pitchFamily="2" charset="2"/>
              <a:buChar char="§"/>
            </a:pPr>
            <a:r>
              <a:rPr lang="zh-CN" altLang="en-US" sz="2400" dirty="0">
                <a:latin typeface="宋体" panose="02010600030101010101" pitchFamily="2" charset="-122"/>
                <a:ea typeface="宋体" panose="02010600030101010101" pitchFamily="2" charset="-122"/>
              </a:rPr>
              <a:t>对话记录将被分析以识别模式和主题，通常会产生假设以进行其他分析，并可能会收集其他数据。</a:t>
            </a:r>
            <a:endParaRPr lang="en-SG" altLang="zh-CN" sz="2400" dirty="0">
              <a:latin typeface="宋体" panose="02010600030101010101" pitchFamily="2" charset="-122"/>
              <a:ea typeface="宋体" panose="02010600030101010101" pitchFamily="2" charset="-122"/>
            </a:endParaRPr>
          </a:p>
          <a:p>
            <a:pPr marL="285750" indent="-285750">
              <a:buFont typeface="Wingdings" panose="05000000000000000000" pitchFamily="2" charset="2"/>
              <a:buChar char="§"/>
            </a:pPr>
            <a:r>
              <a:rPr lang="zh-CN" altLang="en-US" sz="2400" dirty="0">
                <a:latin typeface="宋体" panose="02010600030101010101" pitchFamily="2" charset="-122"/>
                <a:ea typeface="宋体" panose="02010600030101010101" pitchFamily="2" charset="-122"/>
              </a:rPr>
              <a:t>这取决于研究对象的反应，在实际数据收集中可能要花费大量时间和精力。</a:t>
            </a:r>
            <a:endParaRPr lang="en-SG" altLang="zh-CN" sz="2400" dirty="0">
              <a:latin typeface="宋体" panose="02010600030101010101" pitchFamily="2" charset="-122"/>
              <a:ea typeface="宋体" panose="02010600030101010101" pitchFamily="2" charset="-122"/>
            </a:endParaRPr>
          </a:p>
          <a:p>
            <a:pPr marL="285750" indent="-285750">
              <a:buFont typeface="Wingdings" panose="05000000000000000000" pitchFamily="2" charset="2"/>
              <a:buChar char="§"/>
            </a:pPr>
            <a:r>
              <a:rPr lang="zh-CN" altLang="en-US" sz="2400" dirty="0">
                <a:latin typeface="宋体" panose="02010600030101010101" pitchFamily="2" charset="-122"/>
                <a:ea typeface="宋体" panose="02010600030101010101" pitchFamily="2" charset="-122"/>
              </a:rPr>
              <a:t>对话面试与调查方法相比，进行和分析非常耗时。</a:t>
            </a:r>
            <a:endParaRPr lang="en-SG" altLang="zh-CN" sz="2400" dirty="0">
              <a:latin typeface="宋体" panose="02010600030101010101" pitchFamily="2" charset="-122"/>
              <a:ea typeface="宋体" panose="02010600030101010101" pitchFamily="2" charset="-122"/>
            </a:endParaRPr>
          </a:p>
          <a:p>
            <a:endParaRPr lang="en-SG" altLang="zh-CN" dirty="0"/>
          </a:p>
        </p:txBody>
      </p:sp>
    </p:spTree>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90549" y="390526"/>
            <a:ext cx="6194563" cy="1133474"/>
          </a:xfrm>
        </p:spPr>
        <p:txBody>
          <a:bodyPr>
            <a:normAutofit fontScale="90000"/>
          </a:bodyPr>
          <a:lstStyle/>
          <a:p>
            <a:pPr algn="ctr">
              <a:lnSpc>
                <a:spcPct val="107000"/>
              </a:lnSpc>
              <a:spcAft>
                <a:spcPts val="800"/>
              </a:spcAft>
            </a:pPr>
            <a:r>
              <a:rPr lang="en-SG" altLang="zh-CN" b="1" dirty="0">
                <a:solidFill>
                  <a:srgbClr val="FF0000"/>
                </a:solidFill>
              </a:rPr>
              <a:t>Interview Techniques</a:t>
            </a:r>
            <a:br>
              <a:rPr lang="en-SG" altLang="zh-CN" b="1" dirty="0">
                <a:solidFill>
                  <a:srgbClr val="FF0000"/>
                </a:solidFill>
              </a:rPr>
            </a:br>
            <a:r>
              <a:rPr lang="zh-CN" altLang="en-US" sz="3100" b="1" dirty="0">
                <a:solidFill>
                  <a:srgbClr val="FF0000"/>
                </a:solidFill>
              </a:rPr>
              <a:t>访谈技巧</a:t>
            </a:r>
            <a:endParaRPr lang="en-SG" sz="3100" b="1" dirty="0">
              <a:solidFill>
                <a:srgbClr val="FF0000"/>
              </a:solidFill>
            </a:endParaRPr>
          </a:p>
        </p:txBody>
      </p:sp>
      <p:sp>
        <p:nvSpPr>
          <p:cNvPr id="2" name="Rectangle 1"/>
          <p:cNvSpPr/>
          <p:nvPr/>
        </p:nvSpPr>
        <p:spPr>
          <a:xfrm>
            <a:off x="1351722" y="1855304"/>
            <a:ext cx="5923721" cy="2923877"/>
          </a:xfrm>
          <a:prstGeom prst="rect">
            <a:avLst/>
          </a:prstGeom>
        </p:spPr>
        <p:txBody>
          <a:bodyPr wrap="square">
            <a:spAutoFit/>
          </a:bodyPr>
          <a:lstStyle/>
          <a:p>
            <a:pPr marL="457200" indent="-457200" algn="just">
              <a:spcAft>
                <a:spcPts val="0"/>
              </a:spcAft>
              <a:buFont typeface="Wingdings" panose="05000000000000000000" pitchFamily="2" charset="2"/>
              <a:buChar char="§"/>
              <a:tabLst>
                <a:tab pos="4137660" algn="l"/>
              </a:tabLst>
            </a:pPr>
            <a:r>
              <a:rPr lang="zh-CN" altLang="en-US" sz="2800" dirty="0">
                <a:latin typeface="Aharoni" panose="02010803020104030203" pitchFamily="2" charset="-79"/>
                <a:ea typeface="DengXian" panose="02010600030101010101" pitchFamily="2" charset="-122"/>
                <a:cs typeface="Aharoni" panose="02010803020104030203" pitchFamily="2" charset="-79"/>
              </a:rPr>
              <a:t>一个好的采访将能获取丰富的数据，这需要准备和面试技巧。</a:t>
            </a:r>
            <a:endParaRPr lang="en-SG" altLang="zh-CN" sz="2800" dirty="0">
              <a:latin typeface="Aharoni" panose="02010803020104030203" pitchFamily="2" charset="-79"/>
              <a:ea typeface="DengXian" panose="02010600030101010101" pitchFamily="2" charset="-122"/>
              <a:cs typeface="Aharoni" panose="02010803020104030203" pitchFamily="2" charset="-79"/>
            </a:endParaRPr>
          </a:p>
          <a:p>
            <a:pPr marL="457200" indent="-457200" algn="just">
              <a:spcAft>
                <a:spcPts val="0"/>
              </a:spcAft>
              <a:buFont typeface="Wingdings" panose="05000000000000000000" pitchFamily="2" charset="2"/>
              <a:buChar char="§"/>
              <a:tabLst>
                <a:tab pos="4137660" algn="l"/>
              </a:tabLst>
            </a:pPr>
            <a:endParaRPr lang="en-SG" altLang="zh-CN" sz="2800" dirty="0">
              <a:latin typeface="Aharoni" panose="02010803020104030203" pitchFamily="2" charset="-79"/>
              <a:ea typeface="DengXian" panose="02010600030101010101" pitchFamily="2" charset="-122"/>
              <a:cs typeface="Aharoni" panose="02010803020104030203" pitchFamily="2" charset="-79"/>
            </a:endParaRPr>
          </a:p>
          <a:p>
            <a:pPr marL="457200" indent="-457200" algn="just">
              <a:spcAft>
                <a:spcPts val="0"/>
              </a:spcAft>
              <a:buFont typeface="Wingdings" panose="05000000000000000000" pitchFamily="2" charset="2"/>
              <a:buChar char="§"/>
              <a:tabLst>
                <a:tab pos="4137660" algn="l"/>
              </a:tabLst>
            </a:pPr>
            <a:r>
              <a:rPr lang="zh-CN" altLang="en-US" sz="2800" dirty="0">
                <a:latin typeface="Aharoni" panose="02010803020104030203" pitchFamily="2" charset="-79"/>
                <a:ea typeface="DengXian" panose="02010600030101010101" pitchFamily="2" charset="-122"/>
                <a:cs typeface="Aharoni" panose="02010803020104030203" pitchFamily="2" charset="-79"/>
              </a:rPr>
              <a:t>访调员需要学习如何：</a:t>
            </a:r>
            <a:endParaRPr lang="zh-CN" altLang="en-US" sz="2800" dirty="0">
              <a:latin typeface="Aharoni" panose="02010803020104030203" pitchFamily="2" charset="-79"/>
              <a:ea typeface="DengXian" panose="02010600030101010101" pitchFamily="2" charset="-122"/>
              <a:cs typeface="Aharoni" panose="02010803020104030203" pitchFamily="2" charset="-79"/>
            </a:endParaRPr>
          </a:p>
          <a:p>
            <a:pPr lvl="1" algn="just">
              <a:tabLst>
                <a:tab pos="4137660" algn="l"/>
              </a:tabLst>
            </a:pPr>
            <a:r>
              <a:rPr lang="en-US" altLang="zh-CN" sz="2400" dirty="0">
                <a:solidFill>
                  <a:srgbClr val="002060"/>
                </a:solidFill>
                <a:latin typeface="Aharoni" panose="02010803020104030203" pitchFamily="2" charset="-79"/>
                <a:ea typeface="DengXian" panose="02010600030101010101" pitchFamily="2" charset="-122"/>
                <a:cs typeface="Aharoni" panose="02010803020104030203" pitchFamily="2" charset="-79"/>
              </a:rPr>
              <a:t>1</a:t>
            </a:r>
            <a:r>
              <a:rPr lang="zh-CN" altLang="en-US" sz="2400" dirty="0">
                <a:solidFill>
                  <a:srgbClr val="002060"/>
                </a:solidFill>
                <a:latin typeface="Aharoni" panose="02010803020104030203" pitchFamily="2" charset="-79"/>
                <a:ea typeface="DengXian" panose="02010600030101010101" pitchFamily="2" charset="-122"/>
                <a:cs typeface="Aharoni" panose="02010803020104030203" pitchFamily="2" charset="-79"/>
              </a:rPr>
              <a:t>）与受访者建立融洽的关系</a:t>
            </a:r>
            <a:endParaRPr lang="zh-CN" altLang="en-US" sz="24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a:p>
            <a:pPr lvl="1" algn="just">
              <a:tabLst>
                <a:tab pos="4137660" algn="l"/>
              </a:tabLst>
            </a:pPr>
            <a:r>
              <a:rPr lang="en-US" altLang="zh-CN" sz="2400" dirty="0">
                <a:solidFill>
                  <a:srgbClr val="002060"/>
                </a:solidFill>
                <a:latin typeface="Aharoni" panose="02010803020104030203" pitchFamily="2" charset="-79"/>
                <a:ea typeface="DengXian" panose="02010600030101010101" pitchFamily="2" charset="-122"/>
                <a:cs typeface="Aharoni" panose="02010803020104030203" pitchFamily="2" charset="-79"/>
              </a:rPr>
              <a:t>2</a:t>
            </a:r>
            <a:r>
              <a:rPr lang="zh-CN" altLang="en-US" sz="2400" dirty="0">
                <a:solidFill>
                  <a:srgbClr val="002060"/>
                </a:solidFill>
                <a:latin typeface="Aharoni" panose="02010803020104030203" pitchFamily="2" charset="-79"/>
                <a:ea typeface="DengXian" panose="02010600030101010101" pitchFamily="2" charset="-122"/>
                <a:cs typeface="Aharoni" panose="02010803020104030203" pitchFamily="2" charset="-79"/>
              </a:rPr>
              <a:t>）收集有关主题的知识</a:t>
            </a:r>
            <a:endParaRPr lang="zh-CN" altLang="en-US" sz="24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a:p>
            <a:pPr lvl="1" algn="just">
              <a:tabLst>
                <a:tab pos="4137660" algn="l"/>
              </a:tabLst>
            </a:pPr>
            <a:r>
              <a:rPr lang="en-US" altLang="zh-CN" sz="2400" dirty="0">
                <a:solidFill>
                  <a:srgbClr val="002060"/>
                </a:solidFill>
                <a:latin typeface="Aharoni" panose="02010803020104030203" pitchFamily="2" charset="-79"/>
                <a:ea typeface="DengXian" panose="02010600030101010101" pitchFamily="2" charset="-122"/>
                <a:cs typeface="Aharoni" panose="02010803020104030203" pitchFamily="2" charset="-79"/>
              </a:rPr>
              <a:t>3</a:t>
            </a:r>
            <a:r>
              <a:rPr lang="zh-CN" altLang="en-US" sz="2400" dirty="0">
                <a:solidFill>
                  <a:srgbClr val="002060"/>
                </a:solidFill>
                <a:latin typeface="Aharoni" panose="02010803020104030203" pitchFamily="2" charset="-79"/>
                <a:ea typeface="DengXian" panose="02010600030101010101" pitchFamily="2" charset="-122"/>
                <a:cs typeface="Aharoni" panose="02010803020104030203" pitchFamily="2" charset="-79"/>
              </a:rPr>
              <a:t>）引导受访者回答</a:t>
            </a:r>
            <a:endParaRPr lang="en-SG" sz="24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90550" y="390526"/>
            <a:ext cx="5982528" cy="1146726"/>
          </a:xfrm>
        </p:spPr>
        <p:txBody>
          <a:bodyPr>
            <a:normAutofit fontScale="90000"/>
          </a:bodyPr>
          <a:lstStyle/>
          <a:p>
            <a:pPr algn="ctr">
              <a:lnSpc>
                <a:spcPct val="107000"/>
              </a:lnSpc>
              <a:spcAft>
                <a:spcPts val="800"/>
              </a:spcAft>
            </a:pPr>
            <a:r>
              <a:rPr lang="en-US" altLang="zh-CN" b="1" dirty="0">
                <a:solidFill>
                  <a:srgbClr val="FF0000"/>
                </a:solidFill>
              </a:rPr>
              <a:t>1. </a:t>
            </a:r>
            <a:r>
              <a:rPr lang="en-SG" altLang="zh-CN" b="1" dirty="0">
                <a:solidFill>
                  <a:srgbClr val="FF0000"/>
                </a:solidFill>
              </a:rPr>
              <a:t>Establish Rapport</a:t>
            </a:r>
            <a:br>
              <a:rPr lang="en-SG" altLang="zh-CN" b="1" dirty="0">
                <a:solidFill>
                  <a:srgbClr val="FF0000"/>
                </a:solidFill>
              </a:rPr>
            </a:br>
            <a:r>
              <a:rPr lang="zh-CN" altLang="en-US" sz="3100" b="1" dirty="0">
                <a:solidFill>
                  <a:srgbClr val="FF0000"/>
                </a:solidFill>
              </a:rPr>
              <a:t>建立融洽关系</a:t>
            </a:r>
            <a:br>
              <a:rPr lang="en-SG" altLang="zh-CN" b="1" dirty="0">
                <a:solidFill>
                  <a:schemeClr val="tx1"/>
                </a:solidFill>
              </a:rPr>
            </a:br>
            <a:endParaRPr lang="en-SG" b="1" dirty="0">
              <a:solidFill>
                <a:schemeClr val="tx1"/>
              </a:solidFill>
            </a:endParaRPr>
          </a:p>
        </p:txBody>
      </p:sp>
      <p:sp>
        <p:nvSpPr>
          <p:cNvPr id="2" name="Rectangle 1"/>
          <p:cNvSpPr/>
          <p:nvPr/>
        </p:nvSpPr>
        <p:spPr>
          <a:xfrm>
            <a:off x="1378226" y="1762539"/>
            <a:ext cx="5420139" cy="4154984"/>
          </a:xfrm>
          <a:prstGeom prst="rect">
            <a:avLst/>
          </a:prstGeom>
        </p:spPr>
        <p:txBody>
          <a:bodyPr wrap="square">
            <a:spAutoFit/>
          </a:bodyPr>
          <a:lstStyle/>
          <a:p>
            <a:pPr marL="342900" indent="-342900" algn="just">
              <a:spcAft>
                <a:spcPts val="0"/>
              </a:spcAft>
              <a:buFont typeface="Wingdings" panose="05000000000000000000" pitchFamily="2" charset="2"/>
              <a:buChar char="§"/>
              <a:tabLst>
                <a:tab pos="4137660" algn="l"/>
              </a:tabLst>
            </a:pPr>
            <a:r>
              <a:rPr lang="zh-CN" altLang="en-US" sz="2400" dirty="0">
                <a:solidFill>
                  <a:srgbClr val="002060"/>
                </a:solidFill>
                <a:latin typeface="Aharoni" panose="02010803020104030203" pitchFamily="2" charset="-79"/>
                <a:ea typeface="DengXian" panose="02010600030101010101" pitchFamily="2" charset="-122"/>
                <a:cs typeface="Aharoni" panose="02010803020104030203" pitchFamily="2" charset="-79"/>
              </a:rPr>
              <a:t>与受访者建立融洽的关系意味着建立顺畅，轻松的来回对话，信息畅通无阻，避免任何形式的冲突或不适。</a:t>
            </a:r>
            <a:endParaRPr lang="en-SG" altLang="zh-CN" sz="24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a:p>
            <a:pPr marL="342900" indent="-342900" algn="just">
              <a:spcAft>
                <a:spcPts val="0"/>
              </a:spcAft>
              <a:buFont typeface="Wingdings" panose="05000000000000000000" pitchFamily="2" charset="2"/>
              <a:buChar char="§"/>
              <a:tabLst>
                <a:tab pos="4137660" algn="l"/>
              </a:tabLst>
            </a:pPr>
            <a:r>
              <a:rPr lang="zh-CN" altLang="en-US" sz="2400" dirty="0">
                <a:solidFill>
                  <a:srgbClr val="002060"/>
                </a:solidFill>
                <a:latin typeface="Aharoni" panose="02010803020104030203" pitchFamily="2" charset="-79"/>
                <a:ea typeface="DengXian" panose="02010600030101010101" pitchFamily="2" charset="-122"/>
                <a:cs typeface="Aharoni" panose="02010803020104030203" pitchFamily="2" charset="-79"/>
              </a:rPr>
              <a:t>访调员尽力帮助受试者舒适地谈论个人经历和想法以及他们的一些解释。 </a:t>
            </a:r>
            <a:endParaRPr lang="en-SG" altLang="zh-CN" sz="24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a:p>
            <a:pPr marL="342900" indent="-342900" algn="just">
              <a:spcAft>
                <a:spcPts val="0"/>
              </a:spcAft>
              <a:buFont typeface="Wingdings" panose="05000000000000000000" pitchFamily="2" charset="2"/>
              <a:buChar char="§"/>
              <a:tabLst>
                <a:tab pos="4137660" algn="l"/>
              </a:tabLst>
            </a:pPr>
            <a:r>
              <a:rPr lang="zh-CN" altLang="en-US" sz="2400" dirty="0">
                <a:solidFill>
                  <a:srgbClr val="002060"/>
                </a:solidFill>
                <a:latin typeface="Aharoni" panose="02010803020104030203" pitchFamily="2" charset="-79"/>
                <a:ea typeface="DengXian" panose="02010600030101010101" pitchFamily="2" charset="-122"/>
                <a:cs typeface="Aharoni" panose="02010803020104030203" pitchFamily="2" charset="-79"/>
              </a:rPr>
              <a:t>尽管访问的环境很正式，而且访调员通常是一个陌生人，但我们仍在努力做到这一点。</a:t>
            </a:r>
            <a:endParaRPr lang="en-SG" altLang="zh-CN" sz="24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a:p>
            <a:pPr marL="342900" indent="-342900" algn="just">
              <a:spcAft>
                <a:spcPts val="0"/>
              </a:spcAft>
              <a:buFont typeface="Wingdings" panose="05000000000000000000" pitchFamily="2" charset="2"/>
              <a:buChar char="§"/>
              <a:tabLst>
                <a:tab pos="4137660" algn="l"/>
              </a:tabLst>
            </a:pPr>
            <a:r>
              <a:rPr lang="zh-CN" altLang="en-US" sz="2400" dirty="0">
                <a:solidFill>
                  <a:srgbClr val="002060"/>
                </a:solidFill>
                <a:latin typeface="Aharoni" panose="02010803020104030203" pitchFamily="2" charset="-79"/>
                <a:ea typeface="DengXian" panose="02010600030101010101" pitchFamily="2" charset="-122"/>
                <a:cs typeface="Aharoni" panose="02010803020104030203" pitchFamily="2" charset="-79"/>
              </a:rPr>
              <a:t>关系通常是特定于文化的，访调员需要对当地文化有足够的了解，以了解什么是可以接受的，有礼貌的行为</a:t>
            </a:r>
            <a:r>
              <a:rPr lang="zh-CN" altLang="en-US" sz="2000" dirty="0">
                <a:solidFill>
                  <a:srgbClr val="002060"/>
                </a:solidFill>
                <a:latin typeface="Aharoni" panose="02010803020104030203" pitchFamily="2" charset="-79"/>
                <a:ea typeface="DengXian" panose="02010600030101010101" pitchFamily="2" charset="-122"/>
                <a:cs typeface="Aharoni" panose="02010803020104030203" pitchFamily="2" charset="-79"/>
              </a:rPr>
              <a:t>。</a:t>
            </a:r>
            <a:endParaRPr lang="en-SG" sz="20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90550" y="390526"/>
            <a:ext cx="5916267" cy="1319004"/>
          </a:xfrm>
        </p:spPr>
        <p:txBody>
          <a:bodyPr>
            <a:normAutofit fontScale="90000"/>
          </a:bodyPr>
          <a:lstStyle/>
          <a:p>
            <a:pPr algn="ctr">
              <a:lnSpc>
                <a:spcPct val="107000"/>
              </a:lnSpc>
              <a:spcAft>
                <a:spcPts val="800"/>
              </a:spcAft>
            </a:pPr>
            <a:r>
              <a:rPr lang="en-US" altLang="zh-CN" b="1" dirty="0">
                <a:solidFill>
                  <a:srgbClr val="FF0000"/>
                </a:solidFill>
              </a:rPr>
              <a:t>2.</a:t>
            </a:r>
            <a:r>
              <a:rPr lang="zh-CN" altLang="en-US" b="1" dirty="0">
                <a:solidFill>
                  <a:srgbClr val="FF0000"/>
                </a:solidFill>
              </a:rPr>
              <a:t> </a:t>
            </a:r>
            <a:r>
              <a:rPr lang="en-SG" altLang="zh-CN" b="1" dirty="0">
                <a:solidFill>
                  <a:srgbClr val="FF0000"/>
                </a:solidFill>
              </a:rPr>
              <a:t>Knowledge of Your Subject</a:t>
            </a:r>
            <a:br>
              <a:rPr lang="en-SG" altLang="zh-CN" b="1" dirty="0">
                <a:solidFill>
                  <a:srgbClr val="FF0000"/>
                </a:solidFill>
              </a:rPr>
            </a:br>
            <a:r>
              <a:rPr lang="en-SG" altLang="zh-CN" b="1" dirty="0">
                <a:solidFill>
                  <a:srgbClr val="FF0000"/>
                </a:solidFill>
              </a:rPr>
              <a:t>	</a:t>
            </a:r>
            <a:r>
              <a:rPr lang="zh-CN" altLang="en-US" b="1" dirty="0">
                <a:solidFill>
                  <a:srgbClr val="FF0000"/>
                </a:solidFill>
              </a:rPr>
              <a:t>学科知识</a:t>
            </a:r>
            <a:endParaRPr lang="en-SG" b="1" dirty="0">
              <a:solidFill>
                <a:srgbClr val="FF0000"/>
              </a:solidFill>
            </a:endParaRPr>
          </a:p>
        </p:txBody>
      </p:sp>
      <p:sp>
        <p:nvSpPr>
          <p:cNvPr id="2" name="Rectangle 1"/>
          <p:cNvSpPr/>
          <p:nvPr/>
        </p:nvSpPr>
        <p:spPr>
          <a:xfrm>
            <a:off x="1364973" y="2226365"/>
            <a:ext cx="6109253" cy="3785652"/>
          </a:xfrm>
          <a:prstGeom prst="rect">
            <a:avLst/>
          </a:prstGeom>
        </p:spPr>
        <p:txBody>
          <a:bodyPr wrap="square">
            <a:spAutoFit/>
          </a:bodyPr>
          <a:lstStyle/>
          <a:p>
            <a:pPr marL="457200" indent="-457200" algn="just">
              <a:spcAft>
                <a:spcPts val="0"/>
              </a:spcAft>
              <a:buFont typeface="Wingdings" panose="05000000000000000000" pitchFamily="2" charset="2"/>
              <a:buChar char="§"/>
              <a:tabLst>
                <a:tab pos="4137660" algn="l"/>
              </a:tabLst>
            </a:pPr>
            <a:r>
              <a:rPr lang="zh-CN" altLang="en-US" sz="2400" dirty="0">
                <a:solidFill>
                  <a:srgbClr val="002060"/>
                </a:solidFill>
                <a:latin typeface="Aharoni" panose="02010803020104030203" pitchFamily="2" charset="-79"/>
                <a:ea typeface="DengXian" panose="02010600030101010101" pitchFamily="2" charset="-122"/>
                <a:cs typeface="Aharoni" panose="02010803020104030203" pitchFamily="2" charset="-79"/>
              </a:rPr>
              <a:t>成功的访调员必须具备一定的专业知识，尤其是他们正在研究的特定主题。</a:t>
            </a:r>
            <a:endParaRPr lang="en-SG" altLang="zh-CN" sz="24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a:p>
            <a:pPr marL="457200" indent="-457200" algn="just">
              <a:spcAft>
                <a:spcPts val="0"/>
              </a:spcAft>
              <a:buFont typeface="Wingdings" panose="05000000000000000000" pitchFamily="2" charset="2"/>
              <a:buChar char="§"/>
              <a:tabLst>
                <a:tab pos="4137660" algn="l"/>
              </a:tabLst>
            </a:pPr>
            <a:r>
              <a:rPr lang="zh-CN" altLang="en-US" sz="2400" dirty="0">
                <a:solidFill>
                  <a:srgbClr val="002060"/>
                </a:solidFill>
                <a:latin typeface="Aharoni" panose="02010803020104030203" pitchFamily="2" charset="-79"/>
                <a:ea typeface="DengXian" panose="02010600030101010101" pitchFamily="2" charset="-122"/>
                <a:cs typeface="Aharoni" panose="02010803020104030203" pitchFamily="2" charset="-79"/>
              </a:rPr>
              <a:t>访调员能轻巧地表明知道该话题是对受访者另一种表达尊重的方式。</a:t>
            </a:r>
            <a:endParaRPr lang="en-SG" altLang="zh-CN" sz="24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a:p>
            <a:pPr marL="457200" indent="-457200" algn="just">
              <a:spcAft>
                <a:spcPts val="0"/>
              </a:spcAft>
              <a:buFont typeface="Wingdings" panose="05000000000000000000" pitchFamily="2" charset="2"/>
              <a:buChar char="§"/>
              <a:tabLst>
                <a:tab pos="4137660" algn="l"/>
              </a:tabLst>
            </a:pPr>
            <a:r>
              <a:rPr lang="zh-CN" altLang="en-US" sz="2400" dirty="0">
                <a:solidFill>
                  <a:srgbClr val="002060"/>
                </a:solidFill>
                <a:latin typeface="Aharoni" panose="02010803020104030203" pitchFamily="2" charset="-79"/>
                <a:ea typeface="DengXian" panose="02010600030101010101" pitchFamily="2" charset="-122"/>
                <a:cs typeface="Aharoni" panose="02010803020104030203" pitchFamily="2" charset="-79"/>
              </a:rPr>
              <a:t>这些尊重的表现不仅对于建立融洽的关系至关重要，而且还将使受访者感到他们可以就采访中提出的问题进行更开放，更深入的讲话。</a:t>
            </a:r>
            <a:endParaRPr lang="en-SG" altLang="zh-CN" sz="24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a:p>
            <a:pPr marL="457200" indent="-457200" algn="just">
              <a:spcAft>
                <a:spcPts val="0"/>
              </a:spcAft>
              <a:buFont typeface="Arial" panose="020B0604020202020204" pitchFamily="34" charset="0"/>
              <a:buChar char="•"/>
              <a:tabLst>
                <a:tab pos="4137660" algn="l"/>
              </a:tabLst>
            </a:pPr>
            <a:endParaRPr lang="en-SG" altLang="zh-CN" sz="24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a:p>
            <a:pPr marL="457200" indent="-457200" algn="just">
              <a:spcAft>
                <a:spcPts val="0"/>
              </a:spcAft>
              <a:buFont typeface="Arial" panose="020B0604020202020204" pitchFamily="34" charset="0"/>
              <a:buChar char="•"/>
              <a:tabLst>
                <a:tab pos="4137660" algn="l"/>
              </a:tabLst>
            </a:pPr>
            <a:endParaRPr lang="en-SG" sz="24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26655" y="470038"/>
            <a:ext cx="5929519" cy="1173231"/>
          </a:xfrm>
        </p:spPr>
        <p:txBody>
          <a:bodyPr>
            <a:normAutofit/>
          </a:bodyPr>
          <a:lstStyle/>
          <a:p>
            <a:pPr algn="ctr">
              <a:lnSpc>
                <a:spcPct val="107000"/>
              </a:lnSpc>
              <a:spcAft>
                <a:spcPts val="800"/>
              </a:spcAft>
            </a:pPr>
            <a:r>
              <a:rPr lang="en-SG" b="1" dirty="0">
                <a:solidFill>
                  <a:srgbClr val="FF0000"/>
                </a:solidFill>
              </a:rPr>
              <a:t>3. Elicit Information </a:t>
            </a:r>
            <a:br>
              <a:rPr lang="en-SG" dirty="0">
                <a:solidFill>
                  <a:srgbClr val="FF0000"/>
                </a:solidFill>
              </a:rPr>
            </a:br>
            <a:r>
              <a:rPr lang="zh-CN" altLang="en-US" sz="3100" b="1" dirty="0">
                <a:solidFill>
                  <a:srgbClr val="FF0000"/>
                </a:solidFill>
                <a:latin typeface="Aharoni" panose="02010803020104030203" pitchFamily="2" charset="-79"/>
                <a:ea typeface="DengXian" panose="02010600030101010101" pitchFamily="2" charset="-122"/>
                <a:cs typeface="Aharoni" panose="02010803020104030203" pitchFamily="2" charset="-79"/>
              </a:rPr>
              <a:t>引导受访者回答</a:t>
            </a:r>
            <a:endParaRPr lang="en-SG" sz="3100" b="1" dirty="0">
              <a:solidFill>
                <a:srgbClr val="FF0000"/>
              </a:solidFill>
            </a:endParaRPr>
          </a:p>
        </p:txBody>
      </p:sp>
      <p:sp>
        <p:nvSpPr>
          <p:cNvPr id="2" name="Rectangle 1"/>
          <p:cNvSpPr/>
          <p:nvPr/>
        </p:nvSpPr>
        <p:spPr>
          <a:xfrm>
            <a:off x="1364974" y="1921565"/>
            <a:ext cx="5929519" cy="3416320"/>
          </a:xfrm>
          <a:prstGeom prst="rect">
            <a:avLst/>
          </a:prstGeom>
        </p:spPr>
        <p:txBody>
          <a:bodyPr wrap="square">
            <a:spAutoFit/>
          </a:bodyPr>
          <a:lstStyle/>
          <a:p>
            <a:pPr marL="342900" indent="-342900" algn="just">
              <a:spcAft>
                <a:spcPts val="0"/>
              </a:spcAft>
              <a:buFont typeface="Wingdings" panose="05000000000000000000" pitchFamily="2" charset="2"/>
              <a:buChar char="§"/>
              <a:tabLst>
                <a:tab pos="4137660" algn="l"/>
              </a:tabLst>
            </a:pPr>
            <a:r>
              <a:rPr lang="zh-CN" altLang="en-US" sz="2400" dirty="0">
                <a:solidFill>
                  <a:srgbClr val="002060"/>
                </a:solidFill>
                <a:latin typeface="Aharoni" panose="02010803020104030203" pitchFamily="2" charset="-79"/>
                <a:ea typeface="DengXian" panose="02010600030101010101" pitchFamily="2" charset="-122"/>
                <a:cs typeface="Aharoni" panose="02010803020104030203" pitchFamily="2" charset="-79"/>
              </a:rPr>
              <a:t>有关研究主题的扎实知识基础对于通过对话式访谈获取丰富的信息至关重要。 </a:t>
            </a:r>
            <a:endParaRPr lang="en-SG" altLang="zh-CN" sz="24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a:p>
            <a:pPr marL="342900" indent="-342900" algn="just">
              <a:spcAft>
                <a:spcPts val="0"/>
              </a:spcAft>
              <a:buFont typeface="Wingdings" panose="05000000000000000000" pitchFamily="2" charset="2"/>
              <a:buChar char="§"/>
              <a:tabLst>
                <a:tab pos="4137660" algn="l"/>
              </a:tabLst>
            </a:pPr>
            <a:r>
              <a:rPr lang="zh-CN" altLang="en-US" sz="2400" dirty="0">
                <a:solidFill>
                  <a:srgbClr val="002060"/>
                </a:solidFill>
                <a:latin typeface="Aharoni" panose="02010803020104030203" pitchFamily="2" charset="-79"/>
                <a:ea typeface="DengXian" panose="02010600030101010101" pitchFamily="2" charset="-122"/>
                <a:cs typeface="Aharoni" panose="02010803020104030203" pitchFamily="2" charset="-79"/>
              </a:rPr>
              <a:t>它使访问者可以探究表面反应之外的内容，与被访者进行更详细的互动，并探讨不舒服和有争议的主题。</a:t>
            </a:r>
            <a:endParaRPr lang="en-SG" altLang="zh-CN" sz="2400">
              <a:solidFill>
                <a:srgbClr val="002060"/>
              </a:solidFill>
              <a:latin typeface="Aharoni" panose="02010803020104030203" pitchFamily="2" charset="-79"/>
              <a:ea typeface="DengXian" panose="02010600030101010101" pitchFamily="2" charset="-122"/>
              <a:cs typeface="Aharoni" panose="02010803020104030203" pitchFamily="2" charset="-79"/>
            </a:endParaRPr>
          </a:p>
          <a:p>
            <a:pPr marL="342900" indent="-342900" algn="just">
              <a:spcAft>
                <a:spcPts val="0"/>
              </a:spcAft>
              <a:buFont typeface="Wingdings" panose="05000000000000000000" pitchFamily="2" charset="2"/>
              <a:buChar char="§"/>
              <a:tabLst>
                <a:tab pos="4137660" algn="l"/>
              </a:tabLst>
            </a:pPr>
            <a:r>
              <a:rPr lang="zh-CN" altLang="en-US" sz="2400">
                <a:solidFill>
                  <a:srgbClr val="002060"/>
                </a:solidFill>
                <a:latin typeface="Aharoni" panose="02010803020104030203" pitchFamily="2" charset="-79"/>
                <a:ea typeface="DengXian" panose="02010600030101010101" pitchFamily="2" charset="-122"/>
                <a:cs typeface="Aharoni" panose="02010803020104030203" pitchFamily="2" charset="-79"/>
              </a:rPr>
              <a:t>了</a:t>
            </a:r>
            <a:r>
              <a:rPr lang="zh-CN" altLang="en-US" sz="2400" dirty="0">
                <a:solidFill>
                  <a:srgbClr val="002060"/>
                </a:solidFill>
                <a:latin typeface="Aharoni" panose="02010803020104030203" pitchFamily="2" charset="-79"/>
                <a:ea typeface="DengXian" panose="02010600030101010101" pitchFamily="2" charset="-122"/>
                <a:cs typeface="Aharoni" panose="02010803020104030203" pitchFamily="2" charset="-79"/>
              </a:rPr>
              <a:t>解主题的细节会鼓励受访者分享更具体的示例和经验，因为他们觉得自己与了解背景，情况，挑战和机遇的人在一起。</a:t>
            </a:r>
            <a:endParaRPr lang="en-SG" sz="24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90549" y="390525"/>
            <a:ext cx="6194563" cy="1239491"/>
          </a:xfrm>
        </p:spPr>
        <p:txBody>
          <a:bodyPr>
            <a:normAutofit fontScale="90000"/>
          </a:bodyPr>
          <a:lstStyle/>
          <a:p>
            <a:pPr algn="just">
              <a:lnSpc>
                <a:spcPct val="107000"/>
              </a:lnSpc>
              <a:spcAft>
                <a:spcPts val="800"/>
              </a:spcAft>
            </a:pPr>
            <a:r>
              <a:rPr lang="en-SG" b="1" dirty="0">
                <a:solidFill>
                  <a:srgbClr val="FF0000"/>
                </a:solidFill>
              </a:rPr>
              <a:t>Storytelling as Data Collection Method</a:t>
            </a:r>
            <a:r>
              <a:rPr lang="zh-CN" altLang="en-US" sz="3100" b="1" dirty="0">
                <a:solidFill>
                  <a:srgbClr val="FF0000"/>
                </a:solidFill>
              </a:rPr>
              <a:t>讲故事作为数据收集方法</a:t>
            </a:r>
            <a:br>
              <a:rPr lang="en-SG" b="1" dirty="0">
                <a:solidFill>
                  <a:srgbClr val="FF0000"/>
                </a:solidFill>
              </a:rPr>
            </a:br>
            <a:endParaRPr lang="en-SG" b="1" dirty="0">
              <a:solidFill>
                <a:srgbClr val="FF0000"/>
              </a:solidFill>
            </a:endParaRPr>
          </a:p>
        </p:txBody>
      </p:sp>
      <p:sp>
        <p:nvSpPr>
          <p:cNvPr id="4" name="Rectangle 3"/>
          <p:cNvSpPr/>
          <p:nvPr/>
        </p:nvSpPr>
        <p:spPr>
          <a:xfrm>
            <a:off x="861391" y="1762539"/>
            <a:ext cx="6626087" cy="4154984"/>
          </a:xfrm>
          <a:prstGeom prst="rect">
            <a:avLst/>
          </a:prstGeom>
        </p:spPr>
        <p:txBody>
          <a:bodyPr wrap="square">
            <a:spAutoFit/>
          </a:bodyPr>
          <a:lstStyle/>
          <a:p>
            <a:pPr marL="342900" indent="-342900">
              <a:buFont typeface="Wingdings" panose="05000000000000000000" pitchFamily="2" charset="2"/>
              <a:buChar char="§"/>
            </a:pPr>
            <a:r>
              <a:rPr lang="zh-CN" altLang="en-US" sz="2400" dirty="0"/>
              <a:t>故事通常是定性研究人员可以获得的最丰富的数据形式。这种数据收集技术使受访者可以自由地探索被要求讨论的主题，并提出研究人员和受访者都无法事先确定的联系和相关主题。</a:t>
            </a:r>
            <a:endParaRPr lang="en-SG" altLang="zh-CN" sz="2400" dirty="0"/>
          </a:p>
          <a:p>
            <a:pPr marL="342900" indent="-342900">
              <a:buFont typeface="Wingdings" panose="05000000000000000000" pitchFamily="2" charset="2"/>
              <a:buChar char="§"/>
            </a:pPr>
            <a:r>
              <a:rPr lang="zh-CN" altLang="en-US" sz="2400" dirty="0"/>
              <a:t>故事是人们表达广泛思想和解释的工具。故事包含事件的描述，事件的解释，事件的背景以及受访者对其事件的意义以及事件的可能原因和结果的解释。</a:t>
            </a:r>
            <a:endParaRPr lang="en-SG" altLang="zh-CN" sz="2400" dirty="0"/>
          </a:p>
          <a:p>
            <a:pPr marL="342900" indent="-342900">
              <a:buFont typeface="Wingdings" panose="05000000000000000000" pitchFamily="2" charset="2"/>
              <a:buChar char="§"/>
            </a:pPr>
            <a:r>
              <a:rPr lang="zh-CN" altLang="en-US" sz="2400" dirty="0"/>
              <a:t>引发故事和访谈的最佳方法是问一些开放式问题，这些问题要求参与者回忆一次经历，并举例说明发生在他们身上的事件。</a:t>
            </a:r>
            <a:endParaRPr lang="en-SG" sz="2400"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90549" y="390525"/>
            <a:ext cx="6048789" cy="788917"/>
          </a:xfrm>
        </p:spPr>
        <p:txBody>
          <a:bodyPr>
            <a:normAutofit/>
          </a:bodyPr>
          <a:lstStyle/>
          <a:p>
            <a:pPr algn="ctr">
              <a:lnSpc>
                <a:spcPct val="107000"/>
              </a:lnSpc>
              <a:spcAft>
                <a:spcPts val="800"/>
              </a:spcAft>
            </a:pPr>
            <a:r>
              <a:rPr lang="en-SG" b="1" dirty="0">
                <a:solidFill>
                  <a:srgbClr val="FF0000"/>
                </a:solidFill>
              </a:rPr>
              <a:t>Validity </a:t>
            </a:r>
            <a:r>
              <a:rPr lang="zh-CN" altLang="en-US" sz="3100" b="1" dirty="0">
                <a:solidFill>
                  <a:srgbClr val="FF0000"/>
                </a:solidFill>
              </a:rPr>
              <a:t>有效性</a:t>
            </a:r>
            <a:endParaRPr lang="en-SG" sz="3100" b="1" dirty="0">
              <a:solidFill>
                <a:srgbClr val="FF0000"/>
              </a:solidFill>
            </a:endParaRPr>
          </a:p>
        </p:txBody>
      </p:sp>
      <p:sp>
        <p:nvSpPr>
          <p:cNvPr id="4" name="Rectangle 3"/>
          <p:cNvSpPr/>
          <p:nvPr/>
        </p:nvSpPr>
        <p:spPr>
          <a:xfrm>
            <a:off x="1338470" y="1179443"/>
            <a:ext cx="6048788" cy="4955203"/>
          </a:xfrm>
          <a:prstGeom prst="rect">
            <a:avLst/>
          </a:prstGeom>
        </p:spPr>
        <p:txBody>
          <a:bodyPr wrap="square">
            <a:spAutoFit/>
          </a:bodyPr>
          <a:lstStyle/>
          <a:p>
            <a:pPr marL="342900" indent="-342900">
              <a:buFont typeface="Wingdings" panose="05000000000000000000" pitchFamily="2" charset="2"/>
              <a:buChar char="§"/>
            </a:pPr>
            <a:r>
              <a:rPr lang="zh-CN" altLang="en-US" sz="2000" dirty="0">
                <a:solidFill>
                  <a:srgbClr val="002060"/>
                </a:solidFill>
                <a:latin typeface="宋体" panose="02010600030101010101" pitchFamily="2" charset="-122"/>
                <a:ea typeface="宋体" panose="02010600030101010101" pitchFamily="2" charset="-122"/>
              </a:rPr>
              <a:t>当研究人员根据访谈，观察和其他材料整理出一个数据集时，他</a:t>
            </a:r>
            <a:r>
              <a:rPr lang="en-US" altLang="zh-CN" sz="2000" dirty="0">
                <a:solidFill>
                  <a:srgbClr val="002060"/>
                </a:solidFill>
                <a:latin typeface="宋体" panose="02010600030101010101" pitchFamily="2" charset="-122"/>
                <a:ea typeface="宋体" panose="02010600030101010101" pitchFamily="2" charset="-122"/>
              </a:rPr>
              <a:t>/</a:t>
            </a:r>
            <a:r>
              <a:rPr lang="zh-CN" altLang="en-US" sz="2000" dirty="0">
                <a:solidFill>
                  <a:srgbClr val="002060"/>
                </a:solidFill>
                <a:latin typeface="宋体" panose="02010600030101010101" pitchFamily="2" charset="-122"/>
                <a:ea typeface="宋体" panose="02010600030101010101" pitchFamily="2" charset="-122"/>
              </a:rPr>
              <a:t>她需要牢记用于证明研究有效性的标准。</a:t>
            </a:r>
            <a:endParaRPr lang="zh-CN" altLang="en-US" sz="2000" dirty="0">
              <a:solidFill>
                <a:srgbClr val="002060"/>
              </a:solidFill>
              <a:latin typeface="宋体" panose="02010600030101010101" pitchFamily="2" charset="-122"/>
              <a:ea typeface="宋体" panose="02010600030101010101" pitchFamily="2" charset="-122"/>
            </a:endParaRPr>
          </a:p>
          <a:p>
            <a:endParaRPr lang="zh-CN" altLang="en-US" sz="2000" dirty="0">
              <a:solidFill>
                <a:srgbClr val="002060"/>
              </a:solidFill>
              <a:latin typeface="宋体" panose="02010600030101010101" pitchFamily="2" charset="-122"/>
              <a:ea typeface="宋体" panose="02010600030101010101" pitchFamily="2" charset="-122"/>
            </a:endParaRPr>
          </a:p>
          <a:p>
            <a:pPr marL="342900" indent="-342900">
              <a:buFont typeface="Arial" panose="020B0604020202020204" pitchFamily="34" charset="0"/>
              <a:buChar char="•"/>
            </a:pPr>
            <a:r>
              <a:rPr lang="zh-CN" altLang="en-US" sz="2000" dirty="0">
                <a:solidFill>
                  <a:srgbClr val="002060"/>
                </a:solidFill>
                <a:latin typeface="宋体" panose="02010600030101010101" pitchFamily="2" charset="-122"/>
                <a:ea typeface="宋体" panose="02010600030101010101" pitchFamily="2" charset="-122"/>
              </a:rPr>
              <a:t>当我们谈论有效性时，我们会参考学术研究群体所同意的，从数据中获得的经验证据实际上反映了我们正在研究的概念的含义。</a:t>
            </a:r>
            <a:endParaRPr lang="en-SG" altLang="zh-CN" sz="2000" dirty="0">
              <a:solidFill>
                <a:srgbClr val="002060"/>
              </a:solidFill>
              <a:latin typeface="宋体" panose="02010600030101010101" pitchFamily="2" charset="-122"/>
              <a:ea typeface="宋体" panose="02010600030101010101" pitchFamily="2" charset="-122"/>
            </a:endParaRPr>
          </a:p>
          <a:p>
            <a:endParaRPr lang="en-SG" altLang="zh-CN" sz="2000" dirty="0">
              <a:solidFill>
                <a:srgbClr val="002060"/>
              </a:solidFill>
              <a:latin typeface="宋体" panose="02010600030101010101" pitchFamily="2" charset="-122"/>
              <a:ea typeface="宋体" panose="02010600030101010101" pitchFamily="2" charset="-122"/>
            </a:endParaRPr>
          </a:p>
          <a:p>
            <a:pPr marL="342900" indent="-342900">
              <a:buFont typeface="Wingdings" panose="05000000000000000000" pitchFamily="2" charset="2"/>
              <a:buChar char="§"/>
            </a:pPr>
            <a:r>
              <a:rPr lang="zh-CN" altLang="en-US" sz="2000" dirty="0">
                <a:solidFill>
                  <a:srgbClr val="002060"/>
                </a:solidFill>
                <a:latin typeface="宋体" panose="02010600030101010101" pitchFamily="2" charset="-122"/>
                <a:ea typeface="宋体" panose="02010600030101010101" pitchFamily="2" charset="-122"/>
              </a:rPr>
              <a:t>我们将使用五个标准来建立定性研究的有效性：</a:t>
            </a:r>
            <a:endParaRPr lang="zh-CN" altLang="en-US" sz="2000" dirty="0">
              <a:solidFill>
                <a:srgbClr val="002060"/>
              </a:solidFill>
              <a:latin typeface="宋体" panose="02010600030101010101" pitchFamily="2" charset="-122"/>
              <a:ea typeface="宋体" panose="02010600030101010101" pitchFamily="2" charset="-122"/>
            </a:endParaRPr>
          </a:p>
          <a:p>
            <a:pPr lvl="1"/>
            <a:r>
              <a:rPr lang="en-US" altLang="zh-CN" sz="2000" dirty="0">
                <a:latin typeface="宋体" panose="02010600030101010101" pitchFamily="2" charset="-122"/>
                <a:ea typeface="宋体" panose="02010600030101010101" pitchFamily="2" charset="-122"/>
              </a:rPr>
              <a:t>1.</a:t>
            </a:r>
            <a:r>
              <a:rPr lang="zh-CN" altLang="en-US" sz="2000" dirty="0">
                <a:latin typeface="宋体" panose="02010600030101010101" pitchFamily="2" charset="-122"/>
                <a:ea typeface="宋体" panose="02010600030101010101" pitchFamily="2" charset="-122"/>
              </a:rPr>
              <a:t>描述有效性 </a:t>
            </a:r>
            <a:r>
              <a:rPr lang="en-SG" altLang="zh-CN" sz="2000" dirty="0">
                <a:latin typeface="宋体" panose="02010600030101010101" pitchFamily="2" charset="-122"/>
                <a:ea typeface="宋体" panose="02010600030101010101" pitchFamily="2" charset="-122"/>
              </a:rPr>
              <a:t>(Descriptive Validity)</a:t>
            </a:r>
            <a:endParaRPr lang="zh-CN" altLang="en-US" sz="2000" dirty="0">
              <a:latin typeface="宋体" panose="02010600030101010101" pitchFamily="2" charset="-122"/>
              <a:ea typeface="宋体" panose="02010600030101010101" pitchFamily="2" charset="-122"/>
            </a:endParaRPr>
          </a:p>
          <a:p>
            <a:pPr lvl="1"/>
            <a:r>
              <a:rPr lang="en-US" altLang="zh-CN" sz="2000" dirty="0">
                <a:latin typeface="宋体" panose="02010600030101010101" pitchFamily="2" charset="-122"/>
                <a:ea typeface="宋体" panose="02010600030101010101" pitchFamily="2" charset="-122"/>
              </a:rPr>
              <a:t>2.</a:t>
            </a:r>
            <a:r>
              <a:rPr lang="zh-CN" altLang="en-US" sz="2000" dirty="0">
                <a:latin typeface="宋体" panose="02010600030101010101" pitchFamily="2" charset="-122"/>
                <a:ea typeface="宋体" panose="02010600030101010101" pitchFamily="2" charset="-122"/>
              </a:rPr>
              <a:t>解释有效性 </a:t>
            </a:r>
            <a:r>
              <a:rPr lang="en-SG" altLang="zh-CN" sz="2000" dirty="0">
                <a:latin typeface="宋体" panose="02010600030101010101" pitchFamily="2" charset="-122"/>
                <a:ea typeface="宋体" panose="02010600030101010101" pitchFamily="2" charset="-122"/>
              </a:rPr>
              <a:t>(Interpretative Validity)</a:t>
            </a:r>
            <a:endParaRPr lang="zh-CN" altLang="en-US" sz="2000" dirty="0">
              <a:latin typeface="宋体" panose="02010600030101010101" pitchFamily="2" charset="-122"/>
              <a:ea typeface="宋体" panose="02010600030101010101" pitchFamily="2" charset="-122"/>
            </a:endParaRPr>
          </a:p>
          <a:p>
            <a:pPr lvl="1"/>
            <a:r>
              <a:rPr lang="en-US" altLang="zh-CN" sz="2000" dirty="0">
                <a:latin typeface="宋体" panose="02010600030101010101" pitchFamily="2" charset="-122"/>
                <a:ea typeface="宋体" panose="02010600030101010101" pitchFamily="2" charset="-122"/>
              </a:rPr>
              <a:t>3.</a:t>
            </a:r>
            <a:r>
              <a:rPr lang="zh-CN" altLang="en-US" sz="2000" dirty="0">
                <a:latin typeface="宋体" panose="02010600030101010101" pitchFamily="2" charset="-122"/>
                <a:ea typeface="宋体" panose="02010600030101010101" pitchFamily="2" charset="-122"/>
              </a:rPr>
              <a:t>理论有效性 </a:t>
            </a:r>
            <a:r>
              <a:rPr lang="en-SG" altLang="zh-CN" sz="2000" dirty="0">
                <a:latin typeface="宋体" panose="02010600030101010101" pitchFamily="2" charset="-122"/>
                <a:ea typeface="宋体" panose="02010600030101010101" pitchFamily="2" charset="-122"/>
              </a:rPr>
              <a:t>(Theoretical Validity)</a:t>
            </a:r>
            <a:endParaRPr lang="zh-CN" altLang="en-US" sz="2000" dirty="0">
              <a:latin typeface="宋体" panose="02010600030101010101" pitchFamily="2" charset="-122"/>
              <a:ea typeface="宋体" panose="02010600030101010101" pitchFamily="2" charset="-122"/>
            </a:endParaRPr>
          </a:p>
          <a:p>
            <a:pPr lvl="1"/>
            <a:r>
              <a:rPr lang="en-US" altLang="zh-CN" sz="2000" dirty="0">
                <a:latin typeface="宋体" panose="02010600030101010101" pitchFamily="2" charset="-122"/>
                <a:ea typeface="宋体" panose="02010600030101010101" pitchFamily="2" charset="-122"/>
              </a:rPr>
              <a:t>4.</a:t>
            </a:r>
            <a:r>
              <a:rPr lang="zh-CN" altLang="en-US" sz="2000" dirty="0">
                <a:latin typeface="宋体" panose="02010600030101010101" pitchFamily="2" charset="-122"/>
                <a:ea typeface="宋体" panose="02010600030101010101" pitchFamily="2" charset="-122"/>
              </a:rPr>
              <a:t>概括性 </a:t>
            </a:r>
            <a:r>
              <a:rPr lang="en-SG" altLang="zh-CN" sz="2000" dirty="0">
                <a:latin typeface="宋体" panose="02010600030101010101" pitchFamily="2" charset="-122"/>
                <a:ea typeface="宋体" panose="02010600030101010101" pitchFamily="2" charset="-122"/>
              </a:rPr>
              <a:t>(Generalizability)</a:t>
            </a:r>
            <a:endParaRPr lang="zh-CN" altLang="en-US" sz="2000" dirty="0">
              <a:latin typeface="宋体" panose="02010600030101010101" pitchFamily="2" charset="-122"/>
              <a:ea typeface="宋体" panose="02010600030101010101" pitchFamily="2" charset="-122"/>
            </a:endParaRPr>
          </a:p>
          <a:p>
            <a:pPr lvl="1"/>
            <a:r>
              <a:rPr lang="en-US" altLang="zh-CN" sz="2000" dirty="0">
                <a:latin typeface="宋体" panose="02010600030101010101" pitchFamily="2" charset="-122"/>
                <a:ea typeface="宋体" panose="02010600030101010101" pitchFamily="2" charset="-122"/>
              </a:rPr>
              <a:t>5.</a:t>
            </a:r>
            <a:r>
              <a:rPr lang="zh-CN" altLang="en-US" sz="2000" dirty="0">
                <a:latin typeface="宋体" panose="02010600030101010101" pitchFamily="2" charset="-122"/>
                <a:ea typeface="宋体" panose="02010600030101010101" pitchFamily="2" charset="-122"/>
              </a:rPr>
              <a:t>评估有效性 </a:t>
            </a:r>
            <a:r>
              <a:rPr lang="en-SG" altLang="zh-CN" sz="2000" dirty="0">
                <a:latin typeface="宋体" panose="02010600030101010101" pitchFamily="2" charset="-122"/>
                <a:ea typeface="宋体" panose="02010600030101010101" pitchFamily="2" charset="-122"/>
              </a:rPr>
              <a:t>(Evaluative Validity)</a:t>
            </a:r>
            <a:endParaRPr lang="en-SG" altLang="zh-CN" sz="2000" dirty="0">
              <a:latin typeface="宋体" panose="02010600030101010101" pitchFamily="2" charset="-122"/>
              <a:ea typeface="宋体" panose="02010600030101010101" pitchFamily="2" charset="-122"/>
            </a:endParaRPr>
          </a:p>
          <a:p>
            <a:endParaRPr lang="en-SG" dirty="0">
              <a:latin typeface="宋体" panose="02010600030101010101" pitchFamily="2" charset="-122"/>
              <a:ea typeface="宋体" panose="02010600030101010101" pitchFamily="2" charset="-122"/>
            </a:endParaRPr>
          </a:p>
          <a:p>
            <a:endParaRPr lang="en-SG" dirty="0">
              <a:latin typeface="宋体" panose="02010600030101010101" pitchFamily="2" charset="-122"/>
              <a:ea typeface="宋体" panose="02010600030101010101" pitchFamily="2" charset="-122"/>
            </a:endParaRPr>
          </a:p>
        </p:txBody>
      </p:sp>
    </p:spTree>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90550" y="390526"/>
            <a:ext cx="6088546" cy="1106970"/>
          </a:xfrm>
        </p:spPr>
        <p:txBody>
          <a:bodyPr>
            <a:normAutofit fontScale="90000"/>
          </a:bodyPr>
          <a:lstStyle/>
          <a:p>
            <a:pPr algn="ctr">
              <a:lnSpc>
                <a:spcPct val="107000"/>
              </a:lnSpc>
              <a:spcAft>
                <a:spcPts val="800"/>
              </a:spcAft>
            </a:pPr>
            <a:r>
              <a:rPr lang="en-US" altLang="zh-CN" sz="3100" b="1" dirty="0">
                <a:solidFill>
                  <a:srgbClr val="FF0000"/>
                </a:solidFill>
                <a:latin typeface="宋体" panose="02010600030101010101" pitchFamily="2" charset="-122"/>
                <a:ea typeface="宋体" panose="02010600030101010101" pitchFamily="2" charset="-122"/>
              </a:rPr>
              <a:t>1.</a:t>
            </a:r>
            <a:r>
              <a:rPr lang="en-SG" altLang="zh-CN" sz="3100" b="1" dirty="0">
                <a:solidFill>
                  <a:srgbClr val="FF0000"/>
                </a:solidFill>
                <a:latin typeface="宋体" panose="02010600030101010101" pitchFamily="2" charset="-122"/>
                <a:ea typeface="宋体" panose="02010600030101010101" pitchFamily="2" charset="-122"/>
              </a:rPr>
              <a:t>Descriptive Validity </a:t>
            </a:r>
            <a:br>
              <a:rPr lang="en-SG" altLang="zh-CN" sz="3100" b="1" dirty="0">
                <a:solidFill>
                  <a:srgbClr val="FF0000"/>
                </a:solidFill>
                <a:latin typeface="宋体" panose="02010600030101010101" pitchFamily="2" charset="-122"/>
                <a:ea typeface="宋体" panose="02010600030101010101" pitchFamily="2" charset="-122"/>
              </a:rPr>
            </a:br>
            <a:r>
              <a:rPr lang="en-SG" altLang="zh-CN" sz="2700" b="1" dirty="0">
                <a:solidFill>
                  <a:srgbClr val="FF0000"/>
                </a:solidFill>
                <a:latin typeface="宋体" panose="02010600030101010101" pitchFamily="2" charset="-122"/>
                <a:ea typeface="宋体" panose="02010600030101010101" pitchFamily="2" charset="-122"/>
              </a:rPr>
              <a:t>(</a:t>
            </a:r>
            <a:r>
              <a:rPr lang="zh-CN" altLang="en-US" sz="2700" b="1" dirty="0">
                <a:solidFill>
                  <a:srgbClr val="FF0000"/>
                </a:solidFill>
                <a:latin typeface="宋体" panose="02010600030101010101" pitchFamily="2" charset="-122"/>
                <a:ea typeface="宋体" panose="02010600030101010101" pitchFamily="2" charset="-122"/>
              </a:rPr>
              <a:t>描述有效性</a:t>
            </a:r>
            <a:r>
              <a:rPr lang="en-SG" altLang="zh-CN" sz="2700" b="1" dirty="0">
                <a:solidFill>
                  <a:srgbClr val="FF0000"/>
                </a:solidFill>
                <a:latin typeface="宋体" panose="02010600030101010101" pitchFamily="2" charset="-122"/>
                <a:ea typeface="宋体" panose="02010600030101010101" pitchFamily="2" charset="-122"/>
              </a:rPr>
              <a:t>)</a:t>
            </a:r>
            <a:br>
              <a:rPr lang="zh-CN" altLang="en-US" dirty="0">
                <a:latin typeface="宋体" panose="02010600030101010101" pitchFamily="2" charset="-122"/>
                <a:ea typeface="宋体" panose="02010600030101010101" pitchFamily="2" charset="-122"/>
              </a:rPr>
            </a:br>
            <a:endParaRPr lang="en-SG" b="1" dirty="0">
              <a:solidFill>
                <a:schemeClr val="tx1"/>
              </a:solidFill>
            </a:endParaRPr>
          </a:p>
        </p:txBody>
      </p:sp>
      <p:sp>
        <p:nvSpPr>
          <p:cNvPr id="2" name="Rectangle 1"/>
          <p:cNvSpPr/>
          <p:nvPr/>
        </p:nvSpPr>
        <p:spPr>
          <a:xfrm>
            <a:off x="1364974" y="2226365"/>
            <a:ext cx="5420139" cy="1323439"/>
          </a:xfrm>
          <a:prstGeom prst="rect">
            <a:avLst/>
          </a:prstGeom>
        </p:spPr>
        <p:txBody>
          <a:bodyPr wrap="square">
            <a:spAutoFit/>
          </a:bodyPr>
          <a:lstStyle/>
          <a:p>
            <a:pPr algn="ctr">
              <a:spcAft>
                <a:spcPts val="0"/>
              </a:spcAft>
              <a:tabLst>
                <a:tab pos="4137660" algn="l"/>
              </a:tabLst>
            </a:pPr>
            <a:endParaRPr lang="en-SG" sz="1600" i="1" dirty="0">
              <a:solidFill>
                <a:srgbClr val="FF0000"/>
              </a:solidFill>
              <a:latin typeface="Aharoni" panose="02010803020104030203" pitchFamily="2" charset="-79"/>
              <a:ea typeface="DengXian" panose="02010600030101010101" pitchFamily="2" charset="-122"/>
              <a:cs typeface="Aharoni" panose="02010803020104030203" pitchFamily="2" charset="-79"/>
            </a:endParaRPr>
          </a:p>
          <a:p>
            <a:pPr algn="ctr">
              <a:spcAft>
                <a:spcPts val="0"/>
              </a:spcAft>
              <a:tabLst>
                <a:tab pos="4137660" algn="l"/>
              </a:tabLst>
            </a:pPr>
            <a:endParaRPr lang="en-SG" sz="1600" i="1" dirty="0">
              <a:solidFill>
                <a:srgbClr val="FF0000"/>
              </a:solidFill>
              <a:latin typeface="Aharoni" panose="02010803020104030203" pitchFamily="2" charset="-79"/>
              <a:ea typeface="DengXian" panose="02010600030101010101" pitchFamily="2" charset="-122"/>
              <a:cs typeface="Aharoni" panose="02010803020104030203" pitchFamily="2" charset="-79"/>
            </a:endParaRPr>
          </a:p>
          <a:p>
            <a:pPr algn="ctr">
              <a:spcAft>
                <a:spcPts val="0"/>
              </a:spcAft>
              <a:tabLst>
                <a:tab pos="4137660" algn="l"/>
              </a:tabLst>
            </a:pPr>
            <a:endParaRPr lang="en-SG" sz="1600" i="1" dirty="0">
              <a:solidFill>
                <a:srgbClr val="FF0000"/>
              </a:solidFill>
              <a:latin typeface="Aharoni" panose="02010803020104030203" pitchFamily="2" charset="-79"/>
              <a:ea typeface="DengXian" panose="02010600030101010101" pitchFamily="2" charset="-122"/>
              <a:cs typeface="Aharoni" panose="02010803020104030203" pitchFamily="2" charset="-79"/>
            </a:endParaRPr>
          </a:p>
          <a:p>
            <a:pPr algn="ctr">
              <a:spcAft>
                <a:spcPts val="0"/>
              </a:spcAft>
              <a:tabLst>
                <a:tab pos="4137660" algn="l"/>
              </a:tabLst>
            </a:pPr>
            <a:endParaRPr lang="en-SG" sz="1600" i="1" dirty="0">
              <a:solidFill>
                <a:srgbClr val="FF0000"/>
              </a:solidFill>
              <a:latin typeface="Aharoni" panose="02010803020104030203" pitchFamily="2" charset="-79"/>
              <a:ea typeface="DengXian" panose="02010600030101010101" pitchFamily="2" charset="-122"/>
              <a:cs typeface="Aharoni" panose="02010803020104030203" pitchFamily="2" charset="-79"/>
            </a:endParaRPr>
          </a:p>
          <a:p>
            <a:pPr algn="ctr">
              <a:spcAft>
                <a:spcPts val="0"/>
              </a:spcAft>
              <a:tabLst>
                <a:tab pos="4137660" algn="l"/>
              </a:tabLst>
            </a:pPr>
            <a:endParaRPr lang="en-SG" sz="1600" i="1" dirty="0">
              <a:solidFill>
                <a:srgbClr val="FF0000"/>
              </a:solidFill>
              <a:latin typeface="Aharoni" panose="02010803020104030203" pitchFamily="2" charset="-79"/>
              <a:ea typeface="DengXian" panose="02010600030101010101" pitchFamily="2" charset="-122"/>
              <a:cs typeface="Aharoni" panose="02010803020104030203" pitchFamily="2" charset="-79"/>
            </a:endParaRPr>
          </a:p>
        </p:txBody>
      </p:sp>
      <p:sp>
        <p:nvSpPr>
          <p:cNvPr id="4" name="Rectangle 3"/>
          <p:cNvSpPr/>
          <p:nvPr/>
        </p:nvSpPr>
        <p:spPr>
          <a:xfrm>
            <a:off x="1437861" y="1683026"/>
            <a:ext cx="5837582" cy="3785652"/>
          </a:xfrm>
          <a:prstGeom prst="rect">
            <a:avLst/>
          </a:prstGeom>
        </p:spPr>
        <p:txBody>
          <a:bodyPr wrap="square">
            <a:spAutoFit/>
          </a:bodyPr>
          <a:lstStyle/>
          <a:p>
            <a:pPr marL="342900" indent="-342900">
              <a:buFont typeface="Wingdings" panose="05000000000000000000" pitchFamily="2" charset="2"/>
              <a:buChar char="§"/>
            </a:pPr>
            <a:r>
              <a:rPr lang="zh-CN" altLang="en-US" sz="2400" dirty="0">
                <a:latin typeface="宋体" panose="02010600030101010101" pitchFamily="2" charset="-122"/>
                <a:ea typeface="宋体" panose="02010600030101010101" pitchFamily="2" charset="-122"/>
              </a:rPr>
              <a:t>描述有效性是指研究人员在实地成功捕获和表示事实的情况。</a:t>
            </a:r>
            <a:endParaRPr lang="en-SG" altLang="zh-CN" sz="2400" dirty="0">
              <a:latin typeface="宋体" panose="02010600030101010101" pitchFamily="2" charset="-122"/>
              <a:ea typeface="宋体" panose="02010600030101010101" pitchFamily="2" charset="-122"/>
            </a:endParaRPr>
          </a:p>
          <a:p>
            <a:pPr marL="342900" indent="-342900">
              <a:buFont typeface="Wingdings" panose="05000000000000000000" pitchFamily="2" charset="2"/>
              <a:buChar char="§"/>
            </a:pPr>
            <a:endParaRPr lang="zh-CN" altLang="en-US" sz="2400" dirty="0">
              <a:latin typeface="宋体" panose="02010600030101010101" pitchFamily="2" charset="-122"/>
              <a:ea typeface="宋体" panose="02010600030101010101" pitchFamily="2" charset="-122"/>
            </a:endParaRPr>
          </a:p>
          <a:p>
            <a:pPr marL="342900" indent="-342900">
              <a:buFont typeface="Wingdings" panose="05000000000000000000" pitchFamily="2" charset="2"/>
              <a:buChar char="§"/>
            </a:pPr>
            <a:r>
              <a:rPr lang="zh-CN" altLang="en-US" sz="2400" dirty="0">
                <a:latin typeface="宋体" panose="02010600030101010101" pitchFamily="2" charset="-122"/>
                <a:ea typeface="宋体" panose="02010600030101010101" pitchFamily="2" charset="-122"/>
              </a:rPr>
              <a:t>关于他所观察到的内容的研究是否完整而诚实？</a:t>
            </a:r>
            <a:endParaRPr lang="en-SG" altLang="zh-CN" sz="2400" dirty="0">
              <a:latin typeface="宋体" panose="02010600030101010101" pitchFamily="2" charset="-122"/>
              <a:ea typeface="宋体" panose="02010600030101010101" pitchFamily="2" charset="-122"/>
            </a:endParaRPr>
          </a:p>
          <a:p>
            <a:pPr marL="342900" indent="-342900">
              <a:buFont typeface="Wingdings" panose="05000000000000000000" pitchFamily="2" charset="2"/>
              <a:buChar char="§"/>
            </a:pPr>
            <a:endParaRPr lang="zh-CN" altLang="en-US" sz="2400" dirty="0">
              <a:latin typeface="宋体" panose="02010600030101010101" pitchFamily="2" charset="-122"/>
              <a:ea typeface="宋体" panose="02010600030101010101" pitchFamily="2" charset="-122"/>
            </a:endParaRPr>
          </a:p>
          <a:p>
            <a:pPr marL="342900" indent="-342900">
              <a:buFont typeface="Wingdings" panose="05000000000000000000" pitchFamily="2" charset="2"/>
              <a:buChar char="§"/>
            </a:pPr>
            <a:r>
              <a:rPr lang="zh-CN" altLang="en-US" sz="2400" dirty="0">
                <a:latin typeface="宋体" panose="02010600030101010101" pitchFamily="2" charset="-122"/>
                <a:ea typeface="宋体" panose="02010600030101010101" pitchFamily="2" charset="-122"/>
              </a:rPr>
              <a:t>现场的其他观察者会不会描述相同的互动，相同的陈述并影响相同的事实？</a:t>
            </a:r>
            <a:endParaRPr lang="zh-CN" altLang="en-US" sz="2400" dirty="0">
              <a:latin typeface="宋体" panose="02010600030101010101" pitchFamily="2" charset="-122"/>
              <a:ea typeface="宋体" panose="02010600030101010101" pitchFamily="2" charset="-122"/>
            </a:endParaRPr>
          </a:p>
          <a:p>
            <a:endParaRPr lang="en-SG" altLang="zh-CN" sz="2400" dirty="0">
              <a:latin typeface="宋体" panose="02010600030101010101" pitchFamily="2" charset="-122"/>
              <a:ea typeface="宋体" panose="02010600030101010101" pitchFamily="2" charset="-122"/>
            </a:endParaRPr>
          </a:p>
          <a:p>
            <a:pPr marL="342900" indent="-342900">
              <a:buFont typeface="Wingdings" panose="05000000000000000000" pitchFamily="2" charset="2"/>
              <a:buChar char="§"/>
            </a:pPr>
            <a:r>
              <a:rPr lang="zh-CN" altLang="en-US" sz="2400" dirty="0">
                <a:latin typeface="宋体" panose="02010600030101010101" pitchFamily="2" charset="-122"/>
                <a:ea typeface="宋体" panose="02010600030101010101" pitchFamily="2" charset="-122"/>
              </a:rPr>
              <a:t>还有其他证据支持研究人员的描述吗？</a:t>
            </a:r>
            <a:endParaRPr lang="en-SG" sz="2400" dirty="0">
              <a:latin typeface="宋体" panose="02010600030101010101" pitchFamily="2" charset="-122"/>
              <a:ea typeface="宋体" panose="02010600030101010101" pitchFamily="2" charset="-122"/>
            </a:endParaRPr>
          </a:p>
        </p:txBody>
      </p:sp>
    </p:spTree>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90549" y="390526"/>
            <a:ext cx="6009033" cy="1279248"/>
          </a:xfrm>
        </p:spPr>
        <p:txBody>
          <a:bodyPr>
            <a:normAutofit/>
          </a:bodyPr>
          <a:lstStyle/>
          <a:p>
            <a:pPr algn="ctr">
              <a:lnSpc>
                <a:spcPct val="107000"/>
              </a:lnSpc>
              <a:spcAft>
                <a:spcPts val="800"/>
              </a:spcAft>
            </a:pPr>
            <a:r>
              <a:rPr lang="en-US" altLang="zh-CN" sz="2800" b="1" dirty="0">
                <a:solidFill>
                  <a:srgbClr val="FF0000"/>
                </a:solidFill>
                <a:latin typeface="宋体" panose="02010600030101010101" pitchFamily="2" charset="-122"/>
                <a:ea typeface="宋体" panose="02010600030101010101" pitchFamily="2" charset="-122"/>
              </a:rPr>
              <a:t>2. </a:t>
            </a:r>
            <a:r>
              <a:rPr lang="en-SG" altLang="zh-CN" sz="2800" b="1" dirty="0">
                <a:solidFill>
                  <a:srgbClr val="FF0000"/>
                </a:solidFill>
                <a:latin typeface="宋体" panose="02010600030101010101" pitchFamily="2" charset="-122"/>
                <a:ea typeface="宋体" panose="02010600030101010101" pitchFamily="2" charset="-122"/>
              </a:rPr>
              <a:t>Interpretative Validity</a:t>
            </a:r>
            <a:br>
              <a:rPr lang="en-SG" altLang="zh-CN" sz="2800" b="1" dirty="0">
                <a:solidFill>
                  <a:srgbClr val="FF0000"/>
                </a:solidFill>
                <a:latin typeface="宋体" panose="02010600030101010101" pitchFamily="2" charset="-122"/>
                <a:ea typeface="宋体" panose="02010600030101010101" pitchFamily="2" charset="-122"/>
              </a:rPr>
            </a:br>
            <a:r>
              <a:rPr lang="zh-CN" altLang="en-US" sz="2800" b="1" dirty="0">
                <a:solidFill>
                  <a:srgbClr val="FF0000"/>
                </a:solidFill>
                <a:latin typeface="宋体" panose="02010600030101010101" pitchFamily="2" charset="-122"/>
                <a:ea typeface="宋体" panose="02010600030101010101" pitchFamily="2" charset="-122"/>
              </a:rPr>
              <a:t>解释有效性</a:t>
            </a:r>
            <a:endParaRPr lang="en-SG" sz="2800" b="1" dirty="0">
              <a:solidFill>
                <a:srgbClr val="FF0000"/>
              </a:solidFill>
            </a:endParaRPr>
          </a:p>
        </p:txBody>
      </p:sp>
      <p:sp>
        <p:nvSpPr>
          <p:cNvPr id="2" name="Rectangle 1"/>
          <p:cNvSpPr/>
          <p:nvPr/>
        </p:nvSpPr>
        <p:spPr>
          <a:xfrm>
            <a:off x="1364974" y="2226365"/>
            <a:ext cx="5420139" cy="1384995"/>
          </a:xfrm>
          <a:prstGeom prst="rect">
            <a:avLst/>
          </a:prstGeom>
        </p:spPr>
        <p:txBody>
          <a:bodyPr wrap="square">
            <a:spAutoFit/>
          </a:bodyPr>
          <a:lstStyle/>
          <a:p>
            <a:pPr algn="ctr">
              <a:spcAft>
                <a:spcPts val="0"/>
              </a:spcAft>
              <a:tabLst>
                <a:tab pos="4137660" algn="l"/>
              </a:tabLst>
            </a:pPr>
            <a:endParaRPr lang="en-SG" i="1" dirty="0">
              <a:solidFill>
                <a:srgbClr val="FF0000"/>
              </a:solidFill>
              <a:latin typeface="Aharoni" panose="02010803020104030203" pitchFamily="2" charset="-79"/>
              <a:ea typeface="DengXian" panose="02010600030101010101" pitchFamily="2" charset="-122"/>
              <a:cs typeface="Aharoni" panose="02010803020104030203" pitchFamily="2" charset="-79"/>
            </a:endParaRPr>
          </a:p>
          <a:p>
            <a:pPr algn="ctr">
              <a:spcAft>
                <a:spcPts val="0"/>
              </a:spcAft>
              <a:tabLst>
                <a:tab pos="4137660" algn="l"/>
              </a:tabLst>
            </a:pPr>
            <a:endParaRPr lang="en-SG" sz="6600" i="1" dirty="0">
              <a:solidFill>
                <a:srgbClr val="FF0000"/>
              </a:solidFill>
              <a:latin typeface="Aharoni" panose="02010803020104030203" pitchFamily="2" charset="-79"/>
              <a:ea typeface="DengXian" panose="02010600030101010101" pitchFamily="2" charset="-122"/>
              <a:cs typeface="Aharoni" panose="02010803020104030203" pitchFamily="2" charset="-79"/>
            </a:endParaRPr>
          </a:p>
        </p:txBody>
      </p:sp>
      <p:sp>
        <p:nvSpPr>
          <p:cNvPr id="4" name="Rectangle 3"/>
          <p:cNvSpPr/>
          <p:nvPr/>
        </p:nvSpPr>
        <p:spPr>
          <a:xfrm>
            <a:off x="1563757" y="1537251"/>
            <a:ext cx="5526156" cy="4524315"/>
          </a:xfrm>
          <a:prstGeom prst="rect">
            <a:avLst/>
          </a:prstGeom>
        </p:spPr>
        <p:txBody>
          <a:bodyPr wrap="square">
            <a:spAutoFit/>
          </a:bodyPr>
          <a:lstStyle/>
          <a:p>
            <a:pPr marL="342900" indent="-342900">
              <a:buFont typeface="Wingdings" panose="05000000000000000000" pitchFamily="2" charset="2"/>
              <a:buChar char="§"/>
            </a:pPr>
            <a:r>
              <a:rPr lang="zh-CN" altLang="en-US" sz="2400" dirty="0">
                <a:latin typeface="宋体" panose="02010600030101010101" pitchFamily="2" charset="-122"/>
                <a:ea typeface="宋体" panose="02010600030101010101" pitchFamily="2" charset="-122"/>
              </a:rPr>
              <a:t>管理研究人员还对对象和情况对所研究的参与者意味着什么感兴趣。</a:t>
            </a:r>
            <a:endParaRPr lang="zh-CN" altLang="en-US" sz="2400" dirty="0">
              <a:latin typeface="宋体" panose="02010600030101010101" pitchFamily="2" charset="-122"/>
              <a:ea typeface="宋体" panose="02010600030101010101" pitchFamily="2" charset="-122"/>
            </a:endParaRPr>
          </a:p>
          <a:p>
            <a:pPr marL="342900" indent="-342900">
              <a:buFont typeface="Wingdings" panose="05000000000000000000" pitchFamily="2" charset="2"/>
              <a:buChar char="§"/>
            </a:pPr>
            <a:endParaRPr lang="zh-CN" altLang="en-US" sz="2400" dirty="0">
              <a:latin typeface="宋体" panose="02010600030101010101" pitchFamily="2" charset="-122"/>
              <a:ea typeface="宋体" panose="02010600030101010101" pitchFamily="2" charset="-122"/>
            </a:endParaRPr>
          </a:p>
          <a:p>
            <a:pPr marL="342900" indent="-342900">
              <a:buFont typeface="Wingdings" panose="05000000000000000000" pitchFamily="2" charset="2"/>
              <a:buChar char="§"/>
            </a:pPr>
            <a:r>
              <a:rPr lang="zh-CN" altLang="en-US" sz="2400" dirty="0">
                <a:latin typeface="宋体" panose="02010600030101010101" pitchFamily="2" charset="-122"/>
                <a:ea typeface="宋体" panose="02010600030101010101" pitchFamily="2" charset="-122"/>
              </a:rPr>
              <a:t>除了描述人们在做什么和说什么之外，研究人员还想知道参与者的观点或观点是什么。</a:t>
            </a:r>
            <a:endParaRPr lang="zh-CN" altLang="en-US" sz="2400" dirty="0">
              <a:latin typeface="宋体" panose="02010600030101010101" pitchFamily="2" charset="-122"/>
              <a:ea typeface="宋体" panose="02010600030101010101" pitchFamily="2" charset="-122"/>
            </a:endParaRPr>
          </a:p>
          <a:p>
            <a:pPr marL="342900" indent="-342900">
              <a:buFont typeface="Wingdings" panose="05000000000000000000" pitchFamily="2" charset="2"/>
              <a:buChar char="§"/>
            </a:pPr>
            <a:endParaRPr lang="zh-CN" altLang="en-US" sz="2400" dirty="0">
              <a:latin typeface="宋体" panose="02010600030101010101" pitchFamily="2" charset="-122"/>
              <a:ea typeface="宋体" panose="02010600030101010101" pitchFamily="2" charset="-122"/>
            </a:endParaRPr>
          </a:p>
          <a:p>
            <a:pPr marL="342900" indent="-342900">
              <a:buFont typeface="Wingdings" panose="05000000000000000000" pitchFamily="2" charset="2"/>
              <a:buChar char="§"/>
            </a:pPr>
            <a:r>
              <a:rPr lang="zh-CN" altLang="en-US" sz="2400" dirty="0">
                <a:latin typeface="宋体" panose="02010600030101010101" pitchFamily="2" charset="-122"/>
                <a:ea typeface="宋体" panose="02010600030101010101" pitchFamily="2" charset="-122"/>
              </a:rPr>
              <a:t>我们如何检验研究人员的解释是否有效？ 为了评估解释的有效性，我们别无选择，只能返回描述。 </a:t>
            </a:r>
            <a:endParaRPr lang="en-SG" altLang="zh-CN" sz="2400" dirty="0">
              <a:latin typeface="宋体" panose="02010600030101010101" pitchFamily="2" charset="-122"/>
              <a:ea typeface="宋体" panose="02010600030101010101" pitchFamily="2" charset="-122"/>
            </a:endParaRPr>
          </a:p>
          <a:p>
            <a:pPr marL="342900" indent="-342900">
              <a:buFont typeface="Wingdings" panose="05000000000000000000" pitchFamily="2" charset="2"/>
              <a:buChar char="§"/>
            </a:pPr>
            <a:endParaRPr lang="en-SG" altLang="zh-CN" sz="2400" dirty="0">
              <a:latin typeface="宋体" panose="02010600030101010101" pitchFamily="2" charset="-122"/>
              <a:ea typeface="宋体" panose="02010600030101010101" pitchFamily="2" charset="-122"/>
            </a:endParaRPr>
          </a:p>
          <a:p>
            <a:pPr marL="342900" indent="-342900">
              <a:buFont typeface="Wingdings" panose="05000000000000000000" pitchFamily="2" charset="2"/>
              <a:buChar char="§"/>
            </a:pPr>
            <a:r>
              <a:rPr lang="zh-CN" altLang="en-US" sz="2400" dirty="0">
                <a:latin typeface="宋体" panose="02010600030101010101" pitchFamily="2" charset="-122"/>
                <a:ea typeface="宋体" panose="02010600030101010101" pitchFamily="2" charset="-122"/>
              </a:rPr>
              <a:t>解释与研究者的意见或偏好无关。</a:t>
            </a:r>
            <a:endParaRPr lang="en-SG" sz="2400" dirty="0">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90549" y="390525"/>
            <a:ext cx="6194563" cy="1173231"/>
          </a:xfrm>
        </p:spPr>
        <p:txBody>
          <a:bodyPr>
            <a:normAutofit fontScale="90000"/>
          </a:bodyPr>
          <a:lstStyle/>
          <a:p>
            <a:pPr algn="ctr">
              <a:lnSpc>
                <a:spcPct val="107000"/>
              </a:lnSpc>
              <a:spcAft>
                <a:spcPts val="800"/>
              </a:spcAft>
            </a:pPr>
            <a:r>
              <a:rPr lang="en-SG" altLang="zh-CN" sz="3100" b="1" dirty="0">
                <a:solidFill>
                  <a:srgbClr val="FF0000"/>
                </a:solidFill>
                <a:latin typeface="宋体" panose="02010600030101010101" pitchFamily="2" charset="-122"/>
                <a:ea typeface="宋体" panose="02010600030101010101" pitchFamily="2" charset="-122"/>
              </a:rPr>
              <a:t>3. Theoretical Validity</a:t>
            </a:r>
            <a:br>
              <a:rPr lang="en-SG" altLang="zh-CN" sz="3100" b="1" dirty="0">
                <a:solidFill>
                  <a:srgbClr val="FF0000"/>
                </a:solidFill>
                <a:latin typeface="宋体" panose="02010600030101010101" pitchFamily="2" charset="-122"/>
                <a:ea typeface="宋体" panose="02010600030101010101" pitchFamily="2" charset="-122"/>
              </a:rPr>
            </a:br>
            <a:r>
              <a:rPr lang="zh-CN" altLang="en-US" sz="3100" b="1" dirty="0">
                <a:solidFill>
                  <a:srgbClr val="FF0000"/>
                </a:solidFill>
                <a:latin typeface="宋体" panose="02010600030101010101" pitchFamily="2" charset="-122"/>
                <a:ea typeface="宋体" panose="02010600030101010101" pitchFamily="2" charset="-122"/>
              </a:rPr>
              <a:t>理论有效性</a:t>
            </a:r>
            <a:br>
              <a:rPr lang="en-SG" altLang="zh-CN" dirty="0">
                <a:latin typeface="宋体" panose="02010600030101010101" pitchFamily="2" charset="-122"/>
                <a:ea typeface="宋体" panose="02010600030101010101" pitchFamily="2" charset="-122"/>
              </a:rPr>
            </a:br>
            <a:endParaRPr lang="en-SG" b="1" dirty="0">
              <a:solidFill>
                <a:schemeClr val="tx1"/>
              </a:solidFill>
            </a:endParaRPr>
          </a:p>
        </p:txBody>
      </p:sp>
      <p:sp>
        <p:nvSpPr>
          <p:cNvPr id="2" name="Rectangle 1"/>
          <p:cNvSpPr/>
          <p:nvPr/>
        </p:nvSpPr>
        <p:spPr>
          <a:xfrm>
            <a:off x="1364974" y="2226365"/>
            <a:ext cx="5420139" cy="1107996"/>
          </a:xfrm>
          <a:prstGeom prst="rect">
            <a:avLst/>
          </a:prstGeom>
        </p:spPr>
        <p:txBody>
          <a:bodyPr wrap="square">
            <a:spAutoFit/>
          </a:bodyPr>
          <a:lstStyle/>
          <a:p>
            <a:pPr algn="ctr">
              <a:spcAft>
                <a:spcPts val="0"/>
              </a:spcAft>
              <a:tabLst>
                <a:tab pos="4137660" algn="l"/>
              </a:tabLst>
            </a:pPr>
            <a:endParaRPr lang="en-SG" sz="6600" i="1" dirty="0">
              <a:solidFill>
                <a:srgbClr val="FF0000"/>
              </a:solidFill>
              <a:latin typeface="Aharoni" panose="02010803020104030203" pitchFamily="2" charset="-79"/>
              <a:ea typeface="DengXian" panose="02010600030101010101" pitchFamily="2" charset="-122"/>
              <a:cs typeface="Aharoni" panose="02010803020104030203" pitchFamily="2" charset="-79"/>
            </a:endParaRPr>
          </a:p>
        </p:txBody>
      </p:sp>
      <p:sp>
        <p:nvSpPr>
          <p:cNvPr id="4" name="Rectangle 3"/>
          <p:cNvSpPr/>
          <p:nvPr/>
        </p:nvSpPr>
        <p:spPr>
          <a:xfrm>
            <a:off x="1709529" y="1325218"/>
            <a:ext cx="5764697" cy="5315988"/>
          </a:xfrm>
          <a:prstGeom prst="rect">
            <a:avLst/>
          </a:prstGeom>
        </p:spPr>
        <p:txBody>
          <a:bodyPr wrap="square">
            <a:spAutoFit/>
          </a:bodyPr>
          <a:lstStyle/>
          <a:p>
            <a:pPr marL="342900" indent="-342900">
              <a:buFont typeface="Wingdings" panose="05000000000000000000" pitchFamily="2" charset="2"/>
              <a:buChar char="§"/>
            </a:pPr>
            <a:r>
              <a:rPr lang="zh-CN" altLang="en-US" sz="2400" dirty="0">
                <a:latin typeface="宋体" panose="02010600030101010101" pitchFamily="2" charset="-122"/>
                <a:ea typeface="宋体" panose="02010600030101010101" pitchFamily="2" charset="-122"/>
              </a:rPr>
              <a:t>理论有效性是指研究对研究者的意义，而不是对被研究的参与者的意义。</a:t>
            </a:r>
            <a:endParaRPr lang="zh-CN" altLang="en-US" sz="2400" dirty="0">
              <a:latin typeface="宋体" panose="02010600030101010101" pitchFamily="2" charset="-122"/>
              <a:ea typeface="宋体" panose="02010600030101010101" pitchFamily="2" charset="-122"/>
            </a:endParaRPr>
          </a:p>
          <a:p>
            <a:r>
              <a:rPr lang="zh-CN" altLang="en-US" sz="2400" dirty="0">
                <a:latin typeface="宋体" panose="02010600030101010101" pitchFamily="2" charset="-122"/>
                <a:ea typeface="宋体" panose="02010600030101010101" pitchFamily="2" charset="-122"/>
              </a:rPr>
              <a:t> </a:t>
            </a:r>
            <a:endParaRPr lang="zh-CN" altLang="en-US" sz="2400" dirty="0">
              <a:latin typeface="宋体" panose="02010600030101010101" pitchFamily="2" charset="-122"/>
              <a:ea typeface="宋体" panose="02010600030101010101" pitchFamily="2" charset="-122"/>
            </a:endParaRPr>
          </a:p>
          <a:p>
            <a:pPr marL="342900" indent="-342900">
              <a:buFont typeface="Wingdings" panose="05000000000000000000" pitchFamily="2" charset="2"/>
              <a:buChar char="§"/>
            </a:pPr>
            <a:r>
              <a:rPr lang="zh-CN" altLang="en-US" sz="2400" dirty="0">
                <a:latin typeface="宋体" panose="02010600030101010101" pitchFamily="2" charset="-122"/>
                <a:ea typeface="宋体" panose="02010600030101010101" pitchFamily="2" charset="-122"/>
              </a:rPr>
              <a:t>理论有效性指该研究对学者社区的概念和理论资源有何贡献。</a:t>
            </a:r>
            <a:endParaRPr lang="zh-CN" altLang="en-US" sz="2400" dirty="0">
              <a:latin typeface="宋体" panose="02010600030101010101" pitchFamily="2" charset="-122"/>
              <a:ea typeface="宋体" panose="02010600030101010101" pitchFamily="2" charset="-122"/>
            </a:endParaRPr>
          </a:p>
          <a:p>
            <a:endParaRPr lang="zh-CN" altLang="en-US" sz="2400" dirty="0">
              <a:latin typeface="宋体" panose="02010600030101010101" pitchFamily="2" charset="-122"/>
              <a:ea typeface="宋体" panose="02010600030101010101" pitchFamily="2" charset="-122"/>
            </a:endParaRPr>
          </a:p>
          <a:p>
            <a:pPr marL="342900" indent="-342900">
              <a:buFont typeface="Wingdings" panose="05000000000000000000" pitchFamily="2" charset="2"/>
              <a:buChar char="§"/>
            </a:pPr>
            <a:r>
              <a:rPr lang="zh-CN" altLang="en-US" sz="2400" dirty="0">
                <a:latin typeface="宋体" panose="02010600030101010101" pitchFamily="2" charset="-122"/>
                <a:ea typeface="宋体" panose="02010600030101010101" pitchFamily="2" charset="-122"/>
              </a:rPr>
              <a:t>当研究人员将其陈述和解释置于更广泛的人类行为概念和模型中时，就会进行理论上的有效性检验。</a:t>
            </a:r>
            <a:endParaRPr lang="en-SG" altLang="zh-CN" sz="2400" dirty="0">
              <a:latin typeface="宋体" panose="02010600030101010101" pitchFamily="2" charset="-122"/>
              <a:ea typeface="宋体" panose="02010600030101010101" pitchFamily="2" charset="-122"/>
            </a:endParaRPr>
          </a:p>
          <a:p>
            <a:pPr marL="342900" indent="-342900">
              <a:buFont typeface="Wingdings" panose="05000000000000000000" pitchFamily="2" charset="2"/>
              <a:buChar char="§"/>
            </a:pPr>
            <a:endParaRPr lang="zh-CN" altLang="en-US" sz="2400" dirty="0">
              <a:latin typeface="宋体" panose="02010600030101010101" pitchFamily="2" charset="-122"/>
              <a:ea typeface="宋体" panose="02010600030101010101" pitchFamily="2" charset="-122"/>
            </a:endParaRPr>
          </a:p>
          <a:p>
            <a:pPr marL="342900" indent="-342900">
              <a:buFont typeface="Wingdings" panose="05000000000000000000" pitchFamily="2" charset="2"/>
              <a:buChar char="§"/>
            </a:pPr>
            <a:r>
              <a:rPr lang="zh-CN" altLang="en-US" sz="2400" dirty="0">
                <a:latin typeface="宋体" panose="02010600030101010101" pitchFamily="2" charset="-122"/>
                <a:ea typeface="宋体" panose="02010600030101010101" pitchFamily="2" charset="-122"/>
              </a:rPr>
              <a:t>验证是通过对最终研究成果的批判来进行的，该成果在专业研讨会，会议上通过同行评审出版物发表，匿名评审可能会提出问题并质疑作者的主张。</a:t>
            </a:r>
            <a:endParaRPr lang="en-SG" sz="2400" dirty="0">
              <a:latin typeface="宋体" panose="02010600030101010101" pitchFamily="2" charset="-122"/>
              <a:ea typeface="宋体" panose="02010600030101010101" pitchFamily="2" charset="-122"/>
            </a:endParaRPr>
          </a:p>
        </p:txBody>
      </p:sp>
    </p:spTree>
  </p:cSld>
  <p:clrMapOvr>
    <a:masterClrMapping/>
  </p:clrMapOvr>
  <p:transition spd="slow">
    <p:randomBar dir="ver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09818" y="390526"/>
            <a:ext cx="5969277" cy="974448"/>
          </a:xfrm>
        </p:spPr>
        <p:txBody>
          <a:bodyPr>
            <a:noAutofit/>
          </a:bodyPr>
          <a:lstStyle/>
          <a:p>
            <a:pPr algn="ctr">
              <a:lnSpc>
                <a:spcPct val="107000"/>
              </a:lnSpc>
              <a:spcAft>
                <a:spcPts val="800"/>
              </a:spcAft>
            </a:pPr>
            <a:r>
              <a:rPr lang="en-US" altLang="zh-CN" sz="2800" b="1" dirty="0">
                <a:solidFill>
                  <a:srgbClr val="FF0000"/>
                </a:solidFill>
                <a:latin typeface="宋体" panose="02010600030101010101" pitchFamily="2" charset="-122"/>
                <a:ea typeface="宋体" panose="02010600030101010101" pitchFamily="2" charset="-122"/>
              </a:rPr>
              <a:t>4.</a:t>
            </a:r>
            <a:r>
              <a:rPr lang="en-SG" altLang="zh-CN" sz="2800" b="1" dirty="0">
                <a:solidFill>
                  <a:srgbClr val="FF0000"/>
                </a:solidFill>
                <a:latin typeface="宋体" panose="02010600030101010101" pitchFamily="2" charset="-122"/>
                <a:ea typeface="宋体" panose="02010600030101010101" pitchFamily="2" charset="-122"/>
              </a:rPr>
              <a:t>Generalizability</a:t>
            </a:r>
            <a:br>
              <a:rPr lang="en-SG" altLang="zh-CN" sz="2800" b="1" dirty="0">
                <a:solidFill>
                  <a:srgbClr val="FF0000"/>
                </a:solidFill>
                <a:latin typeface="宋体" panose="02010600030101010101" pitchFamily="2" charset="-122"/>
                <a:ea typeface="宋体" panose="02010600030101010101" pitchFamily="2" charset="-122"/>
              </a:rPr>
            </a:br>
            <a:r>
              <a:rPr lang="zh-CN" altLang="en-US" sz="2800" b="1" dirty="0">
                <a:solidFill>
                  <a:srgbClr val="FF0000"/>
                </a:solidFill>
                <a:latin typeface="宋体" panose="02010600030101010101" pitchFamily="2" charset="-122"/>
                <a:ea typeface="宋体" panose="02010600030101010101" pitchFamily="2" charset="-122"/>
              </a:rPr>
              <a:t>（概括性</a:t>
            </a:r>
            <a:r>
              <a:rPr lang="en-SG" altLang="zh-CN" sz="2800" b="1" dirty="0">
                <a:solidFill>
                  <a:srgbClr val="FF0000"/>
                </a:solidFill>
                <a:latin typeface="宋体" panose="02010600030101010101" pitchFamily="2" charset="-122"/>
                <a:ea typeface="宋体" panose="02010600030101010101" pitchFamily="2" charset="-122"/>
              </a:rPr>
              <a:t>)</a:t>
            </a:r>
            <a:br>
              <a:rPr lang="zh-CN" altLang="en-US" sz="2800" dirty="0">
                <a:latin typeface="宋体" panose="02010600030101010101" pitchFamily="2" charset="-122"/>
                <a:ea typeface="宋体" panose="02010600030101010101" pitchFamily="2" charset="-122"/>
              </a:rPr>
            </a:br>
            <a:endParaRPr lang="en-SG" sz="2800" b="1" dirty="0">
              <a:solidFill>
                <a:schemeClr val="tx1"/>
              </a:solidFill>
            </a:endParaRPr>
          </a:p>
        </p:txBody>
      </p:sp>
      <p:sp>
        <p:nvSpPr>
          <p:cNvPr id="2" name="Rectangle 1"/>
          <p:cNvSpPr/>
          <p:nvPr/>
        </p:nvSpPr>
        <p:spPr>
          <a:xfrm>
            <a:off x="1364974" y="2173357"/>
            <a:ext cx="5870713" cy="2677656"/>
          </a:xfrm>
          <a:prstGeom prst="rect">
            <a:avLst/>
          </a:prstGeom>
        </p:spPr>
        <p:txBody>
          <a:bodyPr wrap="square">
            <a:spAutoFit/>
          </a:bodyPr>
          <a:lstStyle/>
          <a:p>
            <a:pPr>
              <a:tabLst>
                <a:tab pos="4137660" algn="l"/>
              </a:tabLst>
            </a:pPr>
            <a:r>
              <a:rPr lang="en-SG" altLang="zh-CN" sz="2400" b="1" dirty="0">
                <a:solidFill>
                  <a:srgbClr val="7030A0"/>
                </a:solidFill>
                <a:latin typeface="Aharoni" panose="02010803020104030203" pitchFamily="2" charset="-79"/>
                <a:ea typeface="DengXian" panose="02010600030101010101" pitchFamily="2" charset="-122"/>
                <a:cs typeface="Aharoni" panose="02010803020104030203" pitchFamily="2" charset="-79"/>
              </a:rPr>
              <a:t>(</a:t>
            </a:r>
            <a:r>
              <a:rPr lang="en-SG" altLang="zh-CN" sz="2400" b="1" dirty="0" err="1">
                <a:solidFill>
                  <a:srgbClr val="7030A0"/>
                </a:solidFill>
                <a:latin typeface="Aharoni" panose="02010803020104030203" pitchFamily="2" charset="-79"/>
                <a:ea typeface="DengXian" panose="02010600030101010101" pitchFamily="2" charset="-122"/>
                <a:cs typeface="Aharoni" panose="02010803020104030203" pitchFamily="2" charset="-79"/>
              </a:rPr>
              <a:t>i</a:t>
            </a:r>
            <a:r>
              <a:rPr lang="en-SG" altLang="zh-CN" sz="2400" b="1" dirty="0">
                <a:solidFill>
                  <a:srgbClr val="7030A0"/>
                </a:solidFill>
                <a:latin typeface="Aharoni" panose="02010803020104030203" pitchFamily="2" charset="-79"/>
                <a:ea typeface="DengXian" panose="02010600030101010101" pitchFamily="2" charset="-122"/>
                <a:cs typeface="Aharoni" panose="02010803020104030203" pitchFamily="2" charset="-79"/>
              </a:rPr>
              <a:t>)</a:t>
            </a:r>
            <a:r>
              <a:rPr lang="zh-CN" altLang="en-US" sz="2400" b="1" dirty="0">
                <a:solidFill>
                  <a:srgbClr val="7030A0"/>
                </a:solidFill>
                <a:latin typeface="Aharoni" panose="02010803020104030203" pitchFamily="2" charset="-79"/>
                <a:ea typeface="DengXian" panose="02010600030101010101" pitchFamily="2" charset="-122"/>
                <a:cs typeface="Aharoni" panose="02010803020104030203" pitchFamily="2" charset="-79"/>
              </a:rPr>
              <a:t>定性研究的外部有效性 </a:t>
            </a:r>
            <a:r>
              <a:rPr lang="en-SG" altLang="zh-CN" sz="2000" b="1" dirty="0">
                <a:solidFill>
                  <a:srgbClr val="7030A0"/>
                </a:solidFill>
                <a:latin typeface="Aharoni" panose="02010803020104030203" pitchFamily="2" charset="-79"/>
                <a:ea typeface="DengXian" panose="02010600030101010101" pitchFamily="2" charset="-122"/>
                <a:cs typeface="Aharoni" panose="02010803020104030203" pitchFamily="2" charset="-79"/>
              </a:rPr>
              <a:t>External Validity </a:t>
            </a:r>
            <a:endParaRPr lang="zh-CN" altLang="en-US" sz="2000" b="1" dirty="0">
              <a:solidFill>
                <a:srgbClr val="7030A0"/>
              </a:solidFill>
              <a:latin typeface="Aharoni" panose="02010803020104030203" pitchFamily="2" charset="-79"/>
              <a:ea typeface="DengXian" panose="02010600030101010101" pitchFamily="2" charset="-122"/>
              <a:cs typeface="Aharoni" panose="02010803020104030203" pitchFamily="2" charset="-79"/>
            </a:endParaRPr>
          </a:p>
          <a:p>
            <a:pPr marL="342900" indent="-342900">
              <a:spcAft>
                <a:spcPts val="0"/>
              </a:spcAft>
              <a:buFont typeface="Arial" panose="020B0604020202020204" pitchFamily="34" charset="0"/>
              <a:buChar char="•"/>
              <a:tabLst>
                <a:tab pos="4137660" algn="l"/>
              </a:tabLst>
            </a:pPr>
            <a:r>
              <a:rPr lang="zh-CN" altLang="en-US" sz="2400" dirty="0">
                <a:latin typeface="Aharoni" panose="02010803020104030203" pitchFamily="2" charset="-79"/>
                <a:ea typeface="DengXian" panose="02010600030101010101" pitchFamily="2" charset="-122"/>
                <a:cs typeface="Aharoni" panose="02010803020104030203" pitchFamily="2" charset="-79"/>
              </a:rPr>
              <a:t>指特定发现适用于超出原始研究范围的情况或现象的程度，并从中得出解释。</a:t>
            </a:r>
            <a:endParaRPr lang="en-SG" altLang="zh-CN" sz="2400" dirty="0">
              <a:latin typeface="Aharoni" panose="02010803020104030203" pitchFamily="2" charset="-79"/>
              <a:ea typeface="DengXian" panose="02010600030101010101" pitchFamily="2" charset="-122"/>
              <a:cs typeface="Aharoni" panose="02010803020104030203" pitchFamily="2" charset="-79"/>
            </a:endParaRPr>
          </a:p>
          <a:p>
            <a:pPr>
              <a:spcAft>
                <a:spcPts val="0"/>
              </a:spcAft>
              <a:tabLst>
                <a:tab pos="4137660" algn="l"/>
              </a:tabLst>
            </a:pPr>
            <a:endParaRPr lang="en-SG" sz="2400" dirty="0">
              <a:latin typeface="Aharoni" panose="02010803020104030203" pitchFamily="2" charset="-79"/>
              <a:ea typeface="DengXian" panose="02010600030101010101" pitchFamily="2" charset="-122"/>
              <a:cs typeface="Aharoni" panose="02010803020104030203" pitchFamily="2" charset="-79"/>
            </a:endParaRPr>
          </a:p>
          <a:p>
            <a:pPr>
              <a:spcAft>
                <a:spcPts val="0"/>
              </a:spcAft>
              <a:tabLst>
                <a:tab pos="4137660" algn="l"/>
              </a:tabLst>
            </a:pPr>
            <a:r>
              <a:rPr lang="en-SG" altLang="zh-CN" sz="2400" b="1" dirty="0">
                <a:solidFill>
                  <a:srgbClr val="7030A0"/>
                </a:solidFill>
                <a:latin typeface="Aharoni" panose="02010803020104030203" pitchFamily="2" charset="-79"/>
                <a:ea typeface="DengXian" panose="02010600030101010101" pitchFamily="2" charset="-122"/>
                <a:cs typeface="Aharoni" panose="02010803020104030203" pitchFamily="2" charset="-79"/>
              </a:rPr>
              <a:t>(ii</a:t>
            </a:r>
            <a:r>
              <a:rPr lang="en-US" altLang="zh-CN" sz="2400" b="1" dirty="0">
                <a:solidFill>
                  <a:srgbClr val="7030A0"/>
                </a:solidFill>
                <a:latin typeface="Aharoni" panose="02010803020104030203" pitchFamily="2" charset="-79"/>
                <a:ea typeface="DengXian" panose="02010600030101010101" pitchFamily="2" charset="-122"/>
                <a:cs typeface="Aharoni" panose="02010803020104030203" pitchFamily="2" charset="-79"/>
              </a:rPr>
              <a:t>) </a:t>
            </a:r>
            <a:r>
              <a:rPr lang="zh-CN" altLang="en-US" sz="2400" b="1" dirty="0">
                <a:solidFill>
                  <a:srgbClr val="7030A0"/>
                </a:solidFill>
                <a:latin typeface="Aharoni" panose="02010803020104030203" pitchFamily="2" charset="-79"/>
                <a:ea typeface="DengXian" panose="02010600030101010101" pitchFamily="2" charset="-122"/>
                <a:cs typeface="Aharoni" panose="02010803020104030203" pitchFamily="2" charset="-79"/>
              </a:rPr>
              <a:t>定性研究的内部有效性</a:t>
            </a:r>
            <a:r>
              <a:rPr lang="zh-CN" altLang="en-US" sz="2000" b="1" dirty="0">
                <a:solidFill>
                  <a:srgbClr val="7030A0"/>
                </a:solidFill>
                <a:latin typeface="Aharoni" panose="02010803020104030203" pitchFamily="2" charset="-79"/>
                <a:ea typeface="DengXian" panose="02010600030101010101" pitchFamily="2" charset="-122"/>
                <a:cs typeface="Aharoni" panose="02010803020104030203" pitchFamily="2" charset="-79"/>
              </a:rPr>
              <a:t> </a:t>
            </a:r>
            <a:r>
              <a:rPr lang="en-US" altLang="zh-CN" sz="2000" b="1" dirty="0">
                <a:solidFill>
                  <a:srgbClr val="7030A0"/>
                </a:solidFill>
                <a:latin typeface="Aharoni" panose="02010803020104030203" pitchFamily="2" charset="-79"/>
                <a:ea typeface="DengXian" panose="02010600030101010101" pitchFamily="2" charset="-122"/>
                <a:cs typeface="Aharoni" panose="02010803020104030203" pitchFamily="2" charset="-79"/>
              </a:rPr>
              <a:t>Internal Validity </a:t>
            </a:r>
            <a:endParaRPr lang="zh-CN" altLang="en-US" sz="2000" b="1" dirty="0">
              <a:solidFill>
                <a:srgbClr val="7030A0"/>
              </a:solidFill>
              <a:latin typeface="Aharoni" panose="02010803020104030203" pitchFamily="2" charset="-79"/>
              <a:ea typeface="DengXian" panose="02010600030101010101" pitchFamily="2" charset="-122"/>
              <a:cs typeface="Aharoni" panose="02010803020104030203" pitchFamily="2" charset="-79"/>
            </a:endParaRPr>
          </a:p>
          <a:p>
            <a:pPr marL="342900" indent="-342900">
              <a:spcAft>
                <a:spcPts val="0"/>
              </a:spcAft>
              <a:buFont typeface="Arial" panose="020B0604020202020204" pitchFamily="34" charset="0"/>
              <a:buChar char="•"/>
              <a:tabLst>
                <a:tab pos="4137660" algn="l"/>
              </a:tabLst>
            </a:pPr>
            <a:r>
              <a:rPr lang="zh-CN" altLang="en-US" sz="2400" dirty="0">
                <a:latin typeface="Aharoni" panose="02010803020104030203" pitchFamily="2" charset="-79"/>
                <a:ea typeface="DengXian" panose="02010600030101010101" pitchFamily="2" charset="-122"/>
                <a:cs typeface="Aharoni" panose="02010803020104030203" pitchFamily="2" charset="-79"/>
              </a:rPr>
              <a:t>指在收集的数据中进行抽样的方法，而不是选择要研究的地点或案例</a:t>
            </a:r>
            <a:endParaRPr lang="en-SG" sz="2400" dirty="0">
              <a:latin typeface="Aharoni" panose="02010803020104030203" pitchFamily="2" charset="-79"/>
              <a:ea typeface="DengXian" panose="02010600030101010101" pitchFamily="2" charset="-122"/>
              <a:cs typeface="Aharoni" panose="02010803020104030203" pitchFamily="2" charset="-79"/>
            </a:endParaRPr>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09818" y="390526"/>
            <a:ext cx="5969277" cy="974448"/>
          </a:xfrm>
        </p:spPr>
        <p:txBody>
          <a:bodyPr>
            <a:noAutofit/>
          </a:bodyPr>
          <a:lstStyle/>
          <a:p>
            <a:pPr algn="ctr">
              <a:lnSpc>
                <a:spcPct val="107000"/>
              </a:lnSpc>
              <a:spcAft>
                <a:spcPts val="800"/>
              </a:spcAft>
            </a:pPr>
            <a:r>
              <a:rPr lang="en-US" altLang="zh-CN" sz="2800" b="1" dirty="0">
                <a:solidFill>
                  <a:srgbClr val="FF0000"/>
                </a:solidFill>
                <a:latin typeface="宋体" panose="02010600030101010101" pitchFamily="2" charset="-122"/>
                <a:ea typeface="宋体" panose="02010600030101010101" pitchFamily="2" charset="-122"/>
              </a:rPr>
              <a:t>5.</a:t>
            </a:r>
            <a:r>
              <a:rPr lang="en-SG" sz="2800" b="1" dirty="0">
                <a:solidFill>
                  <a:srgbClr val="FF0000"/>
                </a:solidFill>
                <a:latin typeface="宋体" panose="02010600030101010101" pitchFamily="2" charset="-122"/>
                <a:ea typeface="宋体" panose="02010600030101010101" pitchFamily="2" charset="-122"/>
              </a:rPr>
              <a:t> Evaluative validity</a:t>
            </a:r>
            <a:br>
              <a:rPr lang="en-SG" dirty="0"/>
            </a:br>
            <a:r>
              <a:rPr lang="zh-CN" altLang="en-US" sz="2800" b="1" dirty="0">
                <a:solidFill>
                  <a:srgbClr val="FF0000"/>
                </a:solidFill>
                <a:latin typeface="宋体" panose="02010600030101010101" pitchFamily="2" charset="-122"/>
                <a:ea typeface="宋体" panose="02010600030101010101" pitchFamily="2" charset="-122"/>
              </a:rPr>
              <a:t>（评估有效性</a:t>
            </a:r>
            <a:r>
              <a:rPr lang="en-SG" altLang="zh-CN" sz="2800" b="1" dirty="0">
                <a:solidFill>
                  <a:srgbClr val="FF0000"/>
                </a:solidFill>
                <a:latin typeface="宋体" panose="02010600030101010101" pitchFamily="2" charset="-122"/>
                <a:ea typeface="宋体" panose="02010600030101010101" pitchFamily="2" charset="-122"/>
              </a:rPr>
              <a:t>)</a:t>
            </a:r>
            <a:br>
              <a:rPr lang="zh-CN" altLang="en-US" sz="2800" dirty="0">
                <a:latin typeface="宋体" panose="02010600030101010101" pitchFamily="2" charset="-122"/>
                <a:ea typeface="宋体" panose="02010600030101010101" pitchFamily="2" charset="-122"/>
              </a:rPr>
            </a:br>
            <a:endParaRPr lang="en-SG" sz="2800" b="1" dirty="0">
              <a:solidFill>
                <a:schemeClr val="tx1"/>
              </a:solidFill>
            </a:endParaRPr>
          </a:p>
        </p:txBody>
      </p:sp>
      <p:sp>
        <p:nvSpPr>
          <p:cNvPr id="2" name="Rectangle 1"/>
          <p:cNvSpPr/>
          <p:nvPr/>
        </p:nvSpPr>
        <p:spPr>
          <a:xfrm>
            <a:off x="1272209" y="1643270"/>
            <a:ext cx="5870713" cy="4524315"/>
          </a:xfrm>
          <a:prstGeom prst="rect">
            <a:avLst/>
          </a:prstGeom>
        </p:spPr>
        <p:txBody>
          <a:bodyPr wrap="square">
            <a:spAutoFit/>
          </a:bodyPr>
          <a:lstStyle/>
          <a:p>
            <a:pPr marL="342900" indent="-342900">
              <a:buFont typeface="Wingdings" panose="05000000000000000000" pitchFamily="2" charset="2"/>
              <a:buChar char="§"/>
              <a:tabLst>
                <a:tab pos="4137660" algn="l"/>
              </a:tabLst>
            </a:pPr>
            <a:r>
              <a:rPr lang="zh-CN" altLang="en-US" sz="2400" dirty="0">
                <a:latin typeface="Aharoni" panose="02010803020104030203" pitchFamily="2" charset="-79"/>
                <a:ea typeface="DengXian" panose="02010600030101010101" pitchFamily="2" charset="-122"/>
                <a:cs typeface="Aharoni" panose="02010803020104030203" pitchFamily="2" charset="-79"/>
              </a:rPr>
              <a:t>评价效度是关于对所研究的社会行为或现象进行判断，通常是道德或规范性评估</a:t>
            </a:r>
            <a:r>
              <a:rPr lang="en-SG" altLang="zh-CN" sz="2400" dirty="0">
                <a:latin typeface="Aharoni" panose="02010803020104030203" pitchFamily="2" charset="-79"/>
                <a:ea typeface="DengXian" panose="02010600030101010101" pitchFamily="2" charset="-122"/>
                <a:cs typeface="Aharoni" panose="02010803020104030203" pitchFamily="2" charset="-79"/>
              </a:rPr>
              <a:t>, </a:t>
            </a:r>
            <a:r>
              <a:rPr lang="zh-CN" altLang="en-US" sz="2400" dirty="0">
                <a:latin typeface="Aharoni" panose="02010803020104030203" pitchFamily="2" charset="-79"/>
                <a:ea typeface="DengXian" panose="02010600030101010101" pitchFamily="2" charset="-122"/>
                <a:cs typeface="Aharoni" panose="02010803020104030203" pitchFamily="2" charset="-79"/>
              </a:rPr>
              <a:t>的过程。</a:t>
            </a:r>
            <a:endParaRPr lang="zh-CN" altLang="en-US" sz="2400" dirty="0">
              <a:latin typeface="Aharoni" panose="02010803020104030203" pitchFamily="2" charset="-79"/>
              <a:ea typeface="DengXian" panose="02010600030101010101" pitchFamily="2" charset="-122"/>
              <a:cs typeface="Aharoni" panose="02010803020104030203" pitchFamily="2" charset="-79"/>
            </a:endParaRPr>
          </a:p>
          <a:p>
            <a:pPr>
              <a:tabLst>
                <a:tab pos="4137660" algn="l"/>
              </a:tabLst>
            </a:pPr>
            <a:endParaRPr lang="zh-CN" altLang="en-US" sz="2400" dirty="0">
              <a:latin typeface="Aharoni" panose="02010803020104030203" pitchFamily="2" charset="-79"/>
              <a:ea typeface="DengXian" panose="02010600030101010101" pitchFamily="2" charset="-122"/>
              <a:cs typeface="Aharoni" panose="02010803020104030203" pitchFamily="2" charset="-79"/>
            </a:endParaRPr>
          </a:p>
          <a:p>
            <a:pPr marL="342900" indent="-342900">
              <a:buFont typeface="Arial" panose="020B0604020202020204" pitchFamily="34" charset="0"/>
              <a:buChar char="•"/>
              <a:tabLst>
                <a:tab pos="4137660" algn="l"/>
              </a:tabLst>
            </a:pPr>
            <a:r>
              <a:rPr lang="zh-CN" altLang="en-US" sz="2400" dirty="0">
                <a:latin typeface="Aharoni" panose="02010803020104030203" pitchFamily="2" charset="-79"/>
                <a:ea typeface="DengXian" panose="02010600030101010101" pitchFamily="2" charset="-122"/>
                <a:cs typeface="Aharoni" panose="02010803020104030203" pitchFamily="2" charset="-79"/>
              </a:rPr>
              <a:t>学者们通常避免道德判断，而主要专注于解释和有用理论的表述。 但是，有些研究学校故意针对所研究的世界情况采取规范性立场。</a:t>
            </a:r>
            <a:endParaRPr lang="zh-CN" altLang="en-US" sz="2400" dirty="0">
              <a:latin typeface="Aharoni" panose="02010803020104030203" pitchFamily="2" charset="-79"/>
              <a:ea typeface="DengXian" panose="02010600030101010101" pitchFamily="2" charset="-122"/>
              <a:cs typeface="Aharoni" panose="02010803020104030203" pitchFamily="2" charset="-79"/>
            </a:endParaRPr>
          </a:p>
          <a:p>
            <a:pPr>
              <a:tabLst>
                <a:tab pos="4137660" algn="l"/>
              </a:tabLst>
            </a:pPr>
            <a:endParaRPr lang="en-SG" altLang="zh-CN" sz="2400" dirty="0">
              <a:latin typeface="Aharoni" panose="02010803020104030203" pitchFamily="2" charset="-79"/>
              <a:ea typeface="DengXian" panose="02010600030101010101" pitchFamily="2" charset="-122"/>
              <a:cs typeface="Aharoni" panose="02010803020104030203" pitchFamily="2" charset="-79"/>
            </a:endParaRPr>
          </a:p>
          <a:p>
            <a:pPr marL="342900" indent="-342900">
              <a:buFont typeface="Arial" panose="020B0604020202020204" pitchFamily="34" charset="0"/>
              <a:buChar char="•"/>
              <a:tabLst>
                <a:tab pos="4137660" algn="l"/>
              </a:tabLst>
            </a:pPr>
            <a:r>
              <a:rPr lang="zh-CN" altLang="en-US" sz="2400" dirty="0">
                <a:latin typeface="Aharoni" panose="02010803020104030203" pitchFamily="2" charset="-79"/>
                <a:ea typeface="DengXian" panose="02010600030101010101" pitchFamily="2" charset="-122"/>
                <a:cs typeface="Aharoni" panose="02010803020104030203" pitchFamily="2" charset="-79"/>
              </a:rPr>
              <a:t>除非有明确的政治批判框架，否则大多数社会科学研究和写作的重点都放在解释上，而不是道德判断上。</a:t>
            </a:r>
            <a:endParaRPr lang="en-SG" sz="2400" dirty="0">
              <a:latin typeface="Aharoni" panose="02010803020104030203" pitchFamily="2" charset="-79"/>
              <a:ea typeface="DengXian" panose="02010600030101010101" pitchFamily="2" charset="-122"/>
              <a:cs typeface="Aharoni" panose="02010803020104030203" pitchFamily="2" charset="-79"/>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90550" y="390525"/>
            <a:ext cx="6857172" cy="1080465"/>
          </a:xfrm>
        </p:spPr>
        <p:txBody>
          <a:bodyPr>
            <a:normAutofit fontScale="90000"/>
          </a:bodyPr>
          <a:lstStyle/>
          <a:p>
            <a:pPr algn="ctr">
              <a:lnSpc>
                <a:spcPct val="107000"/>
              </a:lnSpc>
              <a:spcAft>
                <a:spcPts val="800"/>
              </a:spcAft>
            </a:pPr>
            <a:r>
              <a:rPr lang="en-SG" b="1" dirty="0">
                <a:solidFill>
                  <a:srgbClr val="FF0000"/>
                </a:solidFill>
              </a:rPr>
              <a:t>Other Criteria of Research Quality  </a:t>
            </a:r>
            <a:r>
              <a:rPr lang="zh-CN" altLang="en-US" sz="3100" b="1" dirty="0">
                <a:solidFill>
                  <a:srgbClr val="FF0000"/>
                </a:solidFill>
              </a:rPr>
              <a:t>研究质量的其他标准</a:t>
            </a:r>
            <a:endParaRPr lang="en-SG" sz="3100" b="1" dirty="0">
              <a:solidFill>
                <a:srgbClr val="FF0000"/>
              </a:solidFill>
            </a:endParaRPr>
          </a:p>
        </p:txBody>
      </p:sp>
      <p:pic>
        <p:nvPicPr>
          <p:cNvPr id="5" name="Picture 4" descr="A screen shot of a social media post&#10;&#10;Description automatically generated"/>
          <p:cNvPicPr>
            <a:picLocks noChangeAspect="1"/>
          </p:cNvPicPr>
          <p:nvPr/>
        </p:nvPicPr>
        <p:blipFill>
          <a:blip r:embed="rId1"/>
          <a:stretch>
            <a:fillRect/>
          </a:stretch>
        </p:blipFill>
        <p:spPr>
          <a:xfrm>
            <a:off x="560860" y="1866258"/>
            <a:ext cx="7992590" cy="460121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590550" y="390525"/>
            <a:ext cx="5934075" cy="361950"/>
          </a:xfrm>
        </p:spPr>
        <p:txBody>
          <a:bodyPr vert="horz" wrap="square" lIns="91440" tIns="45720" rIns="91440" bIns="45720" numCol="1" rtlCol="0" anchor="t" anchorCtr="0" compatLnSpc="1"/>
          <a:p>
            <a:pPr defTabSz="457200" eaLnBrk="1" hangingPunct="1">
              <a:lnSpc>
                <a:spcPct val="107000"/>
              </a:lnSpc>
              <a:spcAft>
                <a:spcPts val="800"/>
              </a:spcAft>
              <a:buNone/>
            </a:pPr>
            <a:endParaRPr lang="en-SG" altLang="x-none" sz="3200" b="1" kern="1200" dirty="0">
              <a:solidFill>
                <a:schemeClr val="tx1"/>
              </a:solidFill>
              <a:latin typeface="+mj-lt"/>
              <a:ea typeface="+mj-ea"/>
              <a:cs typeface="+mj-cs"/>
            </a:endParaRPr>
          </a:p>
        </p:txBody>
      </p:sp>
      <p:sp>
        <p:nvSpPr>
          <p:cNvPr id="32771" name="Rectangle 1"/>
          <p:cNvSpPr/>
          <p:nvPr/>
        </p:nvSpPr>
        <p:spPr>
          <a:xfrm>
            <a:off x="2070735" y="1414780"/>
            <a:ext cx="5419725" cy="2124075"/>
          </a:xfrm>
          <a:prstGeom prst="rect">
            <a:avLst/>
          </a:prstGeom>
          <a:noFill/>
          <a:ln w="9525">
            <a:noFill/>
          </a:ln>
        </p:spPr>
        <p:txBody>
          <a:bodyPr>
            <a:spAutoFit/>
          </a:bodyPr>
          <a:lstStyle>
            <a:lvl1pPr marL="342900" indent="-342900" algn="l" defTabSz="457200" rtl="0" eaLnBrk="0" fontAlgn="base" hangingPunct="0">
              <a:spcBef>
                <a:spcPts val="1000"/>
              </a:spcBef>
              <a:spcAft>
                <a:spcPct val="0"/>
              </a:spcAft>
              <a:buClr>
                <a:schemeClr val="accent1"/>
              </a:buClr>
              <a:buSzPct val="80000"/>
              <a:buFont typeface="Wingdings 3"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80000"/>
              <a:buFont typeface="Wingdings 3"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80000"/>
              <a:buFont typeface="Wingdings 3"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80000"/>
              <a:buFont typeface="Wingdings 3"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80000"/>
              <a:buFont typeface="Wingdings 3" charset="2"/>
              <a:buChar char=""/>
              <a:defRPr sz="1200" kern="1200">
                <a:solidFill>
                  <a:srgbClr val="404040"/>
                </a:solidFill>
                <a:latin typeface="+mn-lt"/>
                <a:ea typeface="+mn-ea"/>
                <a:cs typeface="+mn-cs"/>
              </a:defRPr>
            </a:lvl5pPr>
          </a:lstStyle>
          <a:p>
            <a:pPr marL="0" lvl="0" indent="0" algn="ctr" defTabSz="457200" eaLnBrk="1" hangingPunct="1">
              <a:spcBef>
                <a:spcPct val="0"/>
              </a:spcBef>
              <a:buClrTx/>
              <a:buSzTx/>
              <a:buFontTx/>
              <a:buNone/>
              <a:tabLst>
                <a:tab pos="4137025" algn="l"/>
              </a:tabLst>
            </a:pPr>
            <a:endParaRPr lang="en-SG" altLang="en-US" sz="6600" i="1" dirty="0">
              <a:solidFill>
                <a:srgbClr val="FF0000"/>
              </a:solidFill>
              <a:latin typeface="Aharoni" panose="02010803020104030203" pitchFamily="2" charset="-79"/>
              <a:ea typeface="DengXian" panose="02010600030101010101" pitchFamily="2" charset="-122"/>
            </a:endParaRPr>
          </a:p>
          <a:p>
            <a:pPr marL="0" lvl="0" indent="0" algn="ctr" defTabSz="457200" eaLnBrk="1" hangingPunct="1">
              <a:spcBef>
                <a:spcPct val="0"/>
              </a:spcBef>
              <a:buClrTx/>
              <a:buSzTx/>
              <a:buFontTx/>
              <a:buNone/>
              <a:tabLst>
                <a:tab pos="4137025" algn="l"/>
              </a:tabLst>
            </a:pPr>
            <a:r>
              <a:rPr lang="en-SG" altLang="en-US" sz="6600" i="1" dirty="0">
                <a:solidFill>
                  <a:srgbClr val="FF0000"/>
                </a:solidFill>
                <a:latin typeface="Aharoni" panose="02010803020104030203" pitchFamily="2" charset="-79"/>
                <a:ea typeface="DengXian" panose="02010600030101010101" pitchFamily="2" charset="-122"/>
              </a:rPr>
              <a:t>THANK YOU</a:t>
            </a:r>
            <a:endParaRPr lang="en-SG" altLang="en-US" sz="6600" i="1" dirty="0">
              <a:solidFill>
                <a:srgbClr val="FF0000"/>
              </a:solidFill>
              <a:latin typeface="Aharoni" panose="02010803020104030203" pitchFamily="2" charset="-79"/>
              <a:ea typeface="DengXian" panose="02010600030101010101" pitchFamily="2" charset="-122"/>
            </a:endParaRPr>
          </a:p>
        </p:txBody>
      </p:sp>
      <p:pic>
        <p:nvPicPr>
          <p:cNvPr id="2" name="图片 1" descr="波兰UITM LOGO"/>
          <p:cNvPicPr>
            <a:picLocks noChangeAspect="1"/>
          </p:cNvPicPr>
          <p:nvPr/>
        </p:nvPicPr>
        <p:blipFill>
          <a:blip r:embed="rId1"/>
          <a:stretch>
            <a:fillRect/>
          </a:stretch>
        </p:blipFill>
        <p:spPr>
          <a:xfrm>
            <a:off x="590550" y="4349750"/>
            <a:ext cx="4839970" cy="2226310"/>
          </a:xfrm>
          <a:prstGeom prst="rect">
            <a:avLst/>
          </a:prstGeom>
        </p:spPr>
      </p:pic>
      <p:pic>
        <p:nvPicPr>
          <p:cNvPr id="4" name="图片 3" descr="图片1"/>
          <p:cNvPicPr>
            <a:picLocks noChangeAspect="1"/>
          </p:cNvPicPr>
          <p:nvPr/>
        </p:nvPicPr>
        <p:blipFill>
          <a:blip r:embed="rId2"/>
          <a:stretch>
            <a:fillRect/>
          </a:stretch>
        </p:blipFill>
        <p:spPr>
          <a:xfrm>
            <a:off x="4422140" y="3538855"/>
            <a:ext cx="3587115" cy="3587115"/>
          </a:xfrm>
          <a:prstGeom prst="rect">
            <a:avLst/>
          </a:prstGeom>
        </p:spPr>
      </p:pic>
    </p:spTree>
  </p:cSld>
  <p:clrMapOvr>
    <a:masterClrMapping/>
  </p:clrMapOvr>
  <p:transition spd="slow">
    <p:circle/>
  </p:transition>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3544</Words>
  <Application>WPS 演示</Application>
  <PresentationFormat>On-screen Show (4:3)</PresentationFormat>
  <Paragraphs>202</Paragraphs>
  <Slides>24</Slides>
  <Notes>1</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24</vt:i4>
      </vt:variant>
    </vt:vector>
  </HeadingPairs>
  <TitlesOfParts>
    <vt:vector size="42" baseType="lpstr">
      <vt:lpstr>Arial</vt:lpstr>
      <vt:lpstr>宋体</vt:lpstr>
      <vt:lpstr>Wingdings</vt:lpstr>
      <vt:lpstr>Wingdings 3</vt:lpstr>
      <vt:lpstr>Symbol</vt:lpstr>
      <vt:lpstr>Arial</vt:lpstr>
      <vt:lpstr>Verdana</vt:lpstr>
      <vt:lpstr>方正姚体</vt:lpstr>
      <vt:lpstr>Segoe Print</vt:lpstr>
      <vt:lpstr>Trebuchet MS</vt:lpstr>
      <vt:lpstr>Aharoni</vt:lpstr>
      <vt:lpstr>DengXian</vt:lpstr>
      <vt:lpstr>微软雅黑</vt:lpstr>
      <vt:lpstr>Arial Unicode MS</vt:lpstr>
      <vt:lpstr>华文新魏</vt:lpstr>
      <vt:lpstr>Calibri</vt:lpstr>
      <vt:lpstr>等线</vt:lpstr>
      <vt:lpstr>Facet</vt:lpstr>
      <vt:lpstr>	                                欢迎！         </vt:lpstr>
      <vt:lpstr>DBA Dissertation 工商管理论文</vt:lpstr>
      <vt:lpstr>Interviewing as a Research Method 访谈作为一种研究方法</vt:lpstr>
      <vt:lpstr>Interviewing as a Research Method 访谈作为一种研究方法</vt:lpstr>
      <vt:lpstr>Interview Protocol 访谈协定</vt:lpstr>
      <vt:lpstr>Interview Protocol 访谈协定</vt:lpstr>
      <vt:lpstr>Interview Protocol 访谈协定</vt:lpstr>
      <vt:lpstr>Getting Started Drafting Your Protocol 开始起草访谈协定</vt:lpstr>
      <vt:lpstr>Getting Started Drafting Your Protocol 开始起草访谈协定</vt:lpstr>
      <vt:lpstr>Getting Started Drafting Your Protocol 开始起草访谈协定</vt:lpstr>
      <vt:lpstr>Conversational Interview  对话访谈  </vt:lpstr>
      <vt:lpstr>Interview Techniques 访谈技巧</vt:lpstr>
      <vt:lpstr>1. Establish Rapport 建立融洽关系 </vt:lpstr>
      <vt:lpstr>2. Knowledge of Your Subject 	学科知识</vt:lpstr>
      <vt:lpstr>3. Elicit Information  引导受访者回答</vt:lpstr>
      <vt:lpstr>Storytelling as Data Collection Method讲故事作为数据收集方法 </vt:lpstr>
      <vt:lpstr>Validity 有效性</vt:lpstr>
      <vt:lpstr>1.Descriptive Validity  (描述有效性) </vt:lpstr>
      <vt:lpstr>2. Interpretative Validity 解释有效性</vt:lpstr>
      <vt:lpstr>3. Theoretical Validity 理论有效性 </vt:lpstr>
      <vt:lpstr>4.Generalizability （概括性) </vt:lpstr>
      <vt:lpstr>5. Evaluative validity （评估有效性) </vt:lpstr>
      <vt:lpstr>Other Criteria of Research Quality  研究质量的其他标准</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欢迎！         </dc:title>
  <dc:creator>Chin Hock Ng</dc:creator>
  <cp:lastModifiedBy>Administrator</cp:lastModifiedBy>
  <cp:revision>2</cp:revision>
  <dcterms:created xsi:type="dcterms:W3CDTF">2020-04-27T08:27:00Z</dcterms:created>
  <dcterms:modified xsi:type="dcterms:W3CDTF">2020-09-16T02:56:04Z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2052-11.1.0.9999</vt:lpwstr>
  </property>
</Properties>
</file>