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256" r:id="rId3"/>
    <p:sldId id="341" r:id="rId4"/>
    <p:sldId id="337" r:id="rId6"/>
    <p:sldId id="349" r:id="rId7"/>
    <p:sldId id="358" r:id="rId8"/>
    <p:sldId id="288" r:id="rId9"/>
    <p:sldId id="329" r:id="rId10"/>
    <p:sldId id="328" r:id="rId11"/>
    <p:sldId id="340" r:id="rId12"/>
    <p:sldId id="350" r:id="rId13"/>
    <p:sldId id="339" r:id="rId14"/>
    <p:sldId id="353" r:id="rId15"/>
    <p:sldId id="355" r:id="rId16"/>
    <p:sldId id="354" r:id="rId17"/>
    <p:sldId id="356" r:id="rId18"/>
    <p:sldId id="351" r:id="rId19"/>
    <p:sldId id="352" r:id="rId20"/>
    <p:sldId id="359" r:id="rId21"/>
    <p:sldId id="37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KO TAN" initials="P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2" d="100"/>
          <a:sy n="72" d="100"/>
        </p:scale>
        <p:origin x="114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6CA86-018A-43B3-AB39-074B1EEE0497}" type="datetimeFigureOut">
              <a:rPr lang="en-SG" smtClean="0"/>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3F065-DD88-410E-92CE-36E6A2E94DD3}" type="slidenum">
              <a:rPr lang="en-SG" smtClean="0"/>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A75A94DA-74C6-4437-8AAA-5CD366EF41CF}" type="slidenum">
              <a:rPr lang="en-US" altLang="en-US" smtClean="0">
                <a:latin typeface="Arial" panose="020B0604020202020204" pitchFamily="34" charset="0"/>
              </a:rPr>
            </a:fld>
            <a:endParaRPr lang="en-US" altLang="en-US">
              <a:latin typeface="Arial" panose="020B0604020202020204" pitchFamily="34" charset="0"/>
            </a:endParaRPr>
          </a:p>
        </p:txBody>
      </p:sp>
      <p:sp>
        <p:nvSpPr>
          <p:cNvPr id="8195" name="Rectangle 2"/>
          <p:cNvSpPr>
            <a:spLocks noGrp="1" noRot="1" noChangeAspect="1" noChangeArrowheads="1" noTextEdit="1"/>
          </p:cNvSpPr>
          <p:nvPr>
            <p:ph type="sldImg"/>
          </p:nvPr>
        </p:nvSpPr>
        <p:spPr/>
      </p:sp>
      <p:sp>
        <p:nvSpPr>
          <p:cNvPr id="8196"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2A54C80-263E-416B-A8E0-580EDEADCBDC}"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2952750" y="5372099"/>
            <a:ext cx="3222624" cy="485775"/>
          </a:xfrm>
        </p:spPr>
        <p:txBody>
          <a:bodyPr rtlCol="0">
            <a:normAutofit fontScale="90000"/>
          </a:bodyPr>
          <a:lstStyle/>
          <a:p>
            <a:pPr algn="ctr">
              <a:lnSpc>
                <a:spcPct val="90000"/>
              </a:lnSpc>
              <a:defRPr/>
            </a:pPr>
            <a:r>
              <a:rPr lang="en-US" altLang="en-US" dirty="0">
                <a:solidFill>
                  <a:schemeClr val="tx1">
                    <a:lumMod val="75000"/>
                    <a:lumOff val="25000"/>
                  </a:schemeClr>
                </a:solidFill>
                <a:latin typeface="Verdana" panose="020B0604030504040204" pitchFamily="34" charset="0"/>
              </a:rPr>
              <a:t>	                    </a:t>
            </a:r>
            <a:endParaRPr lang="en-US" altLang="en-US" sz="6000" dirty="0">
              <a:solidFill>
                <a:schemeClr val="tx2"/>
              </a:solidFill>
              <a:latin typeface="Verdana" panose="020B0604030504040204" pitchFamily="34" charset="0"/>
            </a:endParaRPr>
          </a:p>
          <a:p>
            <a:pPr algn="ctr">
              <a:lnSpc>
                <a:spcPct val="90000"/>
              </a:lnSpc>
              <a:defRPr/>
            </a:pPr>
            <a:endParaRPr lang="en-US" altLang="en-US" sz="6000" dirty="0">
              <a:solidFill>
                <a:schemeClr val="tx2"/>
              </a:solidFill>
              <a:latin typeface="Verdana" panose="020B0604030504040204" pitchFamily="34" charset="0"/>
            </a:endParaRPr>
          </a:p>
          <a:p>
            <a:pPr algn="ctr">
              <a:lnSpc>
                <a:spcPct val="90000"/>
              </a:lnSpc>
              <a:defRPr/>
            </a:pPr>
            <a:endParaRPr lang="en-US" altLang="en-US" sz="4800" dirty="0">
              <a:solidFill>
                <a:schemeClr val="tx2"/>
              </a:solidFill>
              <a:latin typeface="Verdana" panose="020B0604030504040204" pitchFamily="34" charset="0"/>
            </a:endParaRPr>
          </a:p>
          <a:p>
            <a:pPr algn="ctr">
              <a:lnSpc>
                <a:spcPct val="90000"/>
              </a:lnSpc>
              <a:defRPr/>
            </a:pP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br>
              <a:rPr lang="en-US" altLang="en-US" sz="8000" i="1" dirty="0">
                <a:solidFill>
                  <a:srgbClr val="FFC000"/>
                </a:solidFill>
                <a:latin typeface="Arial" panose="020B0604020202020204" pitchFamily="34" charset="0"/>
                <a:cs typeface="Arial" panose="020B0604020202020204" pitchFamily="34" charset="0"/>
              </a:rPr>
            </a:br>
            <a:endParaRPr lang="en-US" altLang="en-US" sz="8000" i="1" dirty="0">
              <a:solidFill>
                <a:srgbClr val="00B0F0"/>
              </a:solidFill>
              <a:latin typeface="Arial" panose="020B0604020202020204" pitchFamily="34" charset="0"/>
              <a:cs typeface="Arial" panose="020B0604020202020204" pitchFamily="34" charset="0"/>
            </a:endParaRPr>
          </a:p>
          <a:p>
            <a:pPr algn="ctr">
              <a:lnSpc>
                <a:spcPct val="90000"/>
              </a:lnSpc>
              <a:defRPr/>
            </a:pPr>
            <a:r>
              <a:rPr lang="zh-CN" altLang="en-US" sz="6700" b="1" i="1" dirty="0">
                <a:solidFill>
                  <a:schemeClr val="tx1"/>
                </a:solidFill>
                <a:latin typeface="Arial" panose="020B0604020202020204" pitchFamily="34" charset="0"/>
                <a:cs typeface="Arial" panose="020B0604020202020204" pitchFamily="34" charset="0"/>
              </a:rPr>
              <a:t>欢迎！</a:t>
            </a:r>
            <a:endParaRPr lang="en-US" altLang="zh-CN" sz="6700" b="1" i="1" dirty="0">
              <a:solidFill>
                <a:schemeClr val="tx1"/>
              </a:solidFill>
              <a:latin typeface="Arial" panose="020B0604020202020204" pitchFamily="34" charset="0"/>
              <a:cs typeface="Arial" panose="020B0604020202020204" pitchFamily="34" charset="0"/>
            </a:endParaRPr>
          </a:p>
          <a:p>
            <a:pPr algn="ctr">
              <a:lnSpc>
                <a:spcPct val="90000"/>
              </a:lnSpc>
              <a:defRPr/>
            </a:pPr>
            <a:r>
              <a:rPr lang="en-US" altLang="en-US" sz="2800" dirty="0">
                <a:solidFill>
                  <a:schemeClr val="tx1">
                    <a:lumMod val="75000"/>
                    <a:lumOff val="25000"/>
                  </a:schemeClr>
                </a:solidFill>
                <a:latin typeface="Verdana" panose="020B0604030504040204" pitchFamily="34" charset="0"/>
              </a:rPr>
              <a:t>  </a:t>
            </a:r>
            <a:endParaRPr lang="en-US" altLang="en-US" sz="2800" dirty="0">
              <a:solidFill>
                <a:schemeClr val="tx1">
                  <a:lumMod val="75000"/>
                  <a:lumOff val="25000"/>
                </a:schemeClr>
              </a:solidFill>
              <a:latin typeface="Verdana" panose="020B0604030504040204" pitchFamily="34" charset="0"/>
            </a:endParaRPr>
          </a:p>
          <a:p>
            <a:pPr algn="ctr">
              <a:lnSpc>
                <a:spcPct val="90000"/>
              </a:lnSpc>
              <a:defRPr/>
            </a:pPr>
            <a:r>
              <a:rPr lang="en-US" altLang="en-US" sz="2800" dirty="0">
                <a:solidFill>
                  <a:schemeClr val="tx1">
                    <a:lumMod val="75000"/>
                    <a:lumOff val="25000"/>
                  </a:schemeClr>
                </a:solidFill>
                <a:latin typeface="Verdana" panose="020B0604030504040204" pitchFamily="34" charset="0"/>
              </a:rPr>
              <a:t>     </a:t>
            </a:r>
            <a:endParaRPr lang="en-US" altLang="en-US" sz="2800" dirty="0">
              <a:solidFill>
                <a:schemeClr val="tx2"/>
              </a:solidFill>
              <a:latin typeface="Verdana" panose="020B0604030504040204" pitchFamily="34" charset="0"/>
            </a:endParaRPr>
          </a:p>
        </p:txBody>
      </p:sp>
      <p:pic>
        <p:nvPicPr>
          <p:cNvPr id="1030" name="Picture 6" descr="Image result for welcome picture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60475" y="1304925"/>
            <a:ext cx="6060809" cy="2899461"/>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descr="波兰UITM LOGO"/>
          <p:cNvPicPr>
            <a:picLocks noChangeAspect="1"/>
          </p:cNvPicPr>
          <p:nvPr/>
        </p:nvPicPr>
        <p:blipFill>
          <a:blip r:embed="rId2"/>
          <a:stretch>
            <a:fillRect/>
          </a:stretch>
        </p:blipFill>
        <p:spPr>
          <a:xfrm>
            <a:off x="2440305" y="176530"/>
            <a:ext cx="4247515" cy="19538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2130425"/>
            <a:ext cx="7772400" cy="1470025"/>
          </a:xfrm>
        </p:spPr>
        <p:txBody>
          <a:bodyPr anchor="ctr"/>
          <a:lstStyle/>
          <a:p>
            <a:pPr eaLnBrk="1" hangingPunct="1"/>
            <a:r>
              <a:rPr lang="en-US" altLang="zh-CN" sz="4400" b="1" dirty="0">
                <a:solidFill>
                  <a:srgbClr val="FF0000"/>
                </a:solidFill>
              </a:rPr>
              <a:t>DBA </a:t>
            </a:r>
            <a:r>
              <a:rPr lang="en-SG" altLang="zh-CN" sz="4400" b="1" dirty="0">
                <a:solidFill>
                  <a:srgbClr val="FF0000"/>
                </a:solidFill>
              </a:rPr>
              <a:t>Dissertation</a:t>
            </a:r>
            <a:br>
              <a:rPr lang="en-US" altLang="en-US" sz="4400" b="1" dirty="0">
                <a:solidFill>
                  <a:srgbClr val="FF0000"/>
                </a:solidFill>
              </a:rPr>
            </a:br>
            <a:r>
              <a:rPr lang="zh-CN" altLang="en-US" sz="4400" b="1" dirty="0">
                <a:solidFill>
                  <a:srgbClr val="FF0000"/>
                </a:solidFill>
              </a:rPr>
              <a:t>工商管理</a:t>
            </a:r>
            <a:r>
              <a:rPr lang="zh-CN" altLang="en-US" sz="4400" b="1" dirty="0">
                <a:solidFill>
                  <a:srgbClr val="FF0000"/>
                </a:solidFill>
                <a:cs typeface="方正姚体"/>
              </a:rPr>
              <a:t>论文</a:t>
            </a:r>
            <a:endParaRPr lang="en-US" altLang="en-US" sz="4400" dirty="0"/>
          </a:p>
        </p:txBody>
      </p:sp>
      <p:sp>
        <p:nvSpPr>
          <p:cNvPr id="7171" name="Rectangle 4"/>
          <p:cNvSpPr>
            <a:spLocks noGrp="1" noChangeArrowheads="1"/>
          </p:cNvSpPr>
          <p:nvPr>
            <p:ph type="subTitle" idx="1"/>
          </p:nvPr>
        </p:nvSpPr>
        <p:spPr>
          <a:xfrm>
            <a:off x="1371600" y="3886200"/>
            <a:ext cx="6400800" cy="1752600"/>
          </a:xfrm>
        </p:spPr>
        <p:txBody>
          <a:bodyPr/>
          <a:lstStyle/>
          <a:p>
            <a:pPr eaLnBrk="1" hangingPunct="1"/>
            <a:r>
              <a:rPr lang="en-US" altLang="zh-CN" sz="4000" b="1" dirty="0">
                <a:solidFill>
                  <a:srgbClr val="002060"/>
                </a:solidFill>
              </a:rPr>
              <a:t>Qualitative Research</a:t>
            </a:r>
            <a:endParaRPr lang="en-US" altLang="en-US" sz="4000" b="1" dirty="0">
              <a:solidFill>
                <a:srgbClr val="002060"/>
              </a:solidFill>
            </a:endParaRPr>
          </a:p>
          <a:p>
            <a:pPr eaLnBrk="1" hangingPunct="1"/>
            <a:r>
              <a:rPr lang="zh-CN" altLang="en-US" sz="4000" b="1" dirty="0">
                <a:solidFill>
                  <a:srgbClr val="002060"/>
                </a:solidFill>
                <a:ea typeface="宋体" panose="02010600030101010101" pitchFamily="2" charset="-122"/>
              </a:rPr>
              <a:t>定性调研方法</a:t>
            </a:r>
            <a:r>
              <a:rPr lang="en-US" altLang="en-US" sz="4000" b="1" dirty="0">
                <a:solidFill>
                  <a:srgbClr val="002060"/>
                </a:solidFill>
              </a:rPr>
              <a:t> </a:t>
            </a:r>
            <a:endParaRPr lang="en-US" altLang="en-US" sz="4000" b="1" dirty="0">
              <a:solidFill>
                <a:srgbClr val="002060"/>
              </a:solidFill>
            </a:endParaRP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97674" cy="734218"/>
          </a:xfrm>
        </p:spPr>
        <p:txBody>
          <a:bodyPr>
            <a:normAutofit fontScale="90000"/>
          </a:bodyPr>
          <a:lstStyle/>
          <a:p>
            <a:pPr>
              <a:lnSpc>
                <a:spcPct val="107000"/>
              </a:lnSpc>
              <a:spcAft>
                <a:spcPts val="800"/>
              </a:spcAft>
            </a:pPr>
            <a:r>
              <a:rPr lang="zh-CN" altLang="en-US" b="1" dirty="0">
                <a:solidFill>
                  <a:srgbClr val="FF0000"/>
                </a:solidFill>
              </a:rPr>
              <a:t>概括</a:t>
            </a:r>
            <a:r>
              <a:rPr lang="en-US" altLang="zh-CN" b="1" dirty="0">
                <a:solidFill>
                  <a:srgbClr val="FF0000"/>
                </a:solidFill>
              </a:rPr>
              <a:t> – </a:t>
            </a:r>
            <a:r>
              <a:rPr lang="zh-CN" altLang="en-US" b="1" dirty="0">
                <a:solidFill>
                  <a:srgbClr val="FF0000"/>
                </a:solidFill>
              </a:rPr>
              <a:t>论文报告的格式</a:t>
            </a:r>
            <a:br>
              <a:rPr lang="en-SG" altLang="zh-CN" b="1" dirty="0">
                <a:solidFill>
                  <a:srgbClr val="FF0000"/>
                </a:solidFill>
              </a:rPr>
            </a:br>
            <a:endParaRPr lang="en-SG" b="1" dirty="0">
              <a:solidFill>
                <a:schemeClr val="tx1"/>
              </a:solidFill>
            </a:endParaRPr>
          </a:p>
        </p:txBody>
      </p:sp>
      <p:sp>
        <p:nvSpPr>
          <p:cNvPr id="2" name="Rectangle 1"/>
          <p:cNvSpPr/>
          <p:nvPr/>
        </p:nvSpPr>
        <p:spPr>
          <a:xfrm>
            <a:off x="1086679" y="1417983"/>
            <a:ext cx="5811078" cy="4216539"/>
          </a:xfrm>
          <a:prstGeom prst="rect">
            <a:avLst/>
          </a:prstGeom>
        </p:spPr>
        <p:txBody>
          <a:bodyPr wrap="square">
            <a:spAutoFit/>
          </a:bodyPr>
          <a:lstStyle/>
          <a:p>
            <a:pPr>
              <a:spcAft>
                <a:spcPts val="0"/>
              </a:spcAft>
            </a:pPr>
            <a:r>
              <a:rPr lang="zh-CN" altLang="en-US" sz="2800" b="1" dirty="0">
                <a:solidFill>
                  <a:srgbClr val="C00000"/>
                </a:solidFill>
                <a:latin typeface="Calibri" panose="020F0502020204030204" pitchFamily="34" charset="0"/>
                <a:ea typeface="DengXian" panose="02010600030101010101" pitchFamily="2" charset="-122"/>
                <a:cs typeface="Times New Roman" panose="02020603050405020304" pitchFamily="18" charset="0"/>
              </a:rPr>
              <a:t>“五章”论文格式：</a:t>
            </a:r>
            <a:endParaRPr lang="en-SG" altLang="zh-CN" sz="2800" b="1" dirty="0">
              <a:solidFill>
                <a:srgbClr val="C00000"/>
              </a:solidFill>
              <a:latin typeface="Calibri" panose="020F0502020204030204" pitchFamily="34" charset="0"/>
              <a:ea typeface="DengXian" panose="02010600030101010101" pitchFamily="2" charset="-122"/>
              <a:cs typeface="Times New Roman" panose="02020603050405020304" pitchFamily="18" charset="0"/>
            </a:endParaRPr>
          </a:p>
          <a:p>
            <a:pPr>
              <a:spcAft>
                <a:spcPts val="0"/>
              </a:spcAft>
            </a:pPr>
            <a:endParaRPr lang="en-SG" altLang="zh-CN" sz="2400" b="1"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r>
              <a:rPr lang="zh-CN" altLang="en-US" sz="2400" dirty="0">
                <a:latin typeface="Calibri" panose="020F0502020204030204" pitchFamily="34" charset="0"/>
                <a:ea typeface="DengXian" panose="02010600030101010101" pitchFamily="2" charset="-122"/>
                <a:cs typeface="Times New Roman" panose="02020603050405020304" pitchFamily="18" charset="0"/>
              </a:rPr>
              <a:t>导言 </a:t>
            </a:r>
            <a:r>
              <a:rPr lang="en-US" sz="2400" dirty="0">
                <a:latin typeface="Calibri" panose="020F0502020204030204" pitchFamily="34" charset="0"/>
                <a:ea typeface="DengXian" panose="02010600030101010101" pitchFamily="2" charset="-122"/>
                <a:cs typeface="Times New Roman" panose="02020603050405020304" pitchFamily="18" charset="0"/>
              </a:rPr>
              <a:t>(Introduction)</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r>
              <a:rPr lang="zh-CN" altLang="en-US" sz="2400" dirty="0">
                <a:latin typeface="Calibri" panose="020F0502020204030204" pitchFamily="34" charset="0"/>
                <a:ea typeface="DengXian" panose="02010600030101010101" pitchFamily="2" charset="-122"/>
                <a:cs typeface="Times New Roman" panose="02020603050405020304" pitchFamily="18" charset="0"/>
              </a:rPr>
              <a:t>文献评论 </a:t>
            </a:r>
            <a:r>
              <a:rPr lang="en-SG" sz="2400" dirty="0">
                <a:latin typeface="Calibri" panose="020F0502020204030204" pitchFamily="34" charset="0"/>
                <a:ea typeface="DengXian" panose="02010600030101010101" pitchFamily="2" charset="-122"/>
                <a:cs typeface="Times New Roman" panose="02020603050405020304" pitchFamily="18" charset="0"/>
              </a:rPr>
              <a:t>(Literature Review)</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r>
              <a:rPr lang="zh-CN" altLang="en-US" sz="24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方法 </a:t>
            </a:r>
            <a:r>
              <a:rPr lang="en-SG" sz="2400" b="1" dirty="0">
                <a:solidFill>
                  <a:srgbClr val="FF0000"/>
                </a:solidFill>
                <a:latin typeface="Calibri" panose="020F0502020204030204" pitchFamily="34" charset="0"/>
                <a:ea typeface="DengXian" panose="02010600030101010101" pitchFamily="2" charset="-122"/>
                <a:cs typeface="Times New Roman" panose="02020603050405020304" pitchFamily="18" charset="0"/>
              </a:rPr>
              <a:t>(Methodology) -&gt; </a:t>
            </a:r>
            <a:r>
              <a:rPr lang="en-SG" sz="2400" b="1" dirty="0">
                <a:solidFill>
                  <a:srgbClr val="7030A0"/>
                </a:solidFill>
                <a:latin typeface="Calibri" panose="020F0502020204030204" pitchFamily="34" charset="0"/>
                <a:ea typeface="DengXian" panose="02010600030101010101" pitchFamily="2" charset="-122"/>
                <a:cs typeface="Times New Roman" panose="02020603050405020304" pitchFamily="18" charset="0"/>
              </a:rPr>
              <a:t>‘</a:t>
            </a:r>
            <a:r>
              <a:rPr lang="zh-CN" altLang="en-US" sz="2400" b="1" dirty="0">
                <a:solidFill>
                  <a:srgbClr val="7030A0"/>
                </a:solidFill>
                <a:latin typeface="Calibri" panose="020F0502020204030204" pitchFamily="34" charset="0"/>
                <a:ea typeface="DengXian" panose="02010600030101010101" pitchFamily="2" charset="-122"/>
                <a:cs typeface="Times New Roman" panose="02020603050405020304" pitchFamily="18" charset="0"/>
              </a:rPr>
              <a:t>定性方法‘</a:t>
            </a:r>
            <a:endParaRPr lang="en-SG" sz="2400" b="1" dirty="0">
              <a:solidFill>
                <a:srgbClr val="FF0000"/>
              </a:solidFill>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r>
              <a:rPr lang="zh-CN" altLang="en-US" sz="2400" dirty="0">
                <a:latin typeface="Calibri" panose="020F0502020204030204" pitchFamily="34" charset="0"/>
                <a:ea typeface="DengXian" panose="02010600030101010101" pitchFamily="2" charset="-122"/>
                <a:cs typeface="Times New Roman" panose="02020603050405020304" pitchFamily="18" charset="0"/>
              </a:rPr>
              <a:t>数据分析 </a:t>
            </a:r>
            <a:r>
              <a:rPr lang="en-SG" sz="2400" dirty="0">
                <a:latin typeface="Calibri" panose="020F0502020204030204" pitchFamily="34" charset="0"/>
                <a:ea typeface="DengXian" panose="02010600030101010101" pitchFamily="2" charset="-122"/>
                <a:cs typeface="Times New Roman" panose="02020603050405020304" pitchFamily="18" charset="0"/>
              </a:rPr>
              <a:t>(Data Analysis)</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r>
              <a:rPr lang="zh-CN" altLang="en-US" sz="2400" dirty="0">
                <a:latin typeface="Calibri" panose="020F0502020204030204" pitchFamily="34" charset="0"/>
                <a:ea typeface="DengXian" panose="02010600030101010101" pitchFamily="2" charset="-122"/>
                <a:cs typeface="Times New Roman" panose="02020603050405020304" pitchFamily="18" charset="0"/>
              </a:rPr>
              <a:t>结论和建议 </a:t>
            </a:r>
            <a:r>
              <a:rPr lang="en-SG" sz="2400" dirty="0">
                <a:latin typeface="Calibri" panose="020F0502020204030204" pitchFamily="34" charset="0"/>
                <a:ea typeface="DengXian" panose="02010600030101010101" pitchFamily="2" charset="-122"/>
                <a:cs typeface="Times New Roman" panose="02020603050405020304" pitchFamily="18" charset="0"/>
              </a:rPr>
              <a:t>(Conclusions and Recommendations)</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marL="342900" lvl="0" indent="-342900">
              <a:spcAft>
                <a:spcPts val="0"/>
              </a:spcAft>
              <a:buFont typeface="Symbol" panose="05050102010706020507" pitchFamily="18" charset="2"/>
              <a:buChar char=""/>
            </a:pPr>
            <a:r>
              <a:rPr lang="zh-CN" altLang="en-US" sz="2400" dirty="0">
                <a:latin typeface="Calibri" panose="020F0502020204030204" pitchFamily="34" charset="0"/>
                <a:ea typeface="DengXian" panose="02010600030101010101" pitchFamily="2" charset="-122"/>
                <a:cs typeface="Times New Roman" panose="02020603050405020304" pitchFamily="18" charset="0"/>
              </a:rPr>
              <a:t>参考文献和参考书目 （</a:t>
            </a:r>
            <a:r>
              <a:rPr lang="en-SG" sz="2400" dirty="0">
                <a:latin typeface="Calibri" panose="020F0502020204030204" pitchFamily="34" charset="0"/>
                <a:ea typeface="DengXian" panose="02010600030101010101" pitchFamily="2" charset="-122"/>
                <a:cs typeface="Times New Roman" panose="02020603050405020304" pitchFamily="18" charset="0"/>
              </a:rPr>
              <a:t>References</a:t>
            </a:r>
            <a:r>
              <a:rPr lang="zh-CN" altLang="en-US" sz="2400" dirty="0">
                <a:latin typeface="Calibri" panose="020F0502020204030204" pitchFamily="34" charset="0"/>
                <a:ea typeface="DengXian" panose="02010600030101010101" pitchFamily="2" charset="-122"/>
                <a:cs typeface="Times New Roman" panose="02020603050405020304" pitchFamily="18" charset="0"/>
              </a:rPr>
              <a:t>）</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marL="342900" lvl="0" indent="-342900">
              <a:spcAft>
                <a:spcPts val="0"/>
              </a:spcAft>
              <a:buFont typeface="Symbol" panose="05050102010706020507" pitchFamily="18" charset="2"/>
              <a:buChar char=""/>
            </a:pPr>
            <a:r>
              <a:rPr lang="zh-CN" altLang="en-US" sz="2400" dirty="0">
                <a:latin typeface="Calibri" panose="020F0502020204030204" pitchFamily="34" charset="0"/>
                <a:ea typeface="DengXian" panose="02010600030101010101" pitchFamily="2" charset="-122"/>
                <a:cs typeface="Times New Roman" panose="02020603050405020304" pitchFamily="18" charset="0"/>
              </a:rPr>
              <a:t>附录 （</a:t>
            </a:r>
            <a:r>
              <a:rPr lang="en-SG" sz="2400" dirty="0">
                <a:latin typeface="Calibri" panose="020F0502020204030204" pitchFamily="34" charset="0"/>
                <a:ea typeface="DengXian" panose="02010600030101010101" pitchFamily="2" charset="-122"/>
                <a:cs typeface="Times New Roman" panose="02020603050405020304" pitchFamily="18" charset="0"/>
              </a:rPr>
              <a:t>Appendices</a:t>
            </a:r>
            <a:r>
              <a:rPr lang="zh-CN" altLang="en-US" sz="2400" dirty="0">
                <a:latin typeface="Calibri" panose="020F0502020204030204" pitchFamily="34" charset="0"/>
                <a:ea typeface="DengXian" panose="02010600030101010101" pitchFamily="2" charset="-122"/>
                <a:cs typeface="Times New Roman" panose="02020603050405020304" pitchFamily="18" charset="0"/>
              </a:rPr>
              <a:t>）</a:t>
            </a:r>
            <a:endParaRPr lang="en-SG" sz="2400" dirty="0">
              <a:latin typeface="Calibri" panose="020F0502020204030204" pitchFamily="34" charset="0"/>
              <a:ea typeface="DengXian" panose="02010600030101010101" pitchFamily="2" charset="-122"/>
              <a:cs typeface="Times New Roman" panose="02020603050405020304" pitchFamily="18" charset="0"/>
            </a:endParaRPr>
          </a:p>
          <a:p>
            <a:pPr>
              <a:spcAft>
                <a:spcPts val="0"/>
              </a:spcAft>
            </a:pPr>
            <a:endParaRPr lang="en-SG" sz="2400" b="1"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8225" y="432421"/>
            <a:ext cx="6225209" cy="5173249"/>
          </a:xfrm>
        </p:spPr>
        <p:txBody>
          <a:bodyPr>
            <a:normAutofit fontScale="90000"/>
          </a:bodyPr>
          <a:lstStyle/>
          <a:p>
            <a:r>
              <a:rPr lang="en-SG" altLang="zh-CN" b="1" dirty="0">
                <a:solidFill>
                  <a:srgbClr val="FF0000"/>
                </a:solidFill>
              </a:rPr>
              <a:t>Scientific Research</a:t>
            </a:r>
            <a:r>
              <a:rPr lang="zh-CN" altLang="en-US" sz="3100" b="1" dirty="0">
                <a:solidFill>
                  <a:srgbClr val="FF0000"/>
                </a:solidFill>
              </a:rPr>
              <a:t>科学调研 </a:t>
            </a:r>
            <a:br>
              <a:rPr lang="en-SG" altLang="zh-CN" sz="3100" b="1" dirty="0">
                <a:solidFill>
                  <a:srgbClr val="C00000"/>
                </a:solidFill>
              </a:rPr>
            </a:br>
            <a:br>
              <a:rPr lang="en-SG" altLang="zh-CN" sz="3100" b="1" dirty="0">
                <a:solidFill>
                  <a:srgbClr val="C00000"/>
                </a:solidFill>
              </a:rPr>
            </a:br>
            <a:r>
              <a:rPr lang="en-SG" altLang="zh-CN" sz="3100" dirty="0">
                <a:solidFill>
                  <a:schemeClr val="tx1"/>
                </a:solidFill>
              </a:rPr>
              <a:t>1</a:t>
            </a:r>
            <a:r>
              <a:rPr lang="en-SG" altLang="zh-CN" sz="3100" b="1" dirty="0">
                <a:solidFill>
                  <a:schemeClr val="tx1"/>
                </a:solidFill>
              </a:rPr>
              <a:t>. </a:t>
            </a:r>
            <a:r>
              <a:rPr lang="zh-CN" altLang="en-US" sz="3200" dirty="0">
                <a:solidFill>
                  <a:schemeClr val="tx1"/>
                </a:solidFill>
              </a:rPr>
              <a:t>查看已知信息</a:t>
            </a:r>
            <a:br>
              <a:rPr lang="en-SG" altLang="zh-CN" sz="3200" dirty="0">
                <a:solidFill>
                  <a:srgbClr val="002060"/>
                </a:solidFill>
              </a:rPr>
            </a:br>
            <a:r>
              <a:rPr lang="en-SG" altLang="zh-CN" sz="3200" dirty="0">
                <a:solidFill>
                  <a:srgbClr val="002060"/>
                </a:solidFill>
              </a:rPr>
              <a:t>	</a:t>
            </a:r>
            <a:r>
              <a:rPr lang="en-SG" altLang="zh-CN" sz="3100" dirty="0">
                <a:solidFill>
                  <a:srgbClr val="002060"/>
                </a:solidFill>
              </a:rPr>
              <a:t>Review what is already known</a:t>
            </a:r>
            <a:br>
              <a:rPr lang="en-SG" altLang="zh-CN" sz="3100" dirty="0">
                <a:solidFill>
                  <a:srgbClr val="002060"/>
                </a:solidFill>
              </a:rPr>
            </a:br>
            <a:r>
              <a:rPr lang="en-SG" altLang="zh-CN" sz="3100" dirty="0">
                <a:solidFill>
                  <a:schemeClr val="tx1"/>
                </a:solidFill>
              </a:rPr>
              <a:t>2. </a:t>
            </a:r>
            <a:r>
              <a:rPr lang="zh-CN" altLang="en-US" sz="3200" dirty="0">
                <a:solidFill>
                  <a:schemeClr val="tx1"/>
                </a:solidFill>
              </a:rPr>
              <a:t>识别未知的东西</a:t>
            </a:r>
            <a:br>
              <a:rPr lang="en-SG" altLang="zh-CN" sz="3200" dirty="0">
                <a:solidFill>
                  <a:srgbClr val="002060"/>
                </a:solidFill>
              </a:rPr>
            </a:br>
            <a:r>
              <a:rPr lang="en-SG" altLang="zh-CN" sz="3200" dirty="0">
                <a:solidFill>
                  <a:srgbClr val="002060"/>
                </a:solidFill>
              </a:rPr>
              <a:t>	</a:t>
            </a:r>
            <a:r>
              <a:rPr lang="en-SG" altLang="zh-CN" sz="3100" dirty="0">
                <a:solidFill>
                  <a:srgbClr val="002060"/>
                </a:solidFill>
              </a:rPr>
              <a:t>Identify what is not known</a:t>
            </a:r>
            <a:br>
              <a:rPr lang="en-SG" altLang="zh-CN" sz="3100" dirty="0">
                <a:solidFill>
                  <a:srgbClr val="002060"/>
                </a:solidFill>
              </a:rPr>
            </a:br>
            <a:r>
              <a:rPr lang="en-SG" altLang="zh-CN" sz="3100" dirty="0">
                <a:solidFill>
                  <a:schemeClr val="tx1"/>
                </a:solidFill>
              </a:rPr>
              <a:t>3. </a:t>
            </a:r>
            <a:r>
              <a:rPr lang="zh-CN" altLang="en-US" sz="3100" dirty="0">
                <a:solidFill>
                  <a:schemeClr val="tx1"/>
                </a:solidFill>
              </a:rPr>
              <a:t>提出具体问题</a:t>
            </a:r>
            <a:br>
              <a:rPr lang="en-SG" altLang="zh-CN" sz="3100" dirty="0">
                <a:solidFill>
                  <a:srgbClr val="002060"/>
                </a:solidFill>
              </a:rPr>
            </a:br>
            <a:r>
              <a:rPr lang="en-SG" altLang="zh-CN" sz="3100" dirty="0">
                <a:solidFill>
                  <a:srgbClr val="002060"/>
                </a:solidFill>
              </a:rPr>
              <a:t>	Formulate a specific question</a:t>
            </a:r>
            <a:br>
              <a:rPr lang="en-SG" altLang="zh-CN" sz="3100" dirty="0">
                <a:solidFill>
                  <a:srgbClr val="002060"/>
                </a:solidFill>
              </a:rPr>
            </a:br>
            <a:r>
              <a:rPr lang="en-SG" altLang="zh-CN" sz="3100" dirty="0">
                <a:solidFill>
                  <a:schemeClr val="tx1"/>
                </a:solidFill>
              </a:rPr>
              <a:t>4. </a:t>
            </a:r>
            <a:r>
              <a:rPr lang="zh-CN" altLang="en-US" sz="3100" dirty="0">
                <a:solidFill>
                  <a:schemeClr val="tx1"/>
                </a:solidFill>
              </a:rPr>
              <a:t>收集数据</a:t>
            </a:r>
            <a:br>
              <a:rPr lang="en-SG" altLang="zh-CN" sz="3100" dirty="0">
                <a:solidFill>
                  <a:srgbClr val="002060"/>
                </a:solidFill>
              </a:rPr>
            </a:br>
            <a:r>
              <a:rPr lang="en-SG" altLang="zh-CN" sz="3100" dirty="0">
                <a:solidFill>
                  <a:srgbClr val="002060"/>
                </a:solidFill>
              </a:rPr>
              <a:t>	Gather data </a:t>
            </a:r>
            <a:br>
              <a:rPr lang="en-SG" altLang="zh-CN" sz="3100" dirty="0">
                <a:solidFill>
                  <a:srgbClr val="002060"/>
                </a:solidFill>
              </a:rPr>
            </a:br>
            <a:r>
              <a:rPr lang="en-SG" altLang="zh-CN" sz="3100" dirty="0">
                <a:solidFill>
                  <a:schemeClr val="tx1"/>
                </a:solidFill>
              </a:rPr>
              <a:t>5. </a:t>
            </a:r>
            <a:r>
              <a:rPr lang="zh-CN" altLang="en-US" sz="3100" dirty="0">
                <a:solidFill>
                  <a:schemeClr val="tx1"/>
                </a:solidFill>
              </a:rPr>
              <a:t>分析信息</a:t>
            </a:r>
            <a:br>
              <a:rPr lang="en-SG" altLang="zh-CN" sz="3100" dirty="0">
                <a:solidFill>
                  <a:srgbClr val="002060"/>
                </a:solidFill>
              </a:rPr>
            </a:br>
            <a:r>
              <a:rPr lang="en-SG" altLang="zh-CN" sz="3100" dirty="0">
                <a:solidFill>
                  <a:srgbClr val="002060"/>
                </a:solidFill>
              </a:rPr>
              <a:t>	Analyse the information</a:t>
            </a:r>
            <a:br>
              <a:rPr lang="en-SG" altLang="zh-CN" sz="3100" dirty="0">
                <a:solidFill>
                  <a:srgbClr val="002060"/>
                </a:solidFill>
              </a:rPr>
            </a:br>
            <a:r>
              <a:rPr lang="en-SG" altLang="zh-CN" sz="3100" dirty="0">
                <a:solidFill>
                  <a:srgbClr val="002060"/>
                </a:solidFill>
              </a:rPr>
              <a:t>	</a:t>
            </a:r>
            <a:br>
              <a:rPr lang="en-SG" altLang="zh-CN" b="1" dirty="0">
                <a:solidFill>
                  <a:srgbClr val="C00000"/>
                </a:solidFill>
              </a:rPr>
            </a:br>
            <a:endParaRPr lang="en-SG" b="1" dirty="0">
              <a:solidFill>
                <a:srgbClr val="C00000"/>
              </a:solidFill>
            </a:endParaRPr>
          </a:p>
        </p:txBody>
      </p:sp>
      <p:sp>
        <p:nvSpPr>
          <p:cNvPr id="4" name="Rectangle 3"/>
          <p:cNvSpPr/>
          <p:nvPr/>
        </p:nvSpPr>
        <p:spPr>
          <a:xfrm>
            <a:off x="533400" y="1098550"/>
            <a:ext cx="6225209" cy="2616101"/>
          </a:xfrm>
          <a:prstGeom prst="rect">
            <a:avLst/>
          </a:prstGeom>
        </p:spPr>
        <p:txBody>
          <a:bodyPr wrap="square">
            <a:spAutoFit/>
          </a:bodyPr>
          <a:lstStyle/>
          <a:p>
            <a:pPr algn="just"/>
            <a:endParaRPr lang="en-US" sz="2000" dirty="0"/>
          </a:p>
          <a:p>
            <a:endParaRPr lang="en-SG" dirty="0"/>
          </a:p>
          <a:p>
            <a:endParaRPr lang="en-SG" dirty="0"/>
          </a:p>
          <a:p>
            <a:endParaRPr lang="en-SG" dirty="0"/>
          </a:p>
          <a:p>
            <a:endParaRPr lang="en-SG" dirty="0"/>
          </a:p>
          <a:p>
            <a:endParaRPr lang="en-SG" dirty="0"/>
          </a:p>
          <a:p>
            <a:endParaRPr lang="en-SG" dirty="0"/>
          </a:p>
          <a:p>
            <a:endParaRPr lang="en-SG" dirty="0"/>
          </a:p>
          <a:p>
            <a:endParaRPr lang="en-SG" dirty="0"/>
          </a:p>
        </p:txBody>
      </p:sp>
    </p:spTree>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5"/>
            <a:ext cx="6698146" cy="1027457"/>
          </a:xfrm>
        </p:spPr>
        <p:txBody>
          <a:bodyPr>
            <a:normAutofit fontScale="90000"/>
          </a:bodyPr>
          <a:lstStyle/>
          <a:p>
            <a:pPr algn="ctr">
              <a:lnSpc>
                <a:spcPct val="107000"/>
              </a:lnSpc>
              <a:spcAft>
                <a:spcPts val="800"/>
              </a:spcAft>
            </a:pPr>
            <a:r>
              <a:rPr lang="en-SG" b="1" dirty="0">
                <a:solidFill>
                  <a:srgbClr val="FF0000"/>
                </a:solidFill>
              </a:rPr>
              <a:t>Review What is Already Known</a:t>
            </a:r>
            <a:br>
              <a:rPr lang="en-SG" b="1" dirty="0">
                <a:solidFill>
                  <a:srgbClr val="FF0000"/>
                </a:solidFill>
              </a:rPr>
            </a:br>
            <a:r>
              <a:rPr lang="zh-CN" altLang="en-US" sz="3100" b="1" dirty="0">
                <a:solidFill>
                  <a:srgbClr val="FF0000"/>
                </a:solidFill>
              </a:rPr>
              <a:t>查看已知信息</a:t>
            </a:r>
            <a:endParaRPr lang="en-SG" sz="3100" b="1" dirty="0">
              <a:solidFill>
                <a:srgbClr val="FF0000"/>
              </a:solidFill>
            </a:endParaRPr>
          </a:p>
        </p:txBody>
      </p:sp>
      <p:sp>
        <p:nvSpPr>
          <p:cNvPr id="2" name="Rectangle 1"/>
          <p:cNvSpPr/>
          <p:nvPr/>
        </p:nvSpPr>
        <p:spPr>
          <a:xfrm>
            <a:off x="1179445" y="1842053"/>
            <a:ext cx="5804451" cy="3046988"/>
          </a:xfrm>
          <a:prstGeom prst="rect">
            <a:avLst/>
          </a:prstGeom>
        </p:spPr>
        <p:txBody>
          <a:bodyPr wrap="square">
            <a:spAutoFit/>
          </a:bodyPr>
          <a:lstStyle/>
          <a:p>
            <a:pPr marL="514350" lvl="0" indent="-514350">
              <a:spcAft>
                <a:spcPts val="0"/>
              </a:spcAft>
              <a:buFont typeface="+mj-lt"/>
              <a:buAutoNum type="arabicPeriod"/>
            </a:pPr>
            <a:r>
              <a:rPr lang="en-SG" altLang="zh-CN" sz="2800" dirty="0">
                <a:latin typeface="Calibri" panose="020F0502020204030204" pitchFamily="34" charset="0"/>
                <a:ea typeface="DengXian" panose="02010600030101010101" pitchFamily="2" charset="-122"/>
                <a:cs typeface="Times New Roman" panose="02020603050405020304" pitchFamily="18" charset="0"/>
              </a:rPr>
              <a:t>Empirical Observation</a:t>
            </a:r>
            <a:r>
              <a:rPr lang="zh-CN" altLang="en-US"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rPr>
              <a:t>实证观察</a:t>
            </a:r>
            <a:endParaRPr lang="en-SG" altLang="zh-CN"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514350" lvl="0" indent="-514350">
              <a:spcAft>
                <a:spcPts val="0"/>
              </a:spcAft>
              <a:buFont typeface="+mj-lt"/>
              <a:buAutoNum type="arabicPeriod"/>
            </a:pPr>
            <a:endParaRPr lang="en-SG"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514350" lvl="0" indent="-514350">
              <a:spcAft>
                <a:spcPts val="0"/>
              </a:spcAft>
              <a:buFont typeface="+mj-lt"/>
              <a:buAutoNum type="arabicPeriod"/>
            </a:pPr>
            <a:r>
              <a:rPr lang="en-SG" sz="2800" dirty="0">
                <a:latin typeface="Calibri" panose="020F0502020204030204" pitchFamily="34" charset="0"/>
                <a:ea typeface="DengXian" panose="02010600030101010101" pitchFamily="2" charset="-122"/>
                <a:cs typeface="Times New Roman" panose="02020603050405020304" pitchFamily="18" charset="0"/>
              </a:rPr>
              <a:t>Previous Research Studies</a:t>
            </a:r>
            <a:r>
              <a:rPr lang="zh-CN" altLang="en-US"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rPr>
              <a:t>以前的研究</a:t>
            </a:r>
            <a:endParaRPr lang="en-SG" altLang="zh-CN"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514350" lvl="0" indent="-514350">
              <a:spcAft>
                <a:spcPts val="0"/>
              </a:spcAft>
              <a:buFont typeface="+mj-lt"/>
              <a:buAutoNum type="arabicPeriod"/>
            </a:pPr>
            <a:endParaRPr lang="en-SG"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514350" lvl="0" indent="-514350">
              <a:spcAft>
                <a:spcPts val="0"/>
              </a:spcAft>
              <a:buFont typeface="+mj-lt"/>
              <a:buAutoNum type="arabicPeriod"/>
            </a:pPr>
            <a:r>
              <a:rPr lang="en-SG" sz="2800" dirty="0">
                <a:latin typeface="Calibri" panose="020F0502020204030204" pitchFamily="34" charset="0"/>
                <a:ea typeface="DengXian" panose="02010600030101010101" pitchFamily="2" charset="-122"/>
                <a:cs typeface="Times New Roman" panose="02020603050405020304" pitchFamily="18" charset="0"/>
              </a:rPr>
              <a:t>Theoretical Frameworks</a:t>
            </a:r>
            <a:r>
              <a:rPr lang="zh-CN" altLang="en-US"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rPr>
              <a:t>理论框架</a:t>
            </a:r>
            <a:endParaRPr lang="en-SG" sz="2800"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a:p>
            <a:pPr marL="457200" lvl="0" indent="-457200">
              <a:spcAft>
                <a:spcPts val="0"/>
              </a:spcAft>
              <a:buFont typeface="+mj-lt"/>
              <a:buAutoNum type="arabicPeriod"/>
            </a:pPr>
            <a:endParaRPr lang="en-SG" sz="2400" b="1" dirty="0">
              <a:solidFill>
                <a:srgbClr val="002060"/>
              </a:solidFill>
              <a:latin typeface="Calibri" panose="020F0502020204030204" pitchFamily="34" charset="0"/>
              <a:ea typeface="DengXian"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5"/>
            <a:ext cx="6124575" cy="1212987"/>
          </a:xfrm>
        </p:spPr>
        <p:txBody>
          <a:bodyPr>
            <a:normAutofit fontScale="90000"/>
          </a:bodyPr>
          <a:lstStyle/>
          <a:p>
            <a:pPr algn="ctr"/>
            <a:r>
              <a:rPr lang="en-SG" b="1" dirty="0">
                <a:solidFill>
                  <a:srgbClr val="FF0000"/>
                </a:solidFill>
              </a:rPr>
              <a:t>Qualitative vs Quantitative Research</a:t>
            </a:r>
            <a:r>
              <a:rPr lang="zh-CN" altLang="en-US" sz="3100" b="1" dirty="0">
                <a:solidFill>
                  <a:srgbClr val="FF0000"/>
                </a:solidFill>
              </a:rPr>
              <a:t>定性与定量研究</a:t>
            </a:r>
            <a:br>
              <a:rPr lang="en-SG" dirty="0"/>
            </a:br>
            <a:endParaRPr lang="en-SG" b="1" dirty="0">
              <a:solidFill>
                <a:srgbClr val="C00000"/>
              </a:solidFill>
            </a:endParaRPr>
          </a:p>
        </p:txBody>
      </p:sp>
      <p:sp>
        <p:nvSpPr>
          <p:cNvPr id="4" name="Rectangle 3"/>
          <p:cNvSpPr/>
          <p:nvPr/>
        </p:nvSpPr>
        <p:spPr>
          <a:xfrm>
            <a:off x="736324" y="2139261"/>
            <a:ext cx="6124575" cy="3416320"/>
          </a:xfrm>
          <a:prstGeom prst="rect">
            <a:avLst/>
          </a:prstGeom>
        </p:spPr>
        <p:txBody>
          <a:bodyPr wrap="square">
            <a:spAutoFit/>
          </a:bodyPr>
          <a:lstStyle/>
          <a:p>
            <a:pPr algn="just"/>
            <a:endParaRPr lang="en-SG" sz="2400"/>
          </a:p>
          <a:p>
            <a:pPr algn="just"/>
            <a:endParaRPr lang="en-SG" sz="2400"/>
          </a:p>
          <a:p>
            <a:pPr algn="just"/>
            <a:endParaRPr lang="en-SG" sz="2400"/>
          </a:p>
          <a:p>
            <a:pPr algn="just"/>
            <a:endParaRPr lang="en-SG" sz="2400"/>
          </a:p>
          <a:p>
            <a:pPr algn="just"/>
            <a:endParaRPr lang="en-SG" sz="2400"/>
          </a:p>
          <a:p>
            <a:pPr algn="just"/>
            <a:endParaRPr lang="en-SG" sz="2400"/>
          </a:p>
          <a:p>
            <a:pPr algn="just"/>
            <a:endParaRPr lang="en-SG" sz="2400"/>
          </a:p>
          <a:p>
            <a:pPr algn="just"/>
            <a:endParaRPr lang="en-SG" sz="2400"/>
          </a:p>
          <a:p>
            <a:pPr algn="just"/>
            <a:endParaRPr lang="en-SG" sz="2400" dirty="0"/>
          </a:p>
        </p:txBody>
      </p:sp>
      <p:pic>
        <p:nvPicPr>
          <p:cNvPr id="5" name="Picture 4"/>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60186" y="1603512"/>
            <a:ext cx="5895975" cy="4679315"/>
          </a:xfrm>
          <a:prstGeom prst="rect">
            <a:avLst/>
          </a:prstGeom>
          <a:noFill/>
          <a:ln>
            <a:noFill/>
          </a:ln>
        </p:spPr>
      </p:pic>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45020" y="650961"/>
            <a:ext cx="5934076" cy="361950"/>
          </a:xfrm>
        </p:spPr>
        <p:txBody>
          <a:bodyPr>
            <a:noAutofit/>
          </a:bodyPr>
          <a:lstStyle/>
          <a:p>
            <a:pPr algn="ctr"/>
            <a:r>
              <a:rPr lang="en-SG" sz="2400" b="1" dirty="0">
                <a:solidFill>
                  <a:srgbClr val="FF0000"/>
                </a:solidFill>
              </a:rPr>
              <a:t>Qualitative vs Quantitative Research</a:t>
            </a:r>
            <a:br>
              <a:rPr lang="en-SG" sz="2400" b="1" dirty="0">
                <a:solidFill>
                  <a:srgbClr val="FF0000"/>
                </a:solidFill>
              </a:rPr>
            </a:br>
            <a:r>
              <a:rPr lang="zh-CN" altLang="en-US" sz="2400" b="1" dirty="0">
                <a:solidFill>
                  <a:srgbClr val="FF0000"/>
                </a:solidFill>
              </a:rPr>
              <a:t>定性与定量研究</a:t>
            </a:r>
            <a:br>
              <a:rPr lang="en-SG" sz="2400" dirty="0"/>
            </a:br>
            <a:endParaRPr lang="en-SG" sz="2400" b="1" dirty="0">
              <a:solidFill>
                <a:srgbClr val="C00000"/>
              </a:solidFill>
            </a:endParaRPr>
          </a:p>
        </p:txBody>
      </p:sp>
      <p:sp>
        <p:nvSpPr>
          <p:cNvPr id="4" name="Rectangle 3"/>
          <p:cNvSpPr/>
          <p:nvPr/>
        </p:nvSpPr>
        <p:spPr>
          <a:xfrm>
            <a:off x="842342" y="1317624"/>
            <a:ext cx="6101798" cy="4031873"/>
          </a:xfrm>
          <a:prstGeom prst="rect">
            <a:avLst/>
          </a:prstGeom>
        </p:spPr>
        <p:txBody>
          <a:bodyPr wrap="square">
            <a:spAutoFit/>
          </a:bodyPr>
          <a:lstStyle/>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2400" dirty="0"/>
          </a:p>
          <a:p>
            <a:endParaRPr lang="en-SG" sz="2400" dirty="0"/>
          </a:p>
          <a:p>
            <a:endParaRPr lang="en-SG" sz="2400" dirty="0"/>
          </a:p>
          <a:p>
            <a:endParaRPr lang="en-SG" sz="2400" dirty="0"/>
          </a:p>
          <a:p>
            <a:endParaRPr lang="en-SG" sz="2400" dirty="0"/>
          </a:p>
          <a:p>
            <a:endParaRPr lang="en-SG" sz="2400" dirty="0"/>
          </a:p>
        </p:txBody>
      </p:sp>
      <p:sp>
        <p:nvSpPr>
          <p:cNvPr id="5" name="Rectangle 1"/>
          <p:cNvSpPr>
            <a:spLocks noChangeArrowheads="1"/>
          </p:cNvSpPr>
          <p:nvPr/>
        </p:nvSpPr>
        <p:spPr bwMode="auto">
          <a:xfrm>
            <a:off x="971550" y="26336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SG"/>
          </a:p>
        </p:txBody>
      </p:sp>
      <p:sp>
        <p:nvSpPr>
          <p:cNvPr id="7" name="Rectangle 2"/>
          <p:cNvSpPr>
            <a:spLocks noChangeArrowheads="1"/>
          </p:cNvSpPr>
          <p:nvPr/>
        </p:nvSpPr>
        <p:spPr bwMode="auto">
          <a:xfrm>
            <a:off x="971550" y="26336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SG"/>
          </a:p>
        </p:txBody>
      </p:sp>
      <p:pic>
        <p:nvPicPr>
          <p:cNvPr id="8" name="Picture 7"/>
          <p:cNvPicPr>
            <a:picLocks noChangeAspect="1"/>
          </p:cNvPicPr>
          <p:nvPr/>
        </p:nvPicPr>
        <p:blipFill>
          <a:blip r:embed="rId1"/>
          <a:stretch>
            <a:fillRect/>
          </a:stretch>
        </p:blipFill>
        <p:spPr>
          <a:xfrm>
            <a:off x="1100758" y="1049148"/>
            <a:ext cx="5972590" cy="5675849"/>
          </a:xfrm>
          <a:prstGeom prst="rect">
            <a:avLst/>
          </a:prstGeom>
        </p:spPr>
      </p:pic>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34076" cy="361950"/>
          </a:xfrm>
        </p:spPr>
        <p:txBody>
          <a:bodyPr>
            <a:normAutofit fontScale="90000"/>
          </a:bodyPr>
          <a:lstStyle/>
          <a:p>
            <a:pPr algn="ctr"/>
            <a:r>
              <a:rPr lang="zh-CN" altLang="en-US" b="1" dirty="0">
                <a:solidFill>
                  <a:srgbClr val="C00000"/>
                </a:solidFill>
              </a:rPr>
              <a:t>决定调研方法</a:t>
            </a:r>
            <a:endParaRPr lang="en-SG" b="1" dirty="0">
              <a:solidFill>
                <a:srgbClr val="C00000"/>
              </a:solidFill>
            </a:endParaRPr>
          </a:p>
        </p:txBody>
      </p:sp>
      <p:sp>
        <p:nvSpPr>
          <p:cNvPr id="4" name="Rectangle 3"/>
          <p:cNvSpPr/>
          <p:nvPr/>
        </p:nvSpPr>
        <p:spPr>
          <a:xfrm>
            <a:off x="533400" y="1098550"/>
            <a:ext cx="6225209" cy="3908762"/>
          </a:xfrm>
          <a:prstGeom prst="rect">
            <a:avLst/>
          </a:prstGeom>
        </p:spPr>
        <p:txBody>
          <a:bodyPr wrap="square">
            <a:spAutoFit/>
          </a:bodyPr>
          <a:lstStyle/>
          <a:p>
            <a:pPr algn="just"/>
            <a:endParaRPr lang="en-US" sz="2000" dirty="0"/>
          </a:p>
          <a:p>
            <a:pPr marL="342900" indent="-342900" algn="just">
              <a:buFont typeface="Arial" panose="020B0604020202020204" pitchFamily="34" charset="0"/>
              <a:buChar char="•"/>
            </a:pPr>
            <a:r>
              <a:rPr lang="en-SG" sz="2100" dirty="0" err="1"/>
              <a:t>无论您使用哪种方法（或两者兼而有之）都将直接影响您采用的研究技术，您收集的数据类型（定量</a:t>
            </a:r>
            <a:r>
              <a:rPr lang="en-SG" sz="2100" dirty="0"/>
              <a:t>/</a:t>
            </a:r>
            <a:r>
              <a:rPr lang="en-SG" sz="2100" dirty="0" err="1"/>
              <a:t>定性）以及分析所收集数据的方式</a:t>
            </a:r>
            <a:r>
              <a:rPr lang="en-SG" sz="2100" dirty="0"/>
              <a:t>。</a:t>
            </a:r>
            <a:endParaRPr lang="en-SG" sz="2100" dirty="0"/>
          </a:p>
          <a:p>
            <a:pPr marL="342900" indent="-342900" algn="just">
              <a:buFont typeface="Arial" panose="020B0604020202020204" pitchFamily="34" charset="0"/>
              <a:buChar char="•"/>
            </a:pPr>
            <a:endParaRPr lang="en-SG" sz="2100" dirty="0"/>
          </a:p>
          <a:p>
            <a:pPr marL="342900" indent="-342900" algn="just">
              <a:buFont typeface="Arial" panose="020B0604020202020204" pitchFamily="34" charset="0"/>
              <a:buChar char="•"/>
            </a:pPr>
            <a:r>
              <a:rPr lang="en-SG" sz="2100" dirty="0" err="1"/>
              <a:t>项目方法的发展必须源于明确您的研究问题，制定重点项目目标，然后制定一个连贯的战略来实施</a:t>
            </a:r>
            <a:r>
              <a:rPr lang="en-SG" sz="2100" dirty="0"/>
              <a:t>。</a:t>
            </a:r>
            <a:endParaRPr lang="en-SG" sz="2100" dirty="0"/>
          </a:p>
          <a:p>
            <a:pPr marL="342900" indent="-342900" algn="just">
              <a:buFont typeface="Arial" panose="020B0604020202020204" pitchFamily="34" charset="0"/>
              <a:buChar char="•"/>
            </a:pPr>
            <a:endParaRPr lang="en-SG" sz="2100" dirty="0"/>
          </a:p>
          <a:p>
            <a:pPr marL="342900" indent="-342900" algn="just">
              <a:buFont typeface="Arial" panose="020B0604020202020204" pitchFamily="34" charset="0"/>
              <a:buChar char="•"/>
            </a:pPr>
            <a:r>
              <a:rPr lang="en-SG" sz="2100" dirty="0" err="1"/>
              <a:t>要做到这一点，您需要制定一个旨在支持您选择的理论方法的研究策略</a:t>
            </a:r>
            <a:r>
              <a:rPr lang="en-SG" sz="2100" dirty="0"/>
              <a:t>。</a:t>
            </a:r>
            <a:endParaRPr lang="en-SG" sz="2100" dirty="0"/>
          </a:p>
          <a:p>
            <a:endParaRPr lang="en-SG" dirty="0"/>
          </a:p>
        </p:txBody>
      </p:sp>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34076" cy="361950"/>
          </a:xfrm>
        </p:spPr>
        <p:txBody>
          <a:bodyPr>
            <a:normAutofit fontScale="90000"/>
          </a:bodyPr>
          <a:lstStyle/>
          <a:p>
            <a:pPr algn="ctr"/>
            <a:r>
              <a:rPr lang="zh-CN" altLang="en-US" b="1" dirty="0">
                <a:solidFill>
                  <a:srgbClr val="C00000"/>
                </a:solidFill>
              </a:rPr>
              <a:t>论文的各方面</a:t>
            </a:r>
            <a:endParaRPr lang="en-SG" b="1" dirty="0">
              <a:solidFill>
                <a:srgbClr val="C00000"/>
              </a:solidFill>
            </a:endParaRPr>
          </a:p>
        </p:txBody>
      </p:sp>
      <p:sp>
        <p:nvSpPr>
          <p:cNvPr id="4" name="Rectangle 3"/>
          <p:cNvSpPr/>
          <p:nvPr/>
        </p:nvSpPr>
        <p:spPr>
          <a:xfrm>
            <a:off x="842342" y="1317624"/>
            <a:ext cx="6101798" cy="4278094"/>
          </a:xfrm>
          <a:prstGeom prst="rect">
            <a:avLst/>
          </a:prstGeom>
        </p:spPr>
        <p:txBody>
          <a:bodyPr wrap="square">
            <a:spAutoFit/>
          </a:bodyPr>
          <a:lstStyle/>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1600" b="1" dirty="0">
              <a:solidFill>
                <a:srgbClr val="002060"/>
              </a:solidFill>
            </a:endParaRPr>
          </a:p>
          <a:p>
            <a:endParaRPr lang="en-SG" sz="2400" dirty="0"/>
          </a:p>
          <a:p>
            <a:endParaRPr lang="en-SG" sz="2400" dirty="0"/>
          </a:p>
          <a:p>
            <a:endParaRPr lang="en-SG" sz="2400" dirty="0"/>
          </a:p>
          <a:p>
            <a:endParaRPr lang="en-SG" sz="2400" dirty="0"/>
          </a:p>
          <a:p>
            <a:endParaRPr lang="en-SG" sz="2400" dirty="0"/>
          </a:p>
          <a:p>
            <a:endParaRPr lang="en-SG" sz="2400" dirty="0"/>
          </a:p>
        </p:txBody>
      </p:sp>
      <p:sp>
        <p:nvSpPr>
          <p:cNvPr id="5" name="Rectangle 1"/>
          <p:cNvSpPr>
            <a:spLocks noChangeArrowheads="1"/>
          </p:cNvSpPr>
          <p:nvPr/>
        </p:nvSpPr>
        <p:spPr bwMode="auto">
          <a:xfrm>
            <a:off x="971550" y="26336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SG"/>
          </a:p>
        </p:txBody>
      </p:sp>
      <p:sp>
        <p:nvSpPr>
          <p:cNvPr id="6" name="Rectangle 1"/>
          <p:cNvSpPr>
            <a:spLocks noChangeArrowheads="1"/>
          </p:cNvSpPr>
          <p:nvPr/>
        </p:nvSpPr>
        <p:spPr bwMode="auto">
          <a:xfrm>
            <a:off x="1974850" y="20304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SG"/>
          </a:p>
        </p:txBody>
      </p:sp>
      <p:graphicFrame>
        <p:nvGraphicFramePr>
          <p:cNvPr id="8" name="Table 7"/>
          <p:cNvGraphicFramePr>
            <a:graphicFrameLocks noGrp="1"/>
          </p:cNvGraphicFramePr>
          <p:nvPr/>
        </p:nvGraphicFramePr>
        <p:xfrm>
          <a:off x="1594273" y="1007164"/>
          <a:ext cx="5773316" cy="4956313"/>
        </p:xfrm>
        <a:graphic>
          <a:graphicData uri="http://schemas.openxmlformats.org/drawingml/2006/table">
            <a:tbl>
              <a:tblPr firstRow="1" firstCol="1" lastRow="1" lastCol="1" bandRow="1" bandCol="1"/>
              <a:tblGrid>
                <a:gridCol w="2504197"/>
                <a:gridCol w="3269119"/>
              </a:tblGrid>
              <a:tr h="271178">
                <a:tc gridSpan="2">
                  <a:txBody>
                    <a:bodyPr/>
                    <a:lstStyle/>
                    <a:p>
                      <a:endParaRPr lang="en-SG" sz="1400"/>
                    </a:p>
                  </a:txBody>
                  <a:tcPr marL="53091" marR="53091" marT="0" marB="0">
                    <a:lnL>
                      <a:noFill/>
                    </a:lnL>
                    <a:lnR>
                      <a:noFill/>
                    </a:lnR>
                    <a:lnT>
                      <a:noFill/>
                    </a:lnT>
                    <a:lnB>
                      <a:noFill/>
                    </a:lnB>
                  </a:tcPr>
                </a:tc>
                <a:tc hMerge="1">
                  <a:tcPr/>
                </a:tc>
              </a:tr>
              <a:tr h="242047">
                <a:tc>
                  <a:txBody>
                    <a:bodyPr/>
                    <a:lstStyle/>
                    <a:p>
                      <a:pPr algn="just">
                        <a:lnSpc>
                          <a:spcPct val="150000"/>
                        </a:lnSpc>
                        <a:spcAft>
                          <a:spcPts val="800"/>
                        </a:spcAft>
                      </a:pPr>
                      <a:r>
                        <a:rPr lang="en-SG" sz="900" b="1">
                          <a:effectLst/>
                          <a:latin typeface="Calibri" panose="020F0502020204030204" pitchFamily="34" charset="0"/>
                          <a:ea typeface="宋体" panose="02010600030101010101" pitchFamily="2" charset="-122"/>
                          <a:cs typeface="Times New Roman" panose="02020603050405020304" pitchFamily="18" charset="0"/>
                        </a:rPr>
                        <a:t> </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SG" sz="900" b="1">
                          <a:effectLst/>
                          <a:latin typeface="Calibri" panose="020F0502020204030204" pitchFamily="34" charset="0"/>
                          <a:ea typeface="宋体" panose="02010600030101010101" pitchFamily="2" charset="-122"/>
                          <a:cs typeface="Times New Roman" panose="02020603050405020304" pitchFamily="18" charset="0"/>
                        </a:rPr>
                        <a:t> </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a:noFill/>
                    </a:lnL>
                    <a:lnR>
                      <a:noFill/>
                    </a:lnR>
                    <a:lnT>
                      <a:noFill/>
                    </a:lnT>
                    <a:lnB w="12700" cap="flat" cmpd="sng" algn="ctr">
                      <a:solidFill>
                        <a:srgbClr val="000000"/>
                      </a:solidFill>
                      <a:prstDash val="solid"/>
                      <a:round/>
                      <a:headEnd type="none" w="med" len="med"/>
                      <a:tailEnd type="none" w="med" len="med"/>
                    </a:lnB>
                  </a:tcPr>
                </a:tc>
              </a:tr>
              <a:tr h="781870">
                <a:tc>
                  <a:txBody>
                    <a:bodyPr/>
                    <a:lstStyle/>
                    <a:p>
                      <a:pPr>
                        <a:lnSpc>
                          <a:spcPct val="150000"/>
                        </a:lnSpc>
                        <a:spcAft>
                          <a:spcPts val="800"/>
                        </a:spcAft>
                        <a:tabLst>
                          <a:tab pos="2152650" algn="l"/>
                        </a:tabLst>
                      </a:pPr>
                      <a:r>
                        <a:rPr lang="zh-CN" sz="900" b="1">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定性研究</a:t>
                      </a:r>
                      <a:r>
                        <a:rPr lang="en-SG" sz="900" b="1">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Qualitative research	</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50000"/>
                        </a:lnSpc>
                        <a:spcAft>
                          <a:spcPts val="800"/>
                        </a:spcAft>
                      </a:pPr>
                      <a:r>
                        <a:rPr lang="zh-CN" sz="900" b="1"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定量研究</a:t>
                      </a:r>
                      <a:r>
                        <a:rPr lang="en-SG" sz="900" b="1"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Quantitative research </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r>
              <a:tr h="866963">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研究问题：</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怎么样 </a:t>
                      </a:r>
                      <a:r>
                        <a:rPr lang="en-SG"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(How)</a:t>
                      </a: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为什么 </a:t>
                      </a:r>
                      <a:r>
                        <a:rPr lang="en-SG"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(Why)</a:t>
                      </a: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228600">
                        <a:lnSpc>
                          <a:spcPct val="107000"/>
                        </a:lnSpc>
                        <a:spcAft>
                          <a:spcPts val="800"/>
                        </a:spcAft>
                      </a:pPr>
                      <a:r>
                        <a:rPr lang="en-SG" sz="900" dirty="0">
                          <a:effectLst/>
                          <a:latin typeface="Calibri" panose="020F0502020204030204" pitchFamily="34" charset="0"/>
                          <a:ea typeface="宋体" panose="02010600030101010101" pitchFamily="2" charset="-122"/>
                          <a:cs typeface="Times New Roman" panose="02020603050405020304" pitchFamily="18" charset="0"/>
                        </a:rPr>
                        <a:t> </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研究问题：</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谁 </a:t>
                      </a:r>
                      <a:r>
                        <a:rPr lang="en-SG"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(Who)</a:t>
                      </a: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什么 </a:t>
                      </a:r>
                      <a:r>
                        <a:rPr lang="en-SG"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(What)</a:t>
                      </a: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46844">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文献评论：</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探索性</a:t>
                      </a:r>
                      <a:r>
                        <a:rPr lang="en-SG"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 </a:t>
                      </a: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涉及的变量是什么？</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构造很混乱</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制定研究问题</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228600">
                        <a:lnSpc>
                          <a:spcPct val="107000"/>
                        </a:lnSpc>
                        <a:spcAft>
                          <a:spcPts val="800"/>
                        </a:spcAft>
                      </a:pPr>
                      <a:r>
                        <a:rPr lang="en-SG" sz="900" dirty="0">
                          <a:effectLst/>
                          <a:latin typeface="Calibri" panose="020F0502020204030204" pitchFamily="34" charset="0"/>
                          <a:ea typeface="宋体" panose="02010600030101010101" pitchFamily="2" charset="-122"/>
                          <a:cs typeface="Times New Roman" panose="02020603050405020304" pitchFamily="18" charset="0"/>
                        </a:rPr>
                        <a:t> </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文献评论：</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解释性</a:t>
                      </a:r>
                      <a:r>
                        <a:rPr lang="en-SG"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 - </a:t>
                      </a: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先前已识别和测量的变量之间的关系是什么？</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制定了假设</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80448">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范例：</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现象</a:t>
                      </a:r>
                      <a:r>
                        <a:rPr lang="en-SG"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a:t>
                      </a: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解释</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228600">
                        <a:lnSpc>
                          <a:spcPct val="107000"/>
                        </a:lnSpc>
                        <a:spcAft>
                          <a:spcPts val="800"/>
                        </a:spcAft>
                      </a:pPr>
                      <a:r>
                        <a:rPr lang="en-SG" sz="900" dirty="0">
                          <a:effectLst/>
                          <a:latin typeface="Calibri" panose="020F0502020204030204" pitchFamily="34" charset="0"/>
                          <a:ea typeface="宋体" panose="02010600030101010101" pitchFamily="2" charset="-122"/>
                          <a:cs typeface="Times New Roman" panose="02020603050405020304" pitchFamily="18" charset="0"/>
                        </a:rPr>
                        <a:t> </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范例：</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zh-CN" sz="90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实证</a:t>
                      </a:r>
                      <a:endParaRPr lang="en-SG" sz="90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66963">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方法：</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例如，案例研究或行动研究</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228600">
                        <a:lnSpc>
                          <a:spcPct val="107000"/>
                        </a:lnSpc>
                        <a:spcAft>
                          <a:spcPts val="800"/>
                        </a:spcAft>
                      </a:pPr>
                      <a:r>
                        <a:rPr lang="en-SG" sz="900" dirty="0">
                          <a:effectLst/>
                          <a:latin typeface="Calibri" panose="020F0502020204030204" pitchFamily="34" charset="0"/>
                          <a:ea typeface="宋体" panose="02010600030101010101" pitchFamily="2" charset="-122"/>
                          <a:cs typeface="Times New Roman" panose="02020603050405020304" pitchFamily="18" charset="0"/>
                        </a:rPr>
                        <a:t> </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800"/>
                        </a:spcAft>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方法：</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zh-CN" sz="900" dirty="0">
                          <a:solidFill>
                            <a:srgbClr val="000000"/>
                          </a:solidFill>
                          <a:effectLst/>
                          <a:latin typeface="Calibri" panose="020F0502020204030204" pitchFamily="34" charset="0"/>
                          <a:ea typeface="宋体" panose="02010600030101010101" pitchFamily="2" charset="-122"/>
                          <a:cs typeface="Times New Roman" panose="02020603050405020304" pitchFamily="18" charset="0"/>
                        </a:rPr>
                        <a:t>例如，调查或实验</a:t>
                      </a:r>
                      <a:endParaRPr lang="en-SG" sz="900" dirty="0">
                        <a:effectLst/>
                        <a:latin typeface="Calibri" panose="020F0502020204030204" pitchFamily="34" charset="0"/>
                        <a:ea typeface="宋体" panose="02010600030101010101" pitchFamily="2" charset="-122"/>
                        <a:cs typeface="Times New Roman" panose="02020603050405020304" pitchFamily="18" charset="0"/>
                      </a:endParaRPr>
                    </a:p>
                  </a:txBody>
                  <a:tcPr marL="53091" marR="5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9" name="Rectangle 2"/>
          <p:cNvSpPr>
            <a:spLocks noChangeArrowheads="1"/>
          </p:cNvSpPr>
          <p:nvPr/>
        </p:nvSpPr>
        <p:spPr bwMode="auto">
          <a:xfrm>
            <a:off x="1776412" y="2105212"/>
            <a:ext cx="11137731" cy="503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n-SG"/>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8930" y="390526"/>
            <a:ext cx="6198704" cy="708024"/>
          </a:xfrm>
        </p:spPr>
        <p:txBody>
          <a:bodyPr>
            <a:normAutofit fontScale="90000"/>
          </a:bodyPr>
          <a:lstStyle/>
          <a:p>
            <a:pPr algn="ctr"/>
            <a:r>
              <a:rPr lang="en-SG" b="1" dirty="0">
                <a:solidFill>
                  <a:srgbClr val="FF0000"/>
                </a:solidFill>
              </a:rPr>
              <a:t>Qualitative Research Process</a:t>
            </a:r>
            <a:br>
              <a:rPr lang="en-SG" b="1" dirty="0">
                <a:solidFill>
                  <a:srgbClr val="FF0000"/>
                </a:solidFill>
              </a:rPr>
            </a:br>
            <a:r>
              <a:rPr lang="zh-CN" altLang="en-US" sz="3100" b="1" dirty="0">
                <a:solidFill>
                  <a:srgbClr val="FF0000"/>
                </a:solidFill>
              </a:rPr>
              <a:t>定性研究过程</a:t>
            </a:r>
            <a:br>
              <a:rPr lang="en-SG" dirty="0"/>
            </a:br>
            <a:endParaRPr lang="en-SG" b="1" dirty="0">
              <a:solidFill>
                <a:srgbClr val="C00000"/>
              </a:solidFill>
            </a:endParaRPr>
          </a:p>
        </p:txBody>
      </p:sp>
      <p:sp>
        <p:nvSpPr>
          <p:cNvPr id="4" name="Rectangle 3"/>
          <p:cNvSpPr/>
          <p:nvPr/>
        </p:nvSpPr>
        <p:spPr>
          <a:xfrm>
            <a:off x="533400" y="1098550"/>
            <a:ext cx="6569765" cy="1015663"/>
          </a:xfrm>
          <a:prstGeom prst="rect">
            <a:avLst/>
          </a:prstGeom>
        </p:spPr>
        <p:txBody>
          <a:bodyPr wrap="square">
            <a:spAutoFit/>
          </a:bodyPr>
          <a:lstStyle/>
          <a:p>
            <a:endParaRPr lang="en-SG" sz="2400" b="1" dirty="0">
              <a:solidFill>
                <a:srgbClr val="002060"/>
              </a:solidFill>
            </a:endParaRPr>
          </a:p>
          <a:p>
            <a:endParaRPr lang="en-US" dirty="0"/>
          </a:p>
          <a:p>
            <a:endParaRPr lang="en-SG" dirty="0"/>
          </a:p>
        </p:txBody>
      </p:sp>
      <p:pic>
        <p:nvPicPr>
          <p:cNvPr id="5" name="Picture 4" descr="qualitative research process - described below"/>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87269" y="1484877"/>
            <a:ext cx="5915895" cy="498259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5"/>
            <a:ext cx="6684893" cy="1279249"/>
          </a:xfrm>
        </p:spPr>
        <p:txBody>
          <a:bodyPr>
            <a:normAutofit/>
          </a:bodyPr>
          <a:lstStyle/>
          <a:p>
            <a:pPr algn="ctr">
              <a:lnSpc>
                <a:spcPct val="107000"/>
              </a:lnSpc>
              <a:spcAft>
                <a:spcPts val="800"/>
              </a:spcAft>
            </a:pPr>
            <a:r>
              <a:rPr lang="en-SG" b="1" dirty="0">
                <a:solidFill>
                  <a:srgbClr val="FF0000"/>
                </a:solidFill>
              </a:rPr>
              <a:t>Research Topic/Questions </a:t>
            </a:r>
            <a:br>
              <a:rPr lang="en-SG" b="1" dirty="0">
                <a:solidFill>
                  <a:srgbClr val="FF0000"/>
                </a:solidFill>
              </a:rPr>
            </a:br>
            <a:r>
              <a:rPr lang="zh-CN" altLang="en-US" sz="2800" b="1" dirty="0">
                <a:solidFill>
                  <a:srgbClr val="FF0000"/>
                </a:solidFill>
              </a:rPr>
              <a:t>研究主题</a:t>
            </a:r>
            <a:r>
              <a:rPr lang="en-US" altLang="zh-CN" sz="2800" b="1" dirty="0">
                <a:solidFill>
                  <a:srgbClr val="FF0000"/>
                </a:solidFill>
              </a:rPr>
              <a:t>/</a:t>
            </a:r>
            <a:r>
              <a:rPr lang="zh-CN" altLang="en-US" sz="2800" b="1" dirty="0">
                <a:solidFill>
                  <a:srgbClr val="FF0000"/>
                </a:solidFill>
              </a:rPr>
              <a:t>研究问题</a:t>
            </a:r>
            <a:endParaRPr lang="en-SG" sz="2800" b="1" dirty="0">
              <a:solidFill>
                <a:srgbClr val="FF0000"/>
              </a:solidFill>
            </a:endParaRPr>
          </a:p>
        </p:txBody>
      </p:sp>
      <p:sp>
        <p:nvSpPr>
          <p:cNvPr id="2" name="Rectangle 1"/>
          <p:cNvSpPr/>
          <p:nvPr/>
        </p:nvSpPr>
        <p:spPr>
          <a:xfrm>
            <a:off x="1364974" y="2226365"/>
            <a:ext cx="5420139" cy="4154984"/>
          </a:xfrm>
          <a:prstGeom prst="rect">
            <a:avLst/>
          </a:prstGeom>
        </p:spPr>
        <p:txBody>
          <a:bodyPr wrap="square">
            <a:spAutoFit/>
          </a:bodyPr>
          <a:lstStyle/>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66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p:txBody>
      </p:sp>
      <p:sp>
        <p:nvSpPr>
          <p:cNvPr id="4" name="Rectangle 3"/>
          <p:cNvSpPr/>
          <p:nvPr/>
        </p:nvSpPr>
        <p:spPr>
          <a:xfrm>
            <a:off x="834887" y="1895061"/>
            <a:ext cx="6215270" cy="2246769"/>
          </a:xfrm>
          <a:prstGeom prst="rect">
            <a:avLst/>
          </a:prstGeom>
        </p:spPr>
        <p:txBody>
          <a:bodyPr wrap="square">
            <a:spAutoFit/>
          </a:bodyPr>
          <a:lstStyle/>
          <a:p>
            <a:pPr marL="457200" indent="-457200">
              <a:buFont typeface="Arial" panose="020B0604020202020204" pitchFamily="34" charset="0"/>
              <a:buChar char="•"/>
            </a:pPr>
            <a:r>
              <a:rPr lang="zh-CN" altLang="en-US" sz="2800" dirty="0">
                <a:solidFill>
                  <a:srgbClr val="002060"/>
                </a:solidFill>
                <a:latin typeface="宋体" panose="02010600030101010101" pitchFamily="2" charset="-122"/>
                <a:ea typeface="宋体" panose="02010600030101010101" pitchFamily="2" charset="-122"/>
              </a:rPr>
              <a:t>研究主题和问题将由您对特定领域的兴趣，有关该领域问题或主题的观点，尤其是先前学者在文献中所涵盖的内容以及仍然需要进一步探索和阐明的领域所形成。</a:t>
            </a:r>
            <a:endParaRPr lang="en-SG" sz="2800" dirty="0">
              <a:solidFill>
                <a:srgbClr val="002060"/>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209" y="377273"/>
            <a:ext cx="5942772" cy="1053961"/>
          </a:xfrm>
        </p:spPr>
        <p:txBody>
          <a:bodyPr>
            <a:normAutofit/>
          </a:bodyPr>
          <a:lstStyle/>
          <a:p>
            <a:pPr algn="ctr">
              <a:lnSpc>
                <a:spcPct val="107000"/>
              </a:lnSpc>
              <a:spcAft>
                <a:spcPts val="800"/>
              </a:spcAft>
            </a:pPr>
            <a:r>
              <a:rPr lang="en-SG" sz="3200" b="1" dirty="0">
                <a:solidFill>
                  <a:srgbClr val="FF0000"/>
                </a:solidFill>
              </a:rPr>
              <a:t>Fieldwork</a:t>
            </a:r>
            <a:br>
              <a:rPr lang="en-SG" sz="2700" b="1" dirty="0">
                <a:solidFill>
                  <a:srgbClr val="FF0000"/>
                </a:solidFill>
              </a:rPr>
            </a:br>
            <a:r>
              <a:rPr lang="zh-CN" altLang="en-US" sz="2700" b="1" dirty="0">
                <a:solidFill>
                  <a:srgbClr val="FF0000"/>
                </a:solidFill>
              </a:rPr>
              <a:t>实地考察</a:t>
            </a:r>
            <a:endParaRPr lang="en-SG" b="1" dirty="0">
              <a:solidFill>
                <a:srgbClr val="FF0000"/>
              </a:solidFill>
            </a:endParaRPr>
          </a:p>
        </p:txBody>
      </p:sp>
      <p:sp>
        <p:nvSpPr>
          <p:cNvPr id="4" name="Rectangle 3"/>
          <p:cNvSpPr/>
          <p:nvPr/>
        </p:nvSpPr>
        <p:spPr>
          <a:xfrm>
            <a:off x="1272209" y="1921563"/>
            <a:ext cx="6241774" cy="2677656"/>
          </a:xfrm>
          <a:prstGeom prst="rect">
            <a:avLst/>
          </a:prstGeom>
        </p:spPr>
        <p:txBody>
          <a:bodyPr wrap="square">
            <a:spAutoFit/>
          </a:bodyPr>
          <a:lstStyle/>
          <a:p>
            <a:pPr marL="342900" indent="-342900" algn="just">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在自然背景或环境中收集数据的做法被称为实地调查 </a:t>
            </a:r>
            <a:r>
              <a:rPr lang="en-SG"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Fieldwork)</a:t>
            </a:r>
            <a:r>
              <a:rPr lang="zh-CN" altLang="en-US" sz="2400" dirty="0">
                <a:latin typeface="宋体" panose="02010600030101010101" pitchFamily="2" charset="-122"/>
                <a:ea typeface="宋体" panose="02010600030101010101" pitchFamily="2" charset="-122"/>
              </a:rPr>
              <a:t>。</a:t>
            </a:r>
            <a:endParaRPr lang="zh-CN" altLang="en-US" sz="2400" dirty="0">
              <a:latin typeface="宋体" panose="02010600030101010101" pitchFamily="2" charset="-122"/>
              <a:ea typeface="宋体" panose="02010600030101010101" pitchFamily="2" charset="-122"/>
            </a:endParaRPr>
          </a:p>
          <a:p>
            <a:pPr algn="just"/>
            <a:endParaRPr lang="zh-CN" altLang="en-US" sz="2400" dirty="0">
              <a:latin typeface="宋体" panose="02010600030101010101" pitchFamily="2" charset="-122"/>
              <a:ea typeface="宋体" panose="02010600030101010101" pitchFamily="2" charset="-122"/>
            </a:endParaRPr>
          </a:p>
          <a:p>
            <a:pPr marL="342900" indent="-342900" algn="just">
              <a:buFont typeface="Arial" panose="020B0604020202020204" pitchFamily="34" charset="0"/>
              <a:buChar char="•"/>
            </a:pPr>
            <a:r>
              <a:rPr lang="zh-CN" altLang="en-US" sz="2400" dirty="0">
                <a:latin typeface="宋体" panose="02010600030101010101" pitchFamily="2" charset="-122"/>
                <a:ea typeface="宋体" panose="02010600030101010101" pitchFamily="2" charset="-122"/>
              </a:rPr>
              <a:t>实地工作者观察并描述了一个团体或组织的文化，然后解释人们如何诠释和理解这些事件，或者如何理解该环境或组织中的其他人或关系。</a:t>
            </a:r>
            <a:endParaRPr lang="zh-CN" altLang="en-US" sz="2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209" y="377273"/>
            <a:ext cx="5942772" cy="1053961"/>
          </a:xfrm>
        </p:spPr>
        <p:txBody>
          <a:bodyPr>
            <a:normAutofit/>
          </a:bodyPr>
          <a:lstStyle/>
          <a:p>
            <a:pPr algn="ctr">
              <a:lnSpc>
                <a:spcPct val="107000"/>
              </a:lnSpc>
              <a:spcAft>
                <a:spcPts val="800"/>
              </a:spcAft>
            </a:pPr>
            <a:r>
              <a:rPr lang="en-SG" sz="3200" b="1" dirty="0">
                <a:solidFill>
                  <a:srgbClr val="FF0000"/>
                </a:solidFill>
              </a:rPr>
              <a:t>Observations</a:t>
            </a:r>
            <a:r>
              <a:rPr lang="en-SG" sz="2700" b="1" dirty="0">
                <a:solidFill>
                  <a:srgbClr val="FF0000"/>
                </a:solidFill>
              </a:rPr>
              <a:t> </a:t>
            </a:r>
            <a:br>
              <a:rPr lang="en-SG" sz="2700" b="1" dirty="0">
                <a:solidFill>
                  <a:srgbClr val="FF0000"/>
                </a:solidFill>
              </a:rPr>
            </a:br>
            <a:r>
              <a:rPr lang="zh-CN" altLang="en-US" sz="2700" b="1" dirty="0">
                <a:solidFill>
                  <a:srgbClr val="FF0000"/>
                </a:solidFill>
              </a:rPr>
              <a:t>观察</a:t>
            </a:r>
            <a:endParaRPr lang="en-SG" b="1" dirty="0">
              <a:solidFill>
                <a:srgbClr val="FF0000"/>
              </a:solidFill>
            </a:endParaRPr>
          </a:p>
        </p:txBody>
      </p:sp>
      <p:sp>
        <p:nvSpPr>
          <p:cNvPr id="4" name="Rectangle 3"/>
          <p:cNvSpPr/>
          <p:nvPr/>
        </p:nvSpPr>
        <p:spPr>
          <a:xfrm>
            <a:off x="1272209" y="1921563"/>
            <a:ext cx="6241774" cy="3108543"/>
          </a:xfrm>
          <a:prstGeom prst="rect">
            <a:avLst/>
          </a:prstGeom>
        </p:spPr>
        <p:txBody>
          <a:bodyPr wrap="square">
            <a:spAutoFit/>
          </a:bodyPr>
          <a:lstStyle/>
          <a:p>
            <a:pPr marL="342900" indent="-342900" algn="just">
              <a:buFont typeface="Wingdings" panose="05000000000000000000" pitchFamily="2" charset="2"/>
              <a:buChar char="§"/>
            </a:pPr>
            <a:r>
              <a:rPr lang="zh-CN" altLang="en-US" sz="2800" dirty="0">
                <a:latin typeface="宋体" panose="02010600030101010101" pitchFamily="2" charset="-122"/>
                <a:ea typeface="宋体" panose="02010600030101010101" pitchFamily="2" charset="-122"/>
              </a:rPr>
              <a:t>观察</a:t>
            </a:r>
            <a:r>
              <a:rPr lang="en-SG" altLang="zh-CN" sz="2800" dirty="0">
                <a:latin typeface="宋体" panose="02010600030101010101" pitchFamily="2" charset="-122"/>
                <a:ea typeface="宋体" panose="02010600030101010101" pitchFamily="2" charset="-122"/>
              </a:rPr>
              <a:t>(Observations)</a:t>
            </a:r>
            <a:r>
              <a:rPr lang="zh-CN" altLang="en-US" sz="2800" dirty="0">
                <a:latin typeface="宋体" panose="02010600030101010101" pitchFamily="2" charset="-122"/>
                <a:ea typeface="宋体" panose="02010600030101010101" pitchFamily="2" charset="-122"/>
              </a:rPr>
              <a:t>包括</a:t>
            </a:r>
            <a:r>
              <a:rPr lang="zh-CN" altLang="en-US" sz="2400" dirty="0">
                <a:latin typeface="宋体" panose="02010600030101010101" pitchFamily="2" charset="-122"/>
                <a:ea typeface="宋体" panose="02010600030101010101" pitchFamily="2" charset="-122"/>
              </a:rPr>
              <a:t>：</a:t>
            </a:r>
            <a:endParaRPr lang="en-SG" altLang="zh-CN" sz="2400" dirty="0">
              <a:latin typeface="宋体" panose="02010600030101010101" pitchFamily="2" charset="-122"/>
              <a:ea typeface="宋体" panose="02010600030101010101" pitchFamily="2" charset="-122"/>
            </a:endParaRPr>
          </a:p>
          <a:p>
            <a:pPr algn="just"/>
            <a:endParaRPr lang="en-SG" altLang="zh-CN" sz="2400" dirty="0">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zh-CN" altLang="en-US" sz="2400" dirty="0">
                <a:solidFill>
                  <a:srgbClr val="002060"/>
                </a:solidFill>
                <a:latin typeface="宋体" panose="02010600030101010101" pitchFamily="2" charset="-122"/>
                <a:ea typeface="宋体" panose="02010600030101010101" pitchFamily="2" charset="-122"/>
              </a:rPr>
              <a:t>观看</a:t>
            </a:r>
            <a:r>
              <a:rPr lang="en-SG" altLang="zh-CN" sz="2400" dirty="0">
                <a:solidFill>
                  <a:srgbClr val="002060"/>
                </a:solidFill>
                <a:latin typeface="宋体" panose="02010600030101010101" pitchFamily="2" charset="-122"/>
                <a:ea typeface="宋体" panose="02010600030101010101" pitchFamily="2" charset="-122"/>
              </a:rPr>
              <a:t>Watching</a:t>
            </a:r>
            <a:endParaRPr lang="en-SG" altLang="zh-CN" sz="2400" dirty="0">
              <a:solidFill>
                <a:srgbClr val="002060"/>
              </a:solidFill>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zh-CN" altLang="en-US" sz="2400" dirty="0">
                <a:solidFill>
                  <a:srgbClr val="002060"/>
                </a:solidFill>
                <a:latin typeface="宋体" panose="02010600030101010101" pitchFamily="2" charset="-122"/>
                <a:ea typeface="宋体" panose="02010600030101010101" pitchFamily="2" charset="-122"/>
              </a:rPr>
              <a:t>倾听</a:t>
            </a:r>
            <a:r>
              <a:rPr lang="en-SG" altLang="zh-CN" sz="2400" dirty="0">
                <a:solidFill>
                  <a:srgbClr val="002060"/>
                </a:solidFill>
                <a:latin typeface="宋体" panose="02010600030101010101" pitchFamily="2" charset="-122"/>
                <a:ea typeface="宋体" panose="02010600030101010101" pitchFamily="2" charset="-122"/>
              </a:rPr>
              <a:t>Listening</a:t>
            </a:r>
            <a:endParaRPr lang="en-SG" altLang="zh-CN" sz="2400" dirty="0">
              <a:solidFill>
                <a:srgbClr val="002060"/>
              </a:solidFill>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zh-CN" altLang="en-US" sz="2400" dirty="0">
                <a:solidFill>
                  <a:srgbClr val="002060"/>
                </a:solidFill>
                <a:latin typeface="宋体" panose="02010600030101010101" pitchFamily="2" charset="-122"/>
                <a:ea typeface="宋体" panose="02010600030101010101" pitchFamily="2" charset="-122"/>
              </a:rPr>
              <a:t>闻到</a:t>
            </a:r>
            <a:r>
              <a:rPr lang="en-SG" altLang="zh-CN" sz="2400" dirty="0">
                <a:solidFill>
                  <a:srgbClr val="002060"/>
                </a:solidFill>
                <a:latin typeface="宋体" panose="02010600030101010101" pitchFamily="2" charset="-122"/>
                <a:ea typeface="宋体" panose="02010600030101010101" pitchFamily="2" charset="-122"/>
              </a:rPr>
              <a:t>Smelling</a:t>
            </a:r>
            <a:endParaRPr lang="en-SG" altLang="zh-CN" sz="2400" dirty="0">
              <a:solidFill>
                <a:srgbClr val="002060"/>
              </a:solidFill>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zh-CN" altLang="en-US" sz="2400" dirty="0">
                <a:solidFill>
                  <a:srgbClr val="002060"/>
                </a:solidFill>
                <a:latin typeface="宋体" panose="02010600030101010101" pitchFamily="2" charset="-122"/>
                <a:ea typeface="宋体" panose="02010600030101010101" pitchFamily="2" charset="-122"/>
              </a:rPr>
              <a:t>感觉</a:t>
            </a:r>
            <a:r>
              <a:rPr lang="en-SG" altLang="zh-CN" sz="2400" dirty="0">
                <a:solidFill>
                  <a:srgbClr val="002060"/>
                </a:solidFill>
                <a:latin typeface="宋体" panose="02010600030101010101" pitchFamily="2" charset="-122"/>
                <a:ea typeface="宋体" panose="02010600030101010101" pitchFamily="2" charset="-122"/>
              </a:rPr>
              <a:t>Feeling</a:t>
            </a:r>
            <a:endParaRPr lang="en-SG" altLang="zh-CN" sz="2400" dirty="0">
              <a:solidFill>
                <a:srgbClr val="002060"/>
              </a:solidFill>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zh-CN" altLang="en-US" sz="2400" dirty="0">
                <a:solidFill>
                  <a:srgbClr val="002060"/>
                </a:solidFill>
                <a:latin typeface="宋体" panose="02010600030101010101" pitchFamily="2" charset="-122"/>
                <a:ea typeface="宋体" panose="02010600030101010101" pitchFamily="2" charset="-122"/>
              </a:rPr>
              <a:t>品尝</a:t>
            </a:r>
            <a:r>
              <a:rPr lang="en-SG" altLang="zh-CN" sz="2400" dirty="0">
                <a:solidFill>
                  <a:srgbClr val="002060"/>
                </a:solidFill>
                <a:latin typeface="宋体" panose="02010600030101010101" pitchFamily="2" charset="-122"/>
                <a:ea typeface="宋体" panose="02010600030101010101" pitchFamily="2" charset="-122"/>
              </a:rPr>
              <a:t>Tasting</a:t>
            </a:r>
            <a:endParaRPr lang="en-SG" altLang="zh-CN" sz="2400" dirty="0">
              <a:solidFill>
                <a:srgbClr val="002060"/>
              </a:solidFill>
              <a:latin typeface="宋体" panose="02010600030101010101" pitchFamily="2" charset="-122"/>
              <a:ea typeface="宋体" panose="02010600030101010101" pitchFamily="2" charset="-122"/>
            </a:endParaRPr>
          </a:p>
          <a:p>
            <a:pPr marL="800100" lvl="1" indent="-342900" algn="just">
              <a:buFont typeface="Wingdings" panose="05000000000000000000" pitchFamily="2" charset="2"/>
              <a:buChar char="ü"/>
            </a:pPr>
            <a:r>
              <a:rPr lang="en-SG" altLang="zh-CN" sz="2400" dirty="0">
                <a:solidFill>
                  <a:srgbClr val="002060"/>
                </a:solidFill>
                <a:latin typeface="宋体" panose="02010600030101010101" pitchFamily="2" charset="-122"/>
                <a:ea typeface="宋体" panose="02010600030101010101" pitchFamily="2" charset="-122"/>
              </a:rPr>
              <a:t>(</a:t>
            </a:r>
            <a:r>
              <a:rPr lang="zh-CN" altLang="en-US" sz="2400" dirty="0">
                <a:solidFill>
                  <a:srgbClr val="002060"/>
                </a:solidFill>
                <a:latin typeface="宋体" panose="02010600030101010101" pitchFamily="2" charset="-122"/>
                <a:ea typeface="宋体" panose="02010600030101010101" pitchFamily="2" charset="-122"/>
              </a:rPr>
              <a:t>提出问题 </a:t>
            </a:r>
            <a:r>
              <a:rPr lang="en-SG" altLang="zh-CN" sz="2400" dirty="0">
                <a:solidFill>
                  <a:srgbClr val="002060"/>
                </a:solidFill>
                <a:latin typeface="宋体" panose="02010600030101010101" pitchFamily="2" charset="-122"/>
                <a:ea typeface="宋体" panose="02010600030101010101" pitchFamily="2" charset="-122"/>
              </a:rPr>
              <a:t>Posing Questions</a:t>
            </a:r>
            <a:r>
              <a:rPr lang="en-SG" altLang="zh-CN" sz="2400" dirty="0">
                <a:latin typeface="宋体" panose="02010600030101010101" pitchFamily="2" charset="-122"/>
                <a:ea typeface="宋体" panose="02010600030101010101" pitchFamily="2" charset="-122"/>
              </a:rPr>
              <a:t>)</a:t>
            </a:r>
            <a:endParaRPr lang="zh-CN" altLang="en-US" sz="2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209" y="377273"/>
            <a:ext cx="5942772" cy="1053961"/>
          </a:xfrm>
        </p:spPr>
        <p:txBody>
          <a:bodyPr>
            <a:normAutofit fontScale="90000"/>
          </a:bodyPr>
          <a:lstStyle/>
          <a:p>
            <a:pPr algn="ctr">
              <a:lnSpc>
                <a:spcPct val="107000"/>
              </a:lnSpc>
              <a:spcAft>
                <a:spcPts val="800"/>
              </a:spcAft>
            </a:pPr>
            <a:r>
              <a:rPr lang="en-SG" b="1" dirty="0">
                <a:solidFill>
                  <a:srgbClr val="FF0000"/>
                </a:solidFill>
              </a:rPr>
              <a:t>Participant Observation </a:t>
            </a:r>
            <a:br>
              <a:rPr lang="en-SG" sz="2700" b="1" dirty="0">
                <a:solidFill>
                  <a:srgbClr val="FF0000"/>
                </a:solidFill>
              </a:rPr>
            </a:br>
            <a:r>
              <a:rPr lang="zh-CN" altLang="en-US" sz="2700" b="1" dirty="0">
                <a:solidFill>
                  <a:srgbClr val="FF0000"/>
                </a:solidFill>
              </a:rPr>
              <a:t>参与者观察</a:t>
            </a:r>
            <a:r>
              <a:rPr lang="en-SG" sz="2700" b="1" dirty="0">
                <a:solidFill>
                  <a:srgbClr val="FF0000"/>
                </a:solidFill>
              </a:rPr>
              <a:t> </a:t>
            </a:r>
            <a:br>
              <a:rPr lang="en-SG" b="1" dirty="0">
                <a:solidFill>
                  <a:srgbClr val="FF0000"/>
                </a:solidFill>
              </a:rPr>
            </a:br>
            <a:endParaRPr lang="en-SG" b="1" dirty="0">
              <a:solidFill>
                <a:srgbClr val="FF0000"/>
              </a:solidFill>
            </a:endParaRPr>
          </a:p>
        </p:txBody>
      </p:sp>
      <p:sp>
        <p:nvSpPr>
          <p:cNvPr id="4" name="Rectangle 3"/>
          <p:cNvSpPr/>
          <p:nvPr/>
        </p:nvSpPr>
        <p:spPr>
          <a:xfrm>
            <a:off x="1272209" y="1921563"/>
            <a:ext cx="6241774" cy="3785652"/>
          </a:xfrm>
          <a:prstGeom prst="rect">
            <a:avLst/>
          </a:prstGeom>
        </p:spPr>
        <p:txBody>
          <a:bodyPr wrap="square">
            <a:spAutoFit/>
          </a:bodyPr>
          <a:lstStyle/>
          <a:p>
            <a:pPr marL="342900" indent="-342900" algn="just">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参与者观察</a:t>
            </a:r>
            <a:r>
              <a:rPr lang="en-SG" altLang="zh-CN" sz="2400" dirty="0">
                <a:latin typeface="宋体" panose="02010600030101010101" pitchFamily="2" charset="-122"/>
                <a:ea typeface="宋体" panose="02010600030101010101" pitchFamily="2" charset="-122"/>
              </a:rPr>
              <a:t>(</a:t>
            </a:r>
            <a:r>
              <a:rPr lang="en-SG" altLang="zh-CN" sz="2400" dirty="0">
                <a:solidFill>
                  <a:srgbClr val="002060"/>
                </a:solidFill>
                <a:latin typeface="宋体" panose="02010600030101010101" pitchFamily="2" charset="-122"/>
                <a:ea typeface="宋体" panose="02010600030101010101" pitchFamily="2" charset="-122"/>
              </a:rPr>
              <a:t>Participant Observation</a:t>
            </a:r>
            <a:r>
              <a:rPr lang="en-SG"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使研究人员可以在那些行为发生的那一刻与正在研究的人一起实际进行活动，并注意如果稍后要求这些人描述他们在做什么的情况下可能包括或可能不包括的各种细节。</a:t>
            </a:r>
            <a:endParaRPr lang="zh-CN" altLang="en-US" sz="2400" dirty="0">
              <a:latin typeface="宋体" panose="02010600030101010101" pitchFamily="2" charset="-122"/>
              <a:ea typeface="宋体" panose="02010600030101010101" pitchFamily="2" charset="-122"/>
            </a:endParaRPr>
          </a:p>
          <a:p>
            <a:pPr marL="342900" indent="-342900" algn="just">
              <a:buFont typeface="Wingdings" panose="05000000000000000000" pitchFamily="2" charset="2"/>
              <a:buChar char="§"/>
            </a:pPr>
            <a:endParaRPr lang="zh-CN" altLang="en-US" sz="2400" dirty="0">
              <a:latin typeface="宋体" panose="02010600030101010101" pitchFamily="2" charset="-122"/>
              <a:ea typeface="宋体" panose="02010600030101010101" pitchFamily="2" charset="-122"/>
            </a:endParaRPr>
          </a:p>
          <a:p>
            <a:pPr marL="342900" indent="-342900" algn="just">
              <a:buFont typeface="Wingdings" panose="05000000000000000000" pitchFamily="2" charset="2"/>
              <a:buChar char="§"/>
            </a:pPr>
            <a:r>
              <a:rPr lang="zh-CN" altLang="en-US" sz="2400" dirty="0">
                <a:latin typeface="宋体" panose="02010600030101010101" pitchFamily="2" charset="-122"/>
                <a:ea typeface="宋体" panose="02010600030101010101" pitchFamily="2" charset="-122"/>
              </a:rPr>
              <a:t>通过同时参与和观察，研究人员可以访问文化中一些更难以捉摸的方面，社会科学家将其称为隐性知识 </a:t>
            </a:r>
            <a:r>
              <a:rPr lang="en-SG" altLang="zh-CN" sz="2400" dirty="0">
                <a:latin typeface="宋体" panose="02010600030101010101" pitchFamily="2" charset="-122"/>
                <a:ea typeface="宋体" panose="02010600030101010101" pitchFamily="2" charset="-122"/>
              </a:rPr>
              <a:t>(</a:t>
            </a:r>
            <a:r>
              <a:rPr lang="en-SG" altLang="zh-CN" sz="2400" dirty="0">
                <a:solidFill>
                  <a:srgbClr val="002060"/>
                </a:solidFill>
                <a:latin typeface="宋体" panose="02010600030101010101" pitchFamily="2" charset="-122"/>
                <a:ea typeface="宋体" panose="02010600030101010101" pitchFamily="2" charset="-122"/>
              </a:rPr>
              <a:t>Tacit Knowledge</a:t>
            </a:r>
            <a:r>
              <a:rPr lang="en-SG"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，即人们不知道他们其实知道的事物。。</a:t>
            </a:r>
            <a:endParaRPr lang="zh-CN" altLang="en-US" sz="2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2209" y="377273"/>
            <a:ext cx="5942772" cy="1053961"/>
          </a:xfrm>
        </p:spPr>
        <p:txBody>
          <a:bodyPr>
            <a:normAutofit fontScale="90000"/>
          </a:bodyPr>
          <a:lstStyle/>
          <a:p>
            <a:pPr algn="ctr">
              <a:lnSpc>
                <a:spcPct val="107000"/>
              </a:lnSpc>
              <a:spcAft>
                <a:spcPts val="800"/>
              </a:spcAft>
            </a:pPr>
            <a:r>
              <a:rPr lang="en-SG" sz="3300" b="1" dirty="0">
                <a:solidFill>
                  <a:srgbClr val="FF0000"/>
                </a:solidFill>
              </a:rPr>
              <a:t>Considerations for Observations </a:t>
            </a:r>
            <a:br>
              <a:rPr lang="en-SG" sz="2700" b="1" dirty="0">
                <a:solidFill>
                  <a:srgbClr val="FF0000"/>
                </a:solidFill>
              </a:rPr>
            </a:br>
            <a:r>
              <a:rPr lang="zh-CN" altLang="en-US" sz="2700" b="1" dirty="0">
                <a:solidFill>
                  <a:srgbClr val="FF0000"/>
                </a:solidFill>
                <a:latin typeface="宋体" panose="02010600030101010101" pitchFamily="2" charset="-122"/>
                <a:ea typeface="宋体" panose="02010600030101010101" pitchFamily="2" charset="-122"/>
              </a:rPr>
              <a:t>观察注意事项</a:t>
            </a:r>
            <a:br>
              <a:rPr lang="zh-CN" altLang="en-US" dirty="0">
                <a:latin typeface="宋体" panose="02010600030101010101" pitchFamily="2" charset="-122"/>
                <a:ea typeface="宋体" panose="02010600030101010101" pitchFamily="2" charset="-122"/>
              </a:rPr>
            </a:br>
            <a:endParaRPr lang="en-SG" b="1" dirty="0">
              <a:solidFill>
                <a:srgbClr val="FF0000"/>
              </a:solidFill>
            </a:endParaRPr>
          </a:p>
        </p:txBody>
      </p:sp>
      <p:sp>
        <p:nvSpPr>
          <p:cNvPr id="4" name="Rectangle 3"/>
          <p:cNvSpPr/>
          <p:nvPr/>
        </p:nvSpPr>
        <p:spPr>
          <a:xfrm>
            <a:off x="1099931" y="1683027"/>
            <a:ext cx="6361044" cy="3785652"/>
          </a:xfrm>
          <a:prstGeom prst="rect">
            <a:avLst/>
          </a:prstGeom>
        </p:spPr>
        <p:txBody>
          <a:bodyPr wrap="square">
            <a:spAutoFit/>
          </a:bodyPr>
          <a:lstStyle/>
          <a:p>
            <a:pPr marL="342900" indent="-342900" algn="just">
              <a:buFont typeface="Wingdings" panose="05000000000000000000" pitchFamily="2" charset="2"/>
              <a:buChar char="§"/>
            </a:pPr>
            <a:r>
              <a:rPr lang="zh-CN" altLang="en-US" sz="2800" dirty="0">
                <a:latin typeface="宋体" panose="02010600030101010101" pitchFamily="2" charset="-122"/>
                <a:ea typeface="宋体" panose="02010600030101010101" pitchFamily="2" charset="-122"/>
              </a:rPr>
              <a:t>研究人员如何看待</a:t>
            </a:r>
            <a:r>
              <a:rPr lang="en-US" altLang="zh-CN" sz="2800" dirty="0">
                <a:latin typeface="宋体" panose="02010600030101010101" pitchFamily="2" charset="-122"/>
                <a:ea typeface="宋体" panose="02010600030101010101" pitchFamily="2" charset="-122"/>
              </a:rPr>
              <a:t>'</a:t>
            </a:r>
            <a:r>
              <a:rPr lang="zh-CN" altLang="en-US" sz="2800" dirty="0">
                <a:latin typeface="宋体" panose="02010600030101010101" pitchFamily="2" charset="-122"/>
                <a:ea typeface="宋体" panose="02010600030101010101" pitchFamily="2" charset="-122"/>
              </a:rPr>
              <a:t>观察</a:t>
            </a:r>
            <a:r>
              <a:rPr lang="en-US" altLang="zh-CN" sz="2800" dirty="0">
                <a:latin typeface="宋体" panose="02010600030101010101" pitchFamily="2" charset="-122"/>
                <a:ea typeface="宋体" panose="02010600030101010101" pitchFamily="2" charset="-122"/>
              </a:rPr>
              <a:t>'</a:t>
            </a:r>
            <a:r>
              <a:rPr lang="zh-CN" altLang="en-US" sz="2800" dirty="0">
                <a:latin typeface="宋体" panose="02010600030101010101" pitchFamily="2" charset="-122"/>
                <a:ea typeface="宋体" panose="02010600030101010101" pitchFamily="2" charset="-122"/>
              </a:rPr>
              <a:t>为研究方法之一？</a:t>
            </a:r>
            <a:endParaRPr lang="zh-CN" altLang="en-US" sz="2800" dirty="0">
              <a:latin typeface="宋体" panose="02010600030101010101" pitchFamily="2" charset="-122"/>
              <a:ea typeface="宋体" panose="02010600030101010101" pitchFamily="2" charset="-122"/>
            </a:endParaRPr>
          </a:p>
          <a:p>
            <a:pPr marL="457200" indent="-457200" algn="just">
              <a:buFont typeface="Arial" panose="020B0604020202020204" pitchFamily="34" charset="0"/>
              <a:buChar char="•"/>
            </a:pPr>
            <a:r>
              <a:rPr lang="zh-CN" altLang="en-US" sz="2800" dirty="0">
                <a:latin typeface="宋体" panose="02010600030101010101" pitchFamily="2" charset="-122"/>
                <a:ea typeface="宋体" panose="02010600030101010101" pitchFamily="2" charset="-122"/>
              </a:rPr>
              <a:t>焦点</a:t>
            </a:r>
            <a:r>
              <a:rPr lang="en-US" altLang="zh-CN" sz="2800" dirty="0">
                <a:latin typeface="宋体" panose="02010600030101010101" pitchFamily="2" charset="-122"/>
                <a:ea typeface="宋体" panose="02010600030101010101" pitchFamily="2" charset="-122"/>
              </a:rPr>
              <a:t>(Focus)</a:t>
            </a:r>
            <a:r>
              <a:rPr lang="zh-CN" altLang="en-US" sz="2800" dirty="0">
                <a:latin typeface="宋体" panose="02010600030101010101" pitchFamily="2" charset="-122"/>
                <a:ea typeface="宋体" panose="02010600030101010101" pitchFamily="2" charset="-122"/>
              </a:rPr>
              <a:t>很重要，但是</a:t>
            </a:r>
            <a:r>
              <a:rPr lang="en-SG" altLang="zh-CN" sz="2800" dirty="0">
                <a:latin typeface="宋体" panose="02010600030101010101" pitchFamily="2" charset="-122"/>
                <a:ea typeface="宋体" panose="02010600030101010101" pitchFamily="2" charset="-122"/>
              </a:rPr>
              <a:t>…</a:t>
            </a:r>
            <a:endParaRPr lang="en-US" altLang="zh-CN" sz="2800" dirty="0">
              <a:latin typeface="宋体" panose="02010600030101010101" pitchFamily="2" charset="-122"/>
              <a:ea typeface="宋体" panose="02010600030101010101" pitchFamily="2" charset="-122"/>
            </a:endParaRPr>
          </a:p>
          <a:p>
            <a:pPr marL="914400" lvl="1" indent="-457200" algn="just">
              <a:buFont typeface="Wingdings" panose="05000000000000000000" pitchFamily="2" charset="2"/>
              <a:buChar char="Ø"/>
            </a:pPr>
            <a:r>
              <a:rPr lang="zh-CN" altLang="en-US" sz="2400" dirty="0">
                <a:solidFill>
                  <a:srgbClr val="002060"/>
                </a:solidFill>
                <a:latin typeface="宋体" panose="02010600030101010101" pitchFamily="2" charset="-122"/>
                <a:ea typeface="宋体" panose="02010600030101010101" pitchFamily="2" charset="-122"/>
              </a:rPr>
              <a:t>焦点意味选择</a:t>
            </a:r>
            <a:r>
              <a:rPr lang="en-SG" altLang="zh-CN" sz="2400" dirty="0">
                <a:solidFill>
                  <a:srgbClr val="002060"/>
                </a:solidFill>
                <a:latin typeface="宋体" panose="02010600030101010101" pitchFamily="2" charset="-122"/>
                <a:ea typeface="宋体" panose="02010600030101010101" pitchFamily="2" charset="-122"/>
              </a:rPr>
              <a:t>…</a:t>
            </a:r>
            <a:endParaRPr lang="en-US" altLang="zh-CN" sz="2400" dirty="0">
              <a:solidFill>
                <a:srgbClr val="002060"/>
              </a:solidFill>
              <a:latin typeface="宋体" panose="02010600030101010101" pitchFamily="2" charset="-122"/>
              <a:ea typeface="宋体" panose="02010600030101010101" pitchFamily="2" charset="-122"/>
            </a:endParaRPr>
          </a:p>
          <a:p>
            <a:pPr marL="914400" lvl="1" indent="-457200" algn="just">
              <a:buFont typeface="Wingdings" panose="05000000000000000000" pitchFamily="2" charset="2"/>
              <a:buChar char="Ø"/>
            </a:pPr>
            <a:r>
              <a:rPr lang="zh-CN" altLang="en-US" sz="2400" dirty="0">
                <a:solidFill>
                  <a:srgbClr val="002060"/>
                </a:solidFill>
                <a:latin typeface="宋体" panose="02010600030101010101" pitchFamily="2" charset="-122"/>
                <a:ea typeface="宋体" panose="02010600030101010101" pitchFamily="2" charset="-122"/>
              </a:rPr>
              <a:t>选择意味着排除</a:t>
            </a:r>
            <a:r>
              <a:rPr lang="en-SG" altLang="zh-CN" sz="2400" dirty="0">
                <a:solidFill>
                  <a:srgbClr val="002060"/>
                </a:solidFill>
                <a:latin typeface="宋体" panose="02010600030101010101" pitchFamily="2" charset="-122"/>
                <a:ea typeface="宋体" panose="02010600030101010101" pitchFamily="2" charset="-122"/>
              </a:rPr>
              <a:t>…</a:t>
            </a:r>
            <a:endParaRPr lang="en-SG" altLang="zh-CN" sz="2400" dirty="0">
              <a:solidFill>
                <a:srgbClr val="002060"/>
              </a:solidFill>
              <a:latin typeface="宋体" panose="02010600030101010101" pitchFamily="2" charset="-122"/>
              <a:ea typeface="宋体" panose="02010600030101010101" pitchFamily="2" charset="-122"/>
            </a:endParaRPr>
          </a:p>
          <a:p>
            <a:pPr marL="914400" lvl="1" indent="-457200" algn="just">
              <a:buFont typeface="Wingdings" panose="05000000000000000000" pitchFamily="2" charset="2"/>
              <a:buChar char="Ø"/>
            </a:pPr>
            <a:endParaRPr lang="zh-CN" altLang="en-US" sz="2400" dirty="0">
              <a:solidFill>
                <a:srgbClr val="002060"/>
              </a:solidFill>
              <a:latin typeface="宋体" panose="02010600030101010101" pitchFamily="2" charset="-122"/>
              <a:ea typeface="宋体" panose="02010600030101010101" pitchFamily="2" charset="-122"/>
            </a:endParaRPr>
          </a:p>
          <a:p>
            <a:pPr marL="457200" indent="-457200" algn="just">
              <a:buFont typeface="Arial" panose="020B0604020202020204" pitchFamily="34" charset="0"/>
              <a:buChar char="•"/>
            </a:pPr>
            <a:r>
              <a:rPr lang="zh-CN" altLang="en-US" sz="2800" dirty="0">
                <a:latin typeface="宋体" panose="02010600030101010101" pitchFamily="2" charset="-122"/>
                <a:ea typeface="宋体" panose="02010600030101010101" pitchFamily="2" charset="-122"/>
              </a:rPr>
              <a:t>如何写下观察结果？</a:t>
            </a:r>
            <a:endParaRPr lang="zh-CN" altLang="en-US" sz="2800" dirty="0">
              <a:latin typeface="宋体" panose="02010600030101010101" pitchFamily="2" charset="-122"/>
              <a:ea typeface="宋体" panose="02010600030101010101" pitchFamily="2" charset="-122"/>
            </a:endParaRPr>
          </a:p>
          <a:p>
            <a:pPr marL="457200" indent="-457200" algn="just">
              <a:buFont typeface="Arial" panose="020B0604020202020204" pitchFamily="34" charset="0"/>
              <a:buChar char="•"/>
            </a:pPr>
            <a:endParaRPr lang="en-SG" altLang="zh-CN" sz="2800" dirty="0">
              <a:latin typeface="宋体" panose="02010600030101010101" pitchFamily="2" charset="-122"/>
              <a:ea typeface="宋体" panose="02010600030101010101" pitchFamily="2" charset="-122"/>
            </a:endParaRPr>
          </a:p>
          <a:p>
            <a:pPr marL="457200" indent="-457200" algn="just">
              <a:buFont typeface="Arial" panose="020B0604020202020204" pitchFamily="34" charset="0"/>
              <a:buChar char="•"/>
            </a:pPr>
            <a:r>
              <a:rPr lang="zh-CN" altLang="en-US" sz="2800" dirty="0">
                <a:latin typeface="宋体" panose="02010600030101010101" pitchFamily="2" charset="-122"/>
                <a:ea typeface="宋体" panose="02010600030101010101" pitchFamily="2" charset="-122"/>
              </a:rPr>
              <a:t>观察是否记录情况或解释？</a:t>
            </a:r>
            <a:endParaRPr lang="zh-CN" altLang="en-US" sz="2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5"/>
            <a:ext cx="5942772" cy="1053961"/>
          </a:xfrm>
        </p:spPr>
        <p:txBody>
          <a:bodyPr>
            <a:normAutofit fontScale="90000"/>
          </a:bodyPr>
          <a:lstStyle/>
          <a:p>
            <a:pPr algn="ctr">
              <a:lnSpc>
                <a:spcPct val="107000"/>
              </a:lnSpc>
              <a:spcAft>
                <a:spcPts val="800"/>
              </a:spcAft>
            </a:pPr>
            <a:r>
              <a:rPr lang="en-SG" b="1" dirty="0">
                <a:solidFill>
                  <a:srgbClr val="FF0000"/>
                </a:solidFill>
              </a:rPr>
              <a:t>Memo Writing</a:t>
            </a:r>
            <a:br>
              <a:rPr lang="en-SG" b="1" dirty="0">
                <a:solidFill>
                  <a:srgbClr val="FF0000"/>
                </a:solidFill>
              </a:rPr>
            </a:br>
            <a:r>
              <a:rPr lang="zh-CN" altLang="en-US" sz="3100" b="1" dirty="0">
                <a:solidFill>
                  <a:srgbClr val="FF0000"/>
                </a:solidFill>
              </a:rPr>
              <a:t>备忘录写作</a:t>
            </a:r>
            <a:r>
              <a:rPr lang="en-SG" sz="3100" b="1" dirty="0">
                <a:solidFill>
                  <a:srgbClr val="FF0000"/>
                </a:solidFill>
              </a:rPr>
              <a:t> </a:t>
            </a:r>
            <a:br>
              <a:rPr lang="en-SG" b="1" dirty="0">
                <a:solidFill>
                  <a:srgbClr val="FF0000"/>
                </a:solidFill>
              </a:rPr>
            </a:br>
            <a:endParaRPr lang="en-SG" b="1" dirty="0">
              <a:solidFill>
                <a:srgbClr val="FF0000"/>
              </a:solidFill>
            </a:endParaRPr>
          </a:p>
        </p:txBody>
      </p:sp>
      <p:sp>
        <p:nvSpPr>
          <p:cNvPr id="2" name="Rectangle 1"/>
          <p:cNvSpPr/>
          <p:nvPr/>
        </p:nvSpPr>
        <p:spPr>
          <a:xfrm>
            <a:off x="1364974" y="1643270"/>
            <a:ext cx="5942772" cy="3785652"/>
          </a:xfrm>
          <a:prstGeom prst="rect">
            <a:avLst/>
          </a:prstGeom>
        </p:spPr>
        <p:txBody>
          <a:bodyPr wrap="square">
            <a:spAutoFit/>
          </a:bodyPr>
          <a:lstStyle/>
          <a:p>
            <a:pPr marL="342900" indent="-342900" algn="just">
              <a:spcAft>
                <a:spcPts val="0"/>
              </a:spcAft>
              <a:buFont typeface="Arial" panose="020B0604020202020204" pitchFamily="34" charset="0"/>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一小段文字，描述您对数据或文献的想法或想法。</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Arial" panose="020B0604020202020204" pitchFamily="34" charset="0"/>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它可以根据需要而定，可以长，也可以很短，以提供足够的详细信息，以便您稍后再讨论时可以理解该参数。</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Arial" panose="020B0604020202020204" pitchFamily="34" charset="0"/>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备忘录可用来记录您的想法，探索想法或联系，通过辩论进行思考并提出新问题。</a:t>
            </a:r>
            <a:endParaRPr lang="en-SG" altLang="zh-CN" sz="24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342900" indent="-342900" algn="just">
              <a:spcAft>
                <a:spcPts val="0"/>
              </a:spcAft>
              <a:buFont typeface="Arial" panose="020B0604020202020204" pitchFamily="34" charset="0"/>
              <a:buChar char="•"/>
              <a:tabLst>
                <a:tab pos="4137660" algn="l"/>
              </a:tabLst>
            </a:pPr>
            <a:r>
              <a:rPr lang="zh-CN" altLang="en-US" sz="2400" dirty="0">
                <a:solidFill>
                  <a:srgbClr val="002060"/>
                </a:solidFill>
                <a:latin typeface="Aharoni" panose="02010803020104030203" pitchFamily="2" charset="-79"/>
                <a:ea typeface="DengXian" panose="02010600030101010101" pitchFamily="2" charset="-122"/>
                <a:cs typeface="Aharoni" panose="02010803020104030203" pitchFamily="2" charset="-79"/>
              </a:rPr>
              <a:t>在纸上（或移动电话）上表达您的想法将有助于使它们变得更加具体和充实</a:t>
            </a:r>
            <a:r>
              <a:rPr lang="zh-CN" altLang="en-US" sz="2400" i="1" dirty="0">
                <a:solidFill>
                  <a:srgbClr val="002060"/>
                </a:solidFill>
                <a:latin typeface="Aharoni" panose="02010803020104030203" pitchFamily="2" charset="-79"/>
                <a:ea typeface="DengXian" panose="02010600030101010101" pitchFamily="2" charset="-122"/>
                <a:cs typeface="Aharoni" panose="02010803020104030203" pitchFamily="2" charset="-79"/>
              </a:rPr>
              <a:t>。</a:t>
            </a:r>
            <a:endParaRPr lang="en-SG" sz="24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49" y="390526"/>
            <a:ext cx="6406599" cy="1305752"/>
          </a:xfrm>
        </p:spPr>
        <p:txBody>
          <a:bodyPr>
            <a:normAutofit fontScale="90000"/>
          </a:bodyPr>
          <a:lstStyle/>
          <a:p>
            <a:pPr algn="ctr">
              <a:lnSpc>
                <a:spcPct val="107000"/>
              </a:lnSpc>
              <a:spcAft>
                <a:spcPts val="800"/>
              </a:spcAft>
            </a:pPr>
            <a:r>
              <a:rPr lang="en-SG" b="1" dirty="0">
                <a:solidFill>
                  <a:srgbClr val="FF0000"/>
                </a:solidFill>
              </a:rPr>
              <a:t>Qualitative Research Dataset</a:t>
            </a:r>
            <a:br>
              <a:rPr lang="en-SG" b="1" dirty="0">
                <a:solidFill>
                  <a:srgbClr val="FF0000"/>
                </a:solidFill>
              </a:rPr>
            </a:br>
            <a:r>
              <a:rPr lang="zh-CN" altLang="en-US" b="1" dirty="0">
                <a:solidFill>
                  <a:srgbClr val="FF0000"/>
                </a:solidFill>
                <a:latin typeface="Aharoni" panose="02010803020104030203" pitchFamily="2" charset="-79"/>
                <a:ea typeface="DengXian" panose="02010600030101010101" pitchFamily="2" charset="-122"/>
                <a:cs typeface="Aharoni" panose="02010803020104030203" pitchFamily="2" charset="-79"/>
              </a:rPr>
              <a:t>定性研究数据集</a:t>
            </a:r>
            <a:br>
              <a:rPr lang="zh-CN" altLang="en-US" b="1" dirty="0">
                <a:solidFill>
                  <a:srgbClr val="FF0000"/>
                </a:solidFill>
                <a:latin typeface="Aharoni" panose="02010803020104030203" pitchFamily="2" charset="-79"/>
                <a:ea typeface="DengXian" panose="02010600030101010101" pitchFamily="2" charset="-122"/>
                <a:cs typeface="Aharoni" panose="02010803020104030203" pitchFamily="2" charset="-79"/>
              </a:rPr>
            </a:br>
            <a:endParaRPr lang="en-SG" b="1" dirty="0">
              <a:solidFill>
                <a:srgbClr val="FF0000"/>
              </a:solidFill>
            </a:endParaRPr>
          </a:p>
        </p:txBody>
      </p:sp>
      <p:sp>
        <p:nvSpPr>
          <p:cNvPr id="2" name="Rectangle 1"/>
          <p:cNvSpPr/>
          <p:nvPr/>
        </p:nvSpPr>
        <p:spPr>
          <a:xfrm>
            <a:off x="1364974" y="1908313"/>
            <a:ext cx="5883965" cy="3231654"/>
          </a:xfrm>
          <a:prstGeom prst="rect">
            <a:avLst/>
          </a:prstGeom>
        </p:spPr>
        <p:txBody>
          <a:bodyPr wrap="square">
            <a:spAutoFit/>
          </a:bodyPr>
          <a:lstStyle/>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摄影作品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Photographs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影片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Videos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文字材料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Textual materials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面试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Interviews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逐字记录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Verbatim transcripts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marL="457200" indent="-457200">
              <a:buFont typeface="Arial" panose="020B0604020202020204" pitchFamily="34" charset="0"/>
              <a:buChar char="•"/>
              <a:tabLst>
                <a:tab pos="4137660" algn="l"/>
              </a:tabLst>
            </a:pPr>
            <a:r>
              <a:rPr lang="zh-CN" altLang="en-US" sz="2800" dirty="0">
                <a:latin typeface="Aharoni" panose="02010803020104030203" pitchFamily="2" charset="-79"/>
                <a:ea typeface="DengXian" panose="02010600030101010101" pitchFamily="2" charset="-122"/>
                <a:cs typeface="Aharoni" panose="02010803020104030203" pitchFamily="2" charset="-79"/>
              </a:rPr>
              <a:t>面试 </a:t>
            </a:r>
            <a:r>
              <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rPr>
              <a:t>Interviews</a:t>
            </a:r>
            <a:endParaRPr lang="en-SG" sz="2800" dirty="0">
              <a:solidFill>
                <a:srgbClr val="00206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3600" i="1" dirty="0">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390526"/>
            <a:ext cx="5934076" cy="361950"/>
          </a:xfrm>
        </p:spPr>
        <p:txBody>
          <a:bodyPr>
            <a:normAutofit fontScale="90000"/>
          </a:bodyPr>
          <a:lstStyle/>
          <a:p>
            <a:pPr>
              <a:lnSpc>
                <a:spcPct val="107000"/>
              </a:lnSpc>
              <a:spcAft>
                <a:spcPts val="800"/>
              </a:spcAft>
            </a:pPr>
            <a:endParaRPr lang="en-SG" b="1" dirty="0">
              <a:solidFill>
                <a:schemeClr val="tx1"/>
              </a:solidFill>
            </a:endParaRPr>
          </a:p>
        </p:txBody>
      </p:sp>
      <p:sp>
        <p:nvSpPr>
          <p:cNvPr id="2" name="Rectangle 1"/>
          <p:cNvSpPr/>
          <p:nvPr/>
        </p:nvSpPr>
        <p:spPr>
          <a:xfrm>
            <a:off x="1364974" y="2226365"/>
            <a:ext cx="5420139" cy="1631216"/>
          </a:xfrm>
          <a:prstGeom prst="rect">
            <a:avLst/>
          </a:prstGeom>
        </p:spPr>
        <p:txBody>
          <a:bodyPr wrap="square">
            <a:spAutoFit/>
          </a:bodyPr>
          <a:lstStyle/>
          <a:p>
            <a:pPr algn="ctr">
              <a:spcAft>
                <a:spcPts val="0"/>
              </a:spcAft>
              <a:tabLst>
                <a:tab pos="4137660" algn="l"/>
              </a:tabLst>
            </a:pPr>
            <a:endParaRPr lang="en-SG" sz="2800"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r>
              <a:rPr lang="zh-CN" altLang="en-US" sz="3600" b="1" i="1" dirty="0">
                <a:solidFill>
                  <a:srgbClr val="FF0000"/>
                </a:solidFill>
                <a:latin typeface="Aharoni" panose="02010803020104030203" pitchFamily="2" charset="-79"/>
                <a:ea typeface="DengXian" panose="02010600030101010101" pitchFamily="2" charset="-122"/>
                <a:cs typeface="Aharoni" panose="02010803020104030203" pitchFamily="2" charset="-79"/>
              </a:rPr>
              <a:t>。。。其他收集数据方法？</a:t>
            </a:r>
            <a:endParaRPr lang="en-SG" altLang="zh-CN" sz="3600" b="1" i="1" dirty="0">
              <a:solidFill>
                <a:srgbClr val="FF0000"/>
              </a:solidFill>
              <a:latin typeface="Aharoni" panose="02010803020104030203" pitchFamily="2" charset="-79"/>
              <a:ea typeface="DengXian" panose="02010600030101010101" pitchFamily="2" charset="-122"/>
              <a:cs typeface="Aharoni" panose="02010803020104030203" pitchFamily="2" charset="-79"/>
            </a:endParaRPr>
          </a:p>
          <a:p>
            <a:pPr algn="ctr">
              <a:spcAft>
                <a:spcPts val="0"/>
              </a:spcAft>
              <a:tabLst>
                <a:tab pos="4137660" algn="l"/>
              </a:tabLst>
            </a:pPr>
            <a:endParaRPr lang="en-SG" sz="3600" i="1" dirty="0">
              <a:latin typeface="Aharoni" panose="02010803020104030203" pitchFamily="2" charset="-79"/>
              <a:ea typeface="DengXian" panose="02010600030101010101"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590550" y="390525"/>
            <a:ext cx="5934075" cy="361950"/>
          </a:xfrm>
        </p:spPr>
        <p:txBody>
          <a:bodyPr vert="horz" wrap="square" lIns="91440" tIns="45720" rIns="91440" bIns="45720" numCol="1" rtlCol="0" anchor="t" anchorCtr="0" compatLnSpc="1"/>
          <a:p>
            <a:pPr defTabSz="457200" eaLnBrk="1" hangingPunct="1">
              <a:lnSpc>
                <a:spcPct val="107000"/>
              </a:lnSpc>
              <a:spcAft>
                <a:spcPts val="800"/>
              </a:spcAft>
              <a:buNone/>
            </a:pPr>
            <a:endParaRPr lang="en-SG" altLang="x-none" sz="3200" b="1" kern="1200" dirty="0">
              <a:solidFill>
                <a:schemeClr val="tx1"/>
              </a:solidFill>
              <a:latin typeface="+mj-lt"/>
              <a:ea typeface="+mj-ea"/>
              <a:cs typeface="+mj-cs"/>
            </a:endParaRPr>
          </a:p>
        </p:txBody>
      </p:sp>
      <p:sp>
        <p:nvSpPr>
          <p:cNvPr id="32771" name="Rectangle 1"/>
          <p:cNvSpPr/>
          <p:nvPr/>
        </p:nvSpPr>
        <p:spPr>
          <a:xfrm>
            <a:off x="2070735" y="1414780"/>
            <a:ext cx="5419725" cy="2124075"/>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SzPct val="80000"/>
              <a:buFont typeface="Wingdings 3"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charset="2"/>
              <a:buChar char=""/>
              <a:defRPr sz="1200" kern="1200">
                <a:solidFill>
                  <a:srgbClr val="404040"/>
                </a:solidFill>
                <a:latin typeface="+mn-lt"/>
                <a:ea typeface="+mn-ea"/>
                <a:cs typeface="+mn-cs"/>
              </a:defRPr>
            </a:lvl5pPr>
          </a:lstStyle>
          <a:p>
            <a:pPr marL="0" lvl="0" indent="0" algn="ctr" defTabSz="457200" eaLnBrk="1" hangingPunct="1">
              <a:spcBef>
                <a:spcPct val="0"/>
              </a:spcBef>
              <a:buClrTx/>
              <a:buSzTx/>
              <a:buFontTx/>
              <a:buNone/>
              <a:tabLst>
                <a:tab pos="4137025" algn="l"/>
              </a:tabLst>
            </a:pPr>
            <a:endParaRPr lang="en-SG" altLang="en-US" sz="6600" i="1" dirty="0">
              <a:solidFill>
                <a:srgbClr val="FF0000"/>
              </a:solidFill>
              <a:latin typeface="Aharoni" panose="02010803020104030203" pitchFamily="2" charset="-79"/>
              <a:ea typeface="DengXian" panose="02010600030101010101" pitchFamily="2" charset="-122"/>
            </a:endParaRPr>
          </a:p>
          <a:p>
            <a:pPr marL="0" lvl="0" indent="0" algn="ctr" defTabSz="457200" eaLnBrk="1" hangingPunct="1">
              <a:spcBef>
                <a:spcPct val="0"/>
              </a:spcBef>
              <a:buClrTx/>
              <a:buSzTx/>
              <a:buFontTx/>
              <a:buNone/>
              <a:tabLst>
                <a:tab pos="4137025" algn="l"/>
              </a:tabLst>
            </a:pPr>
            <a:r>
              <a:rPr lang="en-SG" altLang="en-US" sz="6600" i="1" dirty="0">
                <a:solidFill>
                  <a:srgbClr val="FF0000"/>
                </a:solidFill>
                <a:latin typeface="Aharoni" panose="02010803020104030203" pitchFamily="2" charset="-79"/>
                <a:ea typeface="DengXian" panose="02010600030101010101" pitchFamily="2" charset="-122"/>
              </a:rPr>
              <a:t>THANK YOU</a:t>
            </a:r>
            <a:endParaRPr lang="en-SG" altLang="en-US" sz="6600" i="1" dirty="0">
              <a:solidFill>
                <a:srgbClr val="FF0000"/>
              </a:solidFill>
              <a:latin typeface="Aharoni" panose="02010803020104030203" pitchFamily="2" charset="-79"/>
              <a:ea typeface="DengXian" panose="02010600030101010101" pitchFamily="2" charset="-122"/>
            </a:endParaRPr>
          </a:p>
        </p:txBody>
      </p:sp>
      <p:pic>
        <p:nvPicPr>
          <p:cNvPr id="2" name="图片 1" descr="波兰UITM LOGO"/>
          <p:cNvPicPr>
            <a:picLocks noChangeAspect="1"/>
          </p:cNvPicPr>
          <p:nvPr/>
        </p:nvPicPr>
        <p:blipFill>
          <a:blip r:embed="rId1"/>
          <a:stretch>
            <a:fillRect/>
          </a:stretch>
        </p:blipFill>
        <p:spPr>
          <a:xfrm>
            <a:off x="590550" y="4349750"/>
            <a:ext cx="4839970" cy="2226310"/>
          </a:xfrm>
          <a:prstGeom prst="rect">
            <a:avLst/>
          </a:prstGeom>
        </p:spPr>
      </p:pic>
      <p:pic>
        <p:nvPicPr>
          <p:cNvPr id="4" name="图片 3" descr="图片1"/>
          <p:cNvPicPr>
            <a:picLocks noChangeAspect="1"/>
          </p:cNvPicPr>
          <p:nvPr/>
        </p:nvPicPr>
        <p:blipFill>
          <a:blip r:embed="rId2"/>
          <a:stretch>
            <a:fillRect/>
          </a:stretch>
        </p:blipFill>
        <p:spPr>
          <a:xfrm>
            <a:off x="4422140" y="3538855"/>
            <a:ext cx="3587115" cy="3587115"/>
          </a:xfrm>
          <a:prstGeom prst="rect">
            <a:avLst/>
          </a:prstGeom>
        </p:spPr>
      </p:pic>
    </p:spTree>
  </p:cSld>
  <p:clrMapOvr>
    <a:masterClrMapping/>
  </p:clrMapOvr>
  <p:transition spd="slow">
    <p:circl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2058</Words>
  <Application>WPS 演示</Application>
  <PresentationFormat>On-screen Show (4:3)</PresentationFormat>
  <Paragraphs>205</Paragraphs>
  <Slides>19</Slides>
  <Notes>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19</vt:i4>
      </vt:variant>
    </vt:vector>
  </HeadingPairs>
  <TitlesOfParts>
    <vt:vector size="39" baseType="lpstr">
      <vt:lpstr>Arial</vt:lpstr>
      <vt:lpstr>宋体</vt:lpstr>
      <vt:lpstr>Wingdings</vt:lpstr>
      <vt:lpstr>Wingdings 3</vt:lpstr>
      <vt:lpstr>Symbol</vt:lpstr>
      <vt:lpstr>Arial</vt:lpstr>
      <vt:lpstr>Verdana</vt:lpstr>
      <vt:lpstr>方正姚体</vt:lpstr>
      <vt:lpstr>Segoe Print</vt:lpstr>
      <vt:lpstr>Trebuchet MS</vt:lpstr>
      <vt:lpstr>Calibri</vt:lpstr>
      <vt:lpstr>DengXian</vt:lpstr>
      <vt:lpstr>Times New Roman</vt:lpstr>
      <vt:lpstr>Symbol</vt:lpstr>
      <vt:lpstr>Aharoni</vt:lpstr>
      <vt:lpstr>微软雅黑</vt:lpstr>
      <vt:lpstr>Arial Unicode MS</vt:lpstr>
      <vt:lpstr>华文新魏</vt:lpstr>
      <vt:lpstr>等线</vt:lpstr>
      <vt:lpstr>Facet</vt:lpstr>
      <vt:lpstr>     </vt:lpstr>
      <vt:lpstr>DBA Dissertation 工商管理论文</vt:lpstr>
      <vt:lpstr>概括 – 论文报告的格式 </vt:lpstr>
      <vt:lpstr>Scientific Research科学调研   1. 查看已知信息 	Review what is already known 2. 识别未知的东西 	Identify what is not known 3. 提出具体问题 	Formulate a specific question 4. 收集数据 	Gather data  5. 分析信息 	Analyse the information 	 </vt:lpstr>
      <vt:lpstr>Review What is Already Known 查看已知信息</vt:lpstr>
      <vt:lpstr>Qualitative vs Quantitative Research定性与定量研究 </vt:lpstr>
      <vt:lpstr>Qualitative vs Quantitative Research 定性与定量研究 </vt:lpstr>
      <vt:lpstr>决定调研方法</vt:lpstr>
      <vt:lpstr>论文的各方面</vt:lpstr>
      <vt:lpstr>Qualitative Research Process 定性研究过程 </vt:lpstr>
      <vt:lpstr>Research Topic/Questions  研究主题/研究问题</vt:lpstr>
      <vt:lpstr>Fieldwork 实地考察</vt:lpstr>
      <vt:lpstr>Observations  观察</vt:lpstr>
      <vt:lpstr>Participant Observation  参与者观察  </vt:lpstr>
      <vt:lpstr>Considerations for Observations  观察注意事项 </vt:lpstr>
      <vt:lpstr>Memo Writing 备忘录写作  </vt:lpstr>
      <vt:lpstr>Qualitative Research Dataset 定性研究数据集 </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欢迎 Selamat Datang !</dc:title>
  <dc:creator>PIKO TAN</dc:creator>
  <cp:lastModifiedBy>Administrator</cp:lastModifiedBy>
  <cp:revision>922</cp:revision>
  <dcterms:created xsi:type="dcterms:W3CDTF">2017-02-08T07:52:00Z</dcterms:created>
  <dcterms:modified xsi:type="dcterms:W3CDTF">2020-09-16T02:55:25Z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